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380" r:id="rId3"/>
    <p:sldId id="381" r:id="rId4"/>
    <p:sldId id="410" r:id="rId5"/>
    <p:sldId id="385" r:id="rId6"/>
    <p:sldId id="259" r:id="rId7"/>
    <p:sldId id="260" r:id="rId8"/>
    <p:sldId id="387" r:id="rId9"/>
    <p:sldId id="388" r:id="rId10"/>
    <p:sldId id="389" r:id="rId11"/>
    <p:sldId id="390" r:id="rId12"/>
    <p:sldId id="386" r:id="rId13"/>
    <p:sldId id="391" r:id="rId14"/>
    <p:sldId id="392" r:id="rId15"/>
    <p:sldId id="405" r:id="rId16"/>
    <p:sldId id="393" r:id="rId17"/>
    <p:sldId id="394" r:id="rId18"/>
    <p:sldId id="395" r:id="rId19"/>
    <p:sldId id="411" r:id="rId20"/>
    <p:sldId id="413" r:id="rId21"/>
    <p:sldId id="414" r:id="rId22"/>
    <p:sldId id="406" r:id="rId23"/>
    <p:sldId id="396" r:id="rId24"/>
    <p:sldId id="407" r:id="rId25"/>
    <p:sldId id="397" r:id="rId26"/>
    <p:sldId id="408" r:id="rId27"/>
    <p:sldId id="398" r:id="rId28"/>
    <p:sldId id="399" r:id="rId29"/>
    <p:sldId id="400" r:id="rId30"/>
    <p:sldId id="401" r:id="rId31"/>
    <p:sldId id="402" r:id="rId32"/>
    <p:sldId id="415" r:id="rId33"/>
    <p:sldId id="416" r:id="rId34"/>
    <p:sldId id="417" r:id="rId35"/>
    <p:sldId id="404" r:id="rId36"/>
    <p:sldId id="403" r:id="rId37"/>
    <p:sldId id="370" r:id="rId3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907" userDrawn="1">
          <p15:clr>
            <a:srgbClr val="A4A3A4"/>
          </p15:clr>
        </p15:guide>
        <p15:guide id="2" pos="2472"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A6A6"/>
    <a:srgbClr val="EAD16A"/>
    <a:srgbClr val="EDECF1"/>
    <a:srgbClr val="DFDDDE"/>
    <a:srgbClr val="EDEAD7"/>
    <a:srgbClr val="DCD9C6"/>
    <a:srgbClr val="F1F1EF"/>
    <a:srgbClr val="D4BA43"/>
    <a:srgbClr val="FBD668"/>
    <a:srgbClr val="E4C4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30" autoAdjust="0"/>
    <p:restoredTop sz="91905" autoAdjust="0"/>
  </p:normalViewPr>
  <p:slideViewPr>
    <p:cSldViewPr snapToGrid="0">
      <p:cViewPr varScale="1">
        <p:scale>
          <a:sx n="79" d="100"/>
          <a:sy n="79" d="100"/>
        </p:scale>
        <p:origin x="1296" y="82"/>
      </p:cViewPr>
      <p:guideLst>
        <p:guide pos="907"/>
        <p:guide pos="2472"/>
        <p:guide orient="horz" pos="2160"/>
      </p:guideLst>
    </p:cSldViewPr>
  </p:slideViewPr>
  <p:notesTextViewPr>
    <p:cViewPr>
      <p:scale>
        <a:sx n="1" d="1"/>
        <a:sy n="1" d="1"/>
      </p:scale>
      <p:origin x="0" y="0"/>
    </p:cViewPr>
  </p:notesTextViewPr>
  <p:sorterViewPr>
    <p:cViewPr>
      <p:scale>
        <a:sx n="66" d="100"/>
        <a:sy n="66" d="100"/>
      </p:scale>
      <p:origin x="0" y="-10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F9E5B3-E799-4026-8BD4-87ABB4BE56C3}" type="doc">
      <dgm:prSet loTypeId="urn:microsoft.com/office/officeart/2005/8/layout/hierarchy2" loCatId="hierarchy" qsTypeId="urn:microsoft.com/office/officeart/2005/8/quickstyle/simple2" qsCatId="simple" csTypeId="urn:microsoft.com/office/officeart/2005/8/colors/accent1_2" csCatId="accent1" phldr="1"/>
      <dgm:spPr/>
      <dgm:t>
        <a:bodyPr/>
        <a:lstStyle/>
        <a:p>
          <a:endParaRPr lang="zh-CN" altLang="en-US"/>
        </a:p>
      </dgm:t>
    </dgm:pt>
    <dgm:pt modelId="{CC8BD50A-D516-4DE0-BD3C-9F82FDC1F270}">
      <dgm:prSet phldrT="[文本]"/>
      <dgm:spPr>
        <a:solidFill>
          <a:srgbClr val="A6A6A6"/>
        </a:solidFill>
      </dgm:spPr>
      <dgm:t>
        <a:bodyPr/>
        <a:lstStyle/>
        <a:p>
          <a:r>
            <a:rPr lang="zh-CN" altLang="en-US" dirty="0">
              <a:latin typeface="微软雅黑" panose="020B0503020204020204" pitchFamily="34" charset="-122"/>
              <a:ea typeface="微软雅黑" panose="020B0503020204020204" pitchFamily="34" charset="-122"/>
            </a:rPr>
            <a:t>房地产开发类型</a:t>
          </a:r>
        </a:p>
      </dgm:t>
    </dgm:pt>
    <dgm:pt modelId="{A7E5CBFA-AC6C-4EEE-8A8A-378C04C0E2B3}" type="parTrans" cxnId="{A7ED7606-9A0B-46A3-AC28-950A44B185C7}">
      <dgm:prSet/>
      <dgm:spPr/>
      <dgm:t>
        <a:bodyPr/>
        <a:lstStyle/>
        <a:p>
          <a:endParaRPr lang="zh-CN" altLang="en-US"/>
        </a:p>
      </dgm:t>
    </dgm:pt>
    <dgm:pt modelId="{4BE46858-4820-434B-9A64-CE79A9F0C3C0}" type="sibTrans" cxnId="{A7ED7606-9A0B-46A3-AC28-950A44B185C7}">
      <dgm:prSet/>
      <dgm:spPr/>
      <dgm:t>
        <a:bodyPr/>
        <a:lstStyle/>
        <a:p>
          <a:endParaRPr lang="zh-CN" altLang="en-US"/>
        </a:p>
      </dgm:t>
    </dgm:pt>
    <dgm:pt modelId="{053503E7-73E4-449D-BA40-E6765EB9ECCF}" type="asst">
      <dgm:prSet phldrT="[文本]" custT="1"/>
      <dgm:spPr>
        <a:solidFill>
          <a:srgbClr val="A6A6A6"/>
        </a:solidFill>
        <a:ln w="19050" cap="flat" cmpd="sng" algn="ctr">
          <a:solidFill>
            <a:prstClr val="white">
              <a:hueOff val="0"/>
              <a:satOff val="0"/>
              <a:lumOff val="0"/>
              <a:alphaOff val="0"/>
            </a:prstClr>
          </a:solidFill>
          <a:prstDash val="solid"/>
          <a:miter lim="800000"/>
        </a:ln>
        <a:effectLst/>
      </dgm:spPr>
      <dgm:t>
        <a:bodyPr spcFirstLastPara="0" vert="horz" wrap="square" lIns="12700" tIns="12700" rIns="12700" bIns="12700" numCol="1" spcCol="1270" anchor="ctr" anchorCtr="0"/>
        <a:lstStyle/>
        <a:p>
          <a:pPr marL="0" lvl="0" indent="0" algn="ctr" defTabSz="889000">
            <a:lnSpc>
              <a:spcPct val="50000"/>
            </a:lnSpc>
            <a:spcBef>
              <a:spcPct val="0"/>
            </a:spcBef>
            <a:spcAft>
              <a:spcPct val="35000"/>
            </a:spcAft>
            <a:buNone/>
          </a:pPr>
          <a:r>
            <a:rPr lang="zh-CN" altLang="en-US" sz="1800" kern="1200" dirty="0">
              <a:solidFill>
                <a:prstClr val="white"/>
              </a:solidFill>
              <a:latin typeface="微软雅黑" panose="020B0503020204020204" pitchFamily="34" charset="-122"/>
              <a:ea typeface="微软雅黑" panose="020B0503020204020204" pitchFamily="34" charset="-122"/>
              <a:cs typeface="+mn-cs"/>
            </a:rPr>
            <a:t>开发规模</a:t>
          </a:r>
          <a:endParaRPr lang="en-US" altLang="zh-CN" sz="1800" kern="1200" dirty="0">
            <a:solidFill>
              <a:prstClr val="white"/>
            </a:solidFill>
            <a:latin typeface="微软雅黑" panose="020B0503020204020204" pitchFamily="34" charset="-122"/>
            <a:ea typeface="微软雅黑" panose="020B0503020204020204" pitchFamily="34" charset="-122"/>
            <a:cs typeface="+mn-cs"/>
          </a:endParaRPr>
        </a:p>
        <a:p>
          <a:pPr marL="0" lvl="0" indent="0" algn="ctr" defTabSz="889000">
            <a:lnSpc>
              <a:spcPct val="50000"/>
            </a:lnSpc>
            <a:spcBef>
              <a:spcPct val="0"/>
            </a:spcBef>
            <a:spcAft>
              <a:spcPct val="35000"/>
            </a:spcAft>
            <a:buNone/>
          </a:pPr>
          <a:r>
            <a:rPr lang="zh-CN" altLang="en-US" sz="1800" kern="1200" dirty="0">
              <a:solidFill>
                <a:prstClr val="white"/>
              </a:solidFill>
              <a:latin typeface="微软雅黑" panose="020B0503020204020204" pitchFamily="34" charset="-122"/>
              <a:ea typeface="微软雅黑" panose="020B0503020204020204" pitchFamily="34" charset="-122"/>
              <a:cs typeface="+mn-cs"/>
            </a:rPr>
            <a:t>复杂程度</a:t>
          </a:r>
        </a:p>
      </dgm:t>
    </dgm:pt>
    <dgm:pt modelId="{24974948-C4CE-4BA0-97AE-6EFB7A6BCC60}" type="parTrans" cxnId="{255D8455-51B9-4F7E-9C15-C5E355BF1DB4}">
      <dgm:prSet/>
      <dgm:spPr>
        <a:ln>
          <a:solidFill>
            <a:srgbClr val="A6A6A6"/>
          </a:solidFill>
        </a:ln>
      </dgm:spPr>
      <dgm:t>
        <a:bodyPr/>
        <a:lstStyle/>
        <a:p>
          <a:endParaRPr lang="zh-CN" altLang="en-US"/>
        </a:p>
      </dgm:t>
    </dgm:pt>
    <dgm:pt modelId="{653BE14D-1561-4459-BBE7-F4FD50255EF4}" type="sibTrans" cxnId="{255D8455-51B9-4F7E-9C15-C5E355BF1DB4}">
      <dgm:prSet/>
      <dgm:spPr/>
      <dgm:t>
        <a:bodyPr/>
        <a:lstStyle/>
        <a:p>
          <a:endParaRPr lang="zh-CN" altLang="en-US"/>
        </a:p>
      </dgm:t>
    </dgm:pt>
    <dgm:pt modelId="{3F27BDDE-8764-4373-8DC6-D8D928DF38DE}">
      <dgm:prSet phldrT="[文本]" custT="1"/>
      <dgm:spPr>
        <a:solidFill>
          <a:srgbClr val="A6A6A6"/>
        </a:solidFill>
        <a:ln w="19050" cap="flat" cmpd="sng" algn="ctr">
          <a:solidFill>
            <a:prstClr val="white">
              <a:hueOff val="0"/>
              <a:satOff val="0"/>
              <a:lumOff val="0"/>
              <a:alphaOff val="0"/>
            </a:prstClr>
          </a:solidFill>
          <a:prstDash val="solid"/>
          <a:miter lim="800000"/>
        </a:ln>
        <a:effectLst/>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zh-CN" altLang="en-US" sz="2000" kern="1200" dirty="0">
              <a:solidFill>
                <a:prstClr val="white"/>
              </a:solidFill>
              <a:latin typeface="微软雅黑" panose="020B0503020204020204" pitchFamily="34" charset="-122"/>
              <a:ea typeface="微软雅黑" panose="020B0503020204020204" pitchFamily="34" charset="-122"/>
              <a:cs typeface="+mn-cs"/>
            </a:rPr>
            <a:t>开发地域</a:t>
          </a:r>
        </a:p>
      </dgm:t>
    </dgm:pt>
    <dgm:pt modelId="{43DC351E-6252-4811-99BD-35678D26A1A0}" type="parTrans" cxnId="{82F0210D-B3BB-48EC-9697-ABACE32FEF91}">
      <dgm:prSet custT="1"/>
      <dgm:spPr>
        <a:noFill/>
        <a:ln w="12700" cap="flat" cmpd="sng" algn="ctr">
          <a:solidFill>
            <a:srgbClr val="A6A6A6"/>
          </a:solidFill>
          <a:prstDash val="solid"/>
          <a:miter lim="800000"/>
        </a:ln>
        <a:effectLst/>
      </dgm:spPr>
      <dgm:t>
        <a:bodyPr spcFirstLastPara="0" vert="horz" wrap="square" lIns="12700" tIns="0" rIns="12700" bIns="0" numCol="1" spcCol="1270" anchor="ctr" anchorCtr="0"/>
        <a:lstStyle/>
        <a:p>
          <a:pPr marL="0" lvl="0" indent="0" algn="ctr" defTabSz="266700">
            <a:lnSpc>
              <a:spcPct val="90000"/>
            </a:lnSpc>
            <a:spcBef>
              <a:spcPct val="0"/>
            </a:spcBef>
            <a:spcAft>
              <a:spcPct val="35000"/>
            </a:spcAft>
            <a:buNone/>
          </a:pPr>
          <a:endParaRPr lang="zh-CN" altLang="en-US" sz="600" kern="1200">
            <a:solidFill>
              <a:prstClr val="black">
                <a:hueOff val="0"/>
                <a:satOff val="0"/>
                <a:lumOff val="0"/>
                <a:alphaOff val="0"/>
              </a:prstClr>
            </a:solidFill>
            <a:latin typeface="Arial"/>
            <a:ea typeface="微软雅黑"/>
            <a:cs typeface="+mn-cs"/>
          </a:endParaRPr>
        </a:p>
      </dgm:t>
    </dgm:pt>
    <dgm:pt modelId="{75D057ED-715A-4A04-ABCE-4B21C53DEB1A}" type="sibTrans" cxnId="{82F0210D-B3BB-48EC-9697-ABACE32FEF91}">
      <dgm:prSet/>
      <dgm:spPr/>
      <dgm:t>
        <a:bodyPr/>
        <a:lstStyle/>
        <a:p>
          <a:endParaRPr lang="zh-CN" altLang="en-US"/>
        </a:p>
      </dgm:t>
    </dgm:pt>
    <dgm:pt modelId="{399CC3FB-A822-4203-B9F0-3C57C6FE2550}">
      <dgm:prSet phldrT="[文本]" custT="1"/>
      <dgm:spPr>
        <a:solidFill>
          <a:srgbClr val="A6A6A6"/>
        </a:solidFill>
        <a:ln w="19050" cap="flat" cmpd="sng" algn="ctr">
          <a:solidFill>
            <a:prstClr val="white">
              <a:hueOff val="0"/>
              <a:satOff val="0"/>
              <a:lumOff val="0"/>
              <a:alphaOff val="0"/>
            </a:prstClr>
          </a:solidFill>
          <a:prstDash val="solid"/>
          <a:miter lim="800000"/>
        </a:ln>
        <a:effectLst/>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zh-CN" altLang="en-US" sz="2000" kern="1200" dirty="0">
              <a:solidFill>
                <a:prstClr val="white"/>
              </a:solidFill>
              <a:latin typeface="微软雅黑" panose="020B0503020204020204" pitchFamily="34" charset="-122"/>
              <a:ea typeface="微软雅黑" panose="020B0503020204020204" pitchFamily="34" charset="-122"/>
              <a:cs typeface="+mn-cs"/>
            </a:rPr>
            <a:t>开发阶段</a:t>
          </a:r>
        </a:p>
      </dgm:t>
    </dgm:pt>
    <dgm:pt modelId="{A059DF1F-2968-46A7-AEDB-126CB31468A9}" type="parTrans" cxnId="{09160961-74CE-4BAF-9BA4-C3A9551718D0}">
      <dgm:prSet custT="1"/>
      <dgm:spPr>
        <a:noFill/>
        <a:ln w="12700" cap="flat" cmpd="sng" algn="ctr">
          <a:solidFill>
            <a:srgbClr val="A6A6A6"/>
          </a:solidFill>
          <a:prstDash val="solid"/>
          <a:miter lim="800000"/>
        </a:ln>
        <a:effectLst/>
      </dgm:spPr>
      <dgm:t>
        <a:bodyPr spcFirstLastPara="0" vert="horz" wrap="square" lIns="12700" tIns="0" rIns="12700" bIns="0" numCol="1" spcCol="1270" anchor="ctr" anchorCtr="0"/>
        <a:lstStyle/>
        <a:p>
          <a:pPr marL="0" lvl="0" indent="0" algn="ctr" defTabSz="266700">
            <a:lnSpc>
              <a:spcPct val="90000"/>
            </a:lnSpc>
            <a:spcBef>
              <a:spcPct val="0"/>
            </a:spcBef>
            <a:spcAft>
              <a:spcPct val="35000"/>
            </a:spcAft>
            <a:buNone/>
          </a:pPr>
          <a:endParaRPr lang="zh-CN" altLang="en-US" sz="600" kern="1200">
            <a:solidFill>
              <a:prstClr val="black">
                <a:hueOff val="0"/>
                <a:satOff val="0"/>
                <a:lumOff val="0"/>
                <a:alphaOff val="0"/>
              </a:prstClr>
            </a:solidFill>
            <a:latin typeface="Arial"/>
            <a:ea typeface="微软雅黑"/>
            <a:cs typeface="+mn-cs"/>
          </a:endParaRPr>
        </a:p>
      </dgm:t>
    </dgm:pt>
    <dgm:pt modelId="{B0976C0C-4231-44FA-B0A8-42D9506904FC}" type="sibTrans" cxnId="{09160961-74CE-4BAF-9BA4-C3A9551718D0}">
      <dgm:prSet/>
      <dgm:spPr/>
      <dgm:t>
        <a:bodyPr/>
        <a:lstStyle/>
        <a:p>
          <a:endParaRPr lang="zh-CN" altLang="en-US"/>
        </a:p>
      </dgm:t>
    </dgm:pt>
    <dgm:pt modelId="{C363754A-7657-4557-85F7-3FF289A2EAB2}">
      <dgm:prSet custT="1"/>
      <dgm:spPr>
        <a:solidFill>
          <a:srgbClr val="A6A6A6"/>
        </a:solidFill>
        <a:ln w="19050" cap="flat" cmpd="sng" algn="ctr">
          <a:solidFill>
            <a:prstClr val="white">
              <a:hueOff val="0"/>
              <a:satOff val="0"/>
              <a:lumOff val="0"/>
              <a:alphaOff val="0"/>
            </a:prstClr>
          </a:solidFill>
          <a:prstDash val="solid"/>
          <a:miter lim="800000"/>
        </a:ln>
        <a:effectLst/>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zh-CN" altLang="en-US" sz="2000" kern="1200" dirty="0">
              <a:solidFill>
                <a:prstClr val="white"/>
              </a:solidFill>
              <a:latin typeface="微软雅黑" panose="020B0503020204020204" pitchFamily="34" charset="-122"/>
              <a:ea typeface="微软雅黑" panose="020B0503020204020204" pitchFamily="34" charset="-122"/>
              <a:cs typeface="+mn-cs"/>
            </a:rPr>
            <a:t>单项开发</a:t>
          </a:r>
        </a:p>
      </dgm:t>
    </dgm:pt>
    <dgm:pt modelId="{8072BFEA-5A23-4FF7-B140-A5415CABC77B}" type="parTrans" cxnId="{A3E792DE-2529-43CD-8A27-3A16E2DDA2CD}">
      <dgm:prSet custT="1"/>
      <dgm:spPr>
        <a:noFill/>
        <a:ln w="12700" cap="flat" cmpd="sng" algn="ctr">
          <a:solidFill>
            <a:srgbClr val="A6A6A6"/>
          </a:solidFill>
          <a:prstDash val="solid"/>
          <a:miter lim="800000"/>
        </a:ln>
        <a:effectLst/>
      </dgm:spPr>
      <dgm:t>
        <a:bodyPr spcFirstLastPara="0" vert="horz" wrap="square" lIns="12700" tIns="0" rIns="12700" bIns="0" numCol="1" spcCol="1270" anchor="ctr" anchorCtr="0"/>
        <a:lstStyle/>
        <a:p>
          <a:pPr marL="0" lvl="0" indent="0" algn="ctr" defTabSz="266700">
            <a:lnSpc>
              <a:spcPct val="90000"/>
            </a:lnSpc>
            <a:spcBef>
              <a:spcPct val="0"/>
            </a:spcBef>
            <a:spcAft>
              <a:spcPct val="35000"/>
            </a:spcAft>
            <a:buNone/>
          </a:pPr>
          <a:endParaRPr lang="zh-CN" altLang="en-US" sz="600" kern="1200">
            <a:solidFill>
              <a:prstClr val="black">
                <a:hueOff val="0"/>
                <a:satOff val="0"/>
                <a:lumOff val="0"/>
                <a:alphaOff val="0"/>
              </a:prstClr>
            </a:solidFill>
            <a:latin typeface="Arial"/>
            <a:ea typeface="微软雅黑"/>
            <a:cs typeface="+mn-cs"/>
          </a:endParaRPr>
        </a:p>
      </dgm:t>
    </dgm:pt>
    <dgm:pt modelId="{98720ABB-7FB9-4477-AC88-BED9A6B5ADED}" type="sibTrans" cxnId="{A3E792DE-2529-43CD-8A27-3A16E2DDA2CD}">
      <dgm:prSet/>
      <dgm:spPr/>
      <dgm:t>
        <a:bodyPr/>
        <a:lstStyle/>
        <a:p>
          <a:endParaRPr lang="zh-CN" altLang="en-US"/>
        </a:p>
      </dgm:t>
    </dgm:pt>
    <dgm:pt modelId="{74FFB369-2667-4D47-94C0-5B8A075E4BCF}">
      <dgm:prSet custT="1"/>
      <dgm:spPr>
        <a:solidFill>
          <a:srgbClr val="A6A6A6"/>
        </a:solidFill>
        <a:ln w="19050" cap="flat" cmpd="sng" algn="ctr">
          <a:solidFill>
            <a:prstClr val="white">
              <a:hueOff val="0"/>
              <a:satOff val="0"/>
              <a:lumOff val="0"/>
              <a:alphaOff val="0"/>
            </a:prstClr>
          </a:solidFill>
          <a:prstDash val="solid"/>
          <a:miter lim="800000"/>
        </a:ln>
        <a:effectLst/>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zh-CN" altLang="en-US" sz="2000" kern="1200" dirty="0">
              <a:solidFill>
                <a:prstClr val="white"/>
              </a:solidFill>
              <a:latin typeface="微软雅黑" panose="020B0503020204020204" pitchFamily="34" charset="-122"/>
              <a:ea typeface="微软雅黑" panose="020B0503020204020204" pitchFamily="34" charset="-122"/>
              <a:cs typeface="+mn-cs"/>
            </a:rPr>
            <a:t>小区开发</a:t>
          </a:r>
        </a:p>
      </dgm:t>
    </dgm:pt>
    <dgm:pt modelId="{EC80AD5D-3ED9-45C4-9214-77C008380FF8}" type="parTrans" cxnId="{1EDA8779-AAC3-485A-89BE-7D12E3430AB7}">
      <dgm:prSet custT="1"/>
      <dgm:spPr>
        <a:noFill/>
        <a:ln w="12700" cap="flat" cmpd="sng" algn="ctr">
          <a:solidFill>
            <a:srgbClr val="A6A6A6"/>
          </a:solidFill>
          <a:prstDash val="solid"/>
          <a:miter lim="800000"/>
        </a:ln>
        <a:effectLst/>
      </dgm:spPr>
      <dgm:t>
        <a:bodyPr spcFirstLastPara="0" vert="horz" wrap="square" lIns="12700" tIns="0" rIns="12700" bIns="0" numCol="1" spcCol="1270" anchor="ctr" anchorCtr="0"/>
        <a:lstStyle/>
        <a:p>
          <a:pPr marL="0" lvl="0" indent="0" algn="ctr" defTabSz="266700">
            <a:lnSpc>
              <a:spcPct val="90000"/>
            </a:lnSpc>
            <a:spcBef>
              <a:spcPct val="0"/>
            </a:spcBef>
            <a:spcAft>
              <a:spcPct val="35000"/>
            </a:spcAft>
            <a:buNone/>
          </a:pPr>
          <a:endParaRPr lang="zh-CN" altLang="en-US" sz="600" kern="1200">
            <a:solidFill>
              <a:prstClr val="black">
                <a:hueOff val="0"/>
                <a:satOff val="0"/>
                <a:lumOff val="0"/>
                <a:alphaOff val="0"/>
              </a:prstClr>
            </a:solidFill>
            <a:latin typeface="Arial"/>
            <a:ea typeface="微软雅黑"/>
            <a:cs typeface="+mn-cs"/>
          </a:endParaRPr>
        </a:p>
      </dgm:t>
    </dgm:pt>
    <dgm:pt modelId="{627AAD34-26F5-40EE-B97B-8B02B8CEF594}" type="sibTrans" cxnId="{1EDA8779-AAC3-485A-89BE-7D12E3430AB7}">
      <dgm:prSet/>
      <dgm:spPr/>
      <dgm:t>
        <a:bodyPr/>
        <a:lstStyle/>
        <a:p>
          <a:endParaRPr lang="zh-CN" altLang="en-US"/>
        </a:p>
      </dgm:t>
    </dgm:pt>
    <dgm:pt modelId="{BF54CDA2-2130-4B10-AB97-94F56AE6392B}">
      <dgm:prSet custT="1"/>
      <dgm:spPr>
        <a:solidFill>
          <a:srgbClr val="A6A6A6"/>
        </a:solidFill>
        <a:ln w="19050" cap="flat" cmpd="sng" algn="ctr">
          <a:solidFill>
            <a:prstClr val="white">
              <a:hueOff val="0"/>
              <a:satOff val="0"/>
              <a:lumOff val="0"/>
              <a:alphaOff val="0"/>
            </a:prstClr>
          </a:solidFill>
          <a:prstDash val="solid"/>
          <a:miter lim="800000"/>
        </a:ln>
        <a:effectLst/>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zh-CN" altLang="en-US" sz="2000" kern="1200" dirty="0">
              <a:solidFill>
                <a:prstClr val="white"/>
              </a:solidFill>
              <a:latin typeface="微软雅黑" panose="020B0503020204020204" pitchFamily="34" charset="-122"/>
              <a:ea typeface="微软雅黑" panose="020B0503020204020204" pitchFamily="34" charset="-122"/>
              <a:cs typeface="+mn-cs"/>
            </a:rPr>
            <a:t>成片集中开发</a:t>
          </a:r>
        </a:p>
      </dgm:t>
    </dgm:pt>
    <dgm:pt modelId="{5FBB1640-575D-4128-91FB-562F298B5E2C}" type="parTrans" cxnId="{8ECBED78-30A5-4A42-9AA3-A00081664118}">
      <dgm:prSet custT="1"/>
      <dgm:spPr>
        <a:noFill/>
        <a:ln w="12700" cap="flat" cmpd="sng" algn="ctr">
          <a:solidFill>
            <a:srgbClr val="A6A6A6"/>
          </a:solidFill>
          <a:prstDash val="solid"/>
          <a:miter lim="800000"/>
        </a:ln>
        <a:effectLst/>
      </dgm:spPr>
      <dgm:t>
        <a:bodyPr spcFirstLastPara="0" vert="horz" wrap="square" lIns="12700" tIns="0" rIns="12700" bIns="0" numCol="1" spcCol="1270" anchor="ctr" anchorCtr="0"/>
        <a:lstStyle/>
        <a:p>
          <a:pPr marL="0" lvl="0" indent="0" algn="ctr" defTabSz="266700">
            <a:lnSpc>
              <a:spcPct val="90000"/>
            </a:lnSpc>
            <a:spcBef>
              <a:spcPct val="0"/>
            </a:spcBef>
            <a:spcAft>
              <a:spcPct val="35000"/>
            </a:spcAft>
            <a:buNone/>
          </a:pPr>
          <a:endParaRPr lang="zh-CN" altLang="en-US" sz="600" kern="1200">
            <a:solidFill>
              <a:prstClr val="black">
                <a:hueOff val="0"/>
                <a:satOff val="0"/>
                <a:lumOff val="0"/>
                <a:alphaOff val="0"/>
              </a:prstClr>
            </a:solidFill>
            <a:latin typeface="Arial"/>
            <a:ea typeface="微软雅黑"/>
            <a:cs typeface="+mn-cs"/>
          </a:endParaRPr>
        </a:p>
      </dgm:t>
    </dgm:pt>
    <dgm:pt modelId="{C6081DE4-F785-4B0A-975A-0241A75AB3B5}" type="sibTrans" cxnId="{8ECBED78-30A5-4A42-9AA3-A00081664118}">
      <dgm:prSet/>
      <dgm:spPr/>
      <dgm:t>
        <a:bodyPr/>
        <a:lstStyle/>
        <a:p>
          <a:endParaRPr lang="zh-CN" altLang="en-US"/>
        </a:p>
      </dgm:t>
    </dgm:pt>
    <dgm:pt modelId="{5CB2C1F2-7CAD-4FA8-81BD-45A0667656EE}">
      <dgm:prSet custT="1"/>
      <dgm:spPr>
        <a:solidFill>
          <a:srgbClr val="A6A6A6"/>
        </a:solidFill>
        <a:ln w="19050" cap="flat" cmpd="sng" algn="ctr">
          <a:solidFill>
            <a:prstClr val="white">
              <a:hueOff val="0"/>
              <a:satOff val="0"/>
              <a:lumOff val="0"/>
              <a:alphaOff val="0"/>
            </a:prstClr>
          </a:solidFill>
          <a:prstDash val="solid"/>
          <a:miter lim="800000"/>
        </a:ln>
        <a:effectLst/>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zh-CN" altLang="en-US" sz="2000" kern="1200" dirty="0">
              <a:solidFill>
                <a:prstClr val="white"/>
              </a:solidFill>
              <a:latin typeface="微软雅黑" panose="020B0503020204020204" pitchFamily="34" charset="-122"/>
              <a:ea typeface="微软雅黑" panose="020B0503020204020204" pitchFamily="34" charset="-122"/>
              <a:cs typeface="+mn-cs"/>
            </a:rPr>
            <a:t>新城区开发</a:t>
          </a:r>
        </a:p>
      </dgm:t>
    </dgm:pt>
    <dgm:pt modelId="{1E8F30E2-52B2-4DF6-BF58-8C0A1DBC7AE6}" type="parTrans" cxnId="{E544C2A2-FF70-4392-A875-9686787E123E}">
      <dgm:prSet custT="1"/>
      <dgm:spPr>
        <a:noFill/>
        <a:ln w="12700" cap="flat" cmpd="sng" algn="ctr">
          <a:solidFill>
            <a:srgbClr val="A6A6A6"/>
          </a:solidFill>
          <a:prstDash val="solid"/>
          <a:miter lim="800000"/>
        </a:ln>
        <a:effectLst/>
      </dgm:spPr>
      <dgm:t>
        <a:bodyPr spcFirstLastPara="0" vert="horz" wrap="square" lIns="12700" tIns="0" rIns="12700" bIns="0" numCol="1" spcCol="1270" anchor="ctr" anchorCtr="0"/>
        <a:lstStyle/>
        <a:p>
          <a:pPr marL="0" lvl="0" indent="0" algn="ctr" defTabSz="266700">
            <a:lnSpc>
              <a:spcPct val="90000"/>
            </a:lnSpc>
            <a:spcBef>
              <a:spcPct val="0"/>
            </a:spcBef>
            <a:spcAft>
              <a:spcPct val="35000"/>
            </a:spcAft>
            <a:buNone/>
          </a:pPr>
          <a:endParaRPr lang="zh-CN" altLang="en-US" sz="600" kern="1200">
            <a:solidFill>
              <a:prstClr val="black">
                <a:hueOff val="0"/>
                <a:satOff val="0"/>
                <a:lumOff val="0"/>
                <a:alphaOff val="0"/>
              </a:prstClr>
            </a:solidFill>
            <a:latin typeface="Arial"/>
            <a:ea typeface="微软雅黑"/>
            <a:cs typeface="+mn-cs"/>
          </a:endParaRPr>
        </a:p>
      </dgm:t>
    </dgm:pt>
    <dgm:pt modelId="{1E11A283-5FCB-4729-AF9F-0B66DC4A862F}" type="sibTrans" cxnId="{E544C2A2-FF70-4392-A875-9686787E123E}">
      <dgm:prSet/>
      <dgm:spPr/>
      <dgm:t>
        <a:bodyPr/>
        <a:lstStyle/>
        <a:p>
          <a:endParaRPr lang="zh-CN" altLang="en-US"/>
        </a:p>
      </dgm:t>
    </dgm:pt>
    <dgm:pt modelId="{AA01DCFA-1D7A-4C6A-95CE-A0AB006DFD10}">
      <dgm:prSet custT="1"/>
      <dgm:spPr>
        <a:solidFill>
          <a:srgbClr val="A6A6A6"/>
        </a:solidFill>
        <a:ln w="19050" cap="flat" cmpd="sng" algn="ctr">
          <a:solidFill>
            <a:prstClr val="white">
              <a:hueOff val="0"/>
              <a:satOff val="0"/>
              <a:lumOff val="0"/>
              <a:alphaOff val="0"/>
            </a:prstClr>
          </a:solidFill>
          <a:prstDash val="solid"/>
          <a:miter lim="800000"/>
        </a:ln>
        <a:effectLst/>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zh-CN" altLang="en-US" sz="2000" kern="1200" dirty="0">
              <a:solidFill>
                <a:prstClr val="white"/>
              </a:solidFill>
              <a:latin typeface="微软雅黑" panose="020B0503020204020204" pitchFamily="34" charset="-122"/>
              <a:ea typeface="微软雅黑" panose="020B0503020204020204" pitchFamily="34" charset="-122"/>
              <a:cs typeface="+mn-cs"/>
            </a:rPr>
            <a:t>旧城区开发</a:t>
          </a:r>
        </a:p>
      </dgm:t>
    </dgm:pt>
    <dgm:pt modelId="{19933BC5-351C-4150-9547-CA4C22223D6E}" type="parTrans" cxnId="{C3CD3EC5-629B-4F42-9852-09FC023E224E}">
      <dgm:prSet custT="1"/>
      <dgm:spPr>
        <a:noFill/>
        <a:ln w="12700" cap="flat" cmpd="sng" algn="ctr">
          <a:solidFill>
            <a:srgbClr val="A6A6A6"/>
          </a:solidFill>
          <a:prstDash val="solid"/>
          <a:miter lim="800000"/>
        </a:ln>
        <a:effectLst/>
      </dgm:spPr>
      <dgm:t>
        <a:bodyPr spcFirstLastPara="0" vert="horz" wrap="square" lIns="12700" tIns="0" rIns="12700" bIns="0" numCol="1" spcCol="1270" anchor="ctr" anchorCtr="0"/>
        <a:lstStyle/>
        <a:p>
          <a:pPr marL="0" lvl="0" indent="0" algn="ctr" defTabSz="266700">
            <a:lnSpc>
              <a:spcPct val="90000"/>
            </a:lnSpc>
            <a:spcBef>
              <a:spcPct val="0"/>
            </a:spcBef>
            <a:spcAft>
              <a:spcPct val="35000"/>
            </a:spcAft>
            <a:buNone/>
          </a:pPr>
          <a:endParaRPr lang="zh-CN" altLang="en-US" sz="600" kern="1200">
            <a:solidFill>
              <a:prstClr val="black">
                <a:hueOff val="0"/>
                <a:satOff val="0"/>
                <a:lumOff val="0"/>
                <a:alphaOff val="0"/>
              </a:prstClr>
            </a:solidFill>
            <a:latin typeface="Arial"/>
            <a:ea typeface="微软雅黑"/>
            <a:cs typeface="+mn-cs"/>
          </a:endParaRPr>
        </a:p>
      </dgm:t>
    </dgm:pt>
    <dgm:pt modelId="{45F6641F-0665-47D3-8631-6C2EB4B79B6A}" type="sibTrans" cxnId="{C3CD3EC5-629B-4F42-9852-09FC023E224E}">
      <dgm:prSet/>
      <dgm:spPr/>
      <dgm:t>
        <a:bodyPr/>
        <a:lstStyle/>
        <a:p>
          <a:endParaRPr lang="zh-CN" altLang="en-US"/>
        </a:p>
      </dgm:t>
    </dgm:pt>
    <dgm:pt modelId="{5DF423D9-3448-47D2-859A-4248ADCB9507}">
      <dgm:prSet custT="1"/>
      <dgm:spPr>
        <a:solidFill>
          <a:srgbClr val="A6A6A6"/>
        </a:solidFill>
        <a:ln w="19050" cap="flat" cmpd="sng" algn="ctr">
          <a:solidFill>
            <a:prstClr val="white">
              <a:hueOff val="0"/>
              <a:satOff val="0"/>
              <a:lumOff val="0"/>
              <a:alphaOff val="0"/>
            </a:prstClr>
          </a:solidFill>
          <a:prstDash val="solid"/>
          <a:miter lim="800000"/>
        </a:ln>
        <a:effectLst/>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zh-CN" altLang="en-US" sz="2000" kern="1200" dirty="0">
              <a:solidFill>
                <a:prstClr val="white"/>
              </a:solidFill>
              <a:latin typeface="微软雅黑" panose="020B0503020204020204" pitchFamily="34" charset="-122"/>
              <a:ea typeface="微软雅黑" panose="020B0503020204020204" pitchFamily="34" charset="-122"/>
              <a:cs typeface="+mn-cs"/>
            </a:rPr>
            <a:t>土地开发</a:t>
          </a:r>
        </a:p>
      </dgm:t>
    </dgm:pt>
    <dgm:pt modelId="{28441887-EAEF-4A45-B286-5857CC5B59C3}" type="parTrans" cxnId="{E21F7FBF-763E-4F7C-90CF-25530BED0FEC}">
      <dgm:prSet custT="1"/>
      <dgm:spPr>
        <a:noFill/>
        <a:ln w="12700" cap="flat" cmpd="sng" algn="ctr">
          <a:solidFill>
            <a:srgbClr val="A6A6A6"/>
          </a:solidFill>
          <a:prstDash val="solid"/>
          <a:miter lim="800000"/>
        </a:ln>
        <a:effectLst/>
      </dgm:spPr>
      <dgm:t>
        <a:bodyPr spcFirstLastPara="0" vert="horz" wrap="square" lIns="12700" tIns="0" rIns="12700" bIns="0" numCol="1" spcCol="1270" anchor="ctr" anchorCtr="0"/>
        <a:lstStyle/>
        <a:p>
          <a:pPr marL="0" lvl="0" indent="0" algn="ctr" defTabSz="266700">
            <a:lnSpc>
              <a:spcPct val="90000"/>
            </a:lnSpc>
            <a:spcBef>
              <a:spcPct val="0"/>
            </a:spcBef>
            <a:spcAft>
              <a:spcPct val="35000"/>
            </a:spcAft>
            <a:buNone/>
          </a:pPr>
          <a:endParaRPr lang="zh-CN" altLang="en-US" sz="600" kern="1200" dirty="0">
            <a:solidFill>
              <a:prstClr val="black">
                <a:hueOff val="0"/>
                <a:satOff val="0"/>
                <a:lumOff val="0"/>
                <a:alphaOff val="0"/>
              </a:prstClr>
            </a:solidFill>
            <a:latin typeface="Arial"/>
            <a:ea typeface="微软雅黑"/>
            <a:cs typeface="+mn-cs"/>
          </a:endParaRPr>
        </a:p>
      </dgm:t>
    </dgm:pt>
    <dgm:pt modelId="{9DA240A4-4A71-429F-9DF2-F6839306A23D}" type="sibTrans" cxnId="{E21F7FBF-763E-4F7C-90CF-25530BED0FEC}">
      <dgm:prSet/>
      <dgm:spPr/>
      <dgm:t>
        <a:bodyPr/>
        <a:lstStyle/>
        <a:p>
          <a:endParaRPr lang="zh-CN" altLang="en-US"/>
        </a:p>
      </dgm:t>
    </dgm:pt>
    <dgm:pt modelId="{4C460BFA-A00B-4B35-A2D0-D579288D81DC}">
      <dgm:prSet custT="1"/>
      <dgm:spPr>
        <a:solidFill>
          <a:srgbClr val="A6A6A6"/>
        </a:solidFill>
        <a:ln w="19050" cap="flat" cmpd="sng" algn="ctr">
          <a:solidFill>
            <a:prstClr val="white">
              <a:hueOff val="0"/>
              <a:satOff val="0"/>
              <a:lumOff val="0"/>
              <a:alphaOff val="0"/>
            </a:prstClr>
          </a:solidFill>
          <a:prstDash val="solid"/>
          <a:miter lim="800000"/>
        </a:ln>
        <a:effectLst/>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zh-CN" altLang="en-US" sz="2000" kern="1200" dirty="0">
              <a:solidFill>
                <a:prstClr val="white"/>
              </a:solidFill>
              <a:latin typeface="微软雅黑" panose="020B0503020204020204" pitchFamily="34" charset="-122"/>
              <a:ea typeface="微软雅黑" panose="020B0503020204020204" pitchFamily="34" charset="-122"/>
              <a:cs typeface="+mn-cs"/>
            </a:rPr>
            <a:t>房屋建设</a:t>
          </a:r>
        </a:p>
      </dgm:t>
    </dgm:pt>
    <dgm:pt modelId="{F9F9BB16-D5CA-48F9-8ABD-AF5987A96453}" type="parTrans" cxnId="{35AC1AF3-8099-4AE7-9AEC-93B6EE839E98}">
      <dgm:prSet custT="1"/>
      <dgm:spPr>
        <a:noFill/>
        <a:ln w="12700" cap="flat" cmpd="sng" algn="ctr">
          <a:solidFill>
            <a:srgbClr val="A6A6A6"/>
          </a:solidFill>
          <a:prstDash val="solid"/>
          <a:miter lim="800000"/>
        </a:ln>
        <a:effectLst/>
      </dgm:spPr>
      <dgm:t>
        <a:bodyPr spcFirstLastPara="0" vert="horz" wrap="square" lIns="12700" tIns="0" rIns="12700" bIns="0" numCol="1" spcCol="1270" anchor="ctr" anchorCtr="0"/>
        <a:lstStyle/>
        <a:p>
          <a:pPr marL="0" lvl="0" indent="0" algn="ctr" defTabSz="266700">
            <a:lnSpc>
              <a:spcPct val="90000"/>
            </a:lnSpc>
            <a:spcBef>
              <a:spcPct val="0"/>
            </a:spcBef>
            <a:spcAft>
              <a:spcPct val="35000"/>
            </a:spcAft>
            <a:buNone/>
          </a:pPr>
          <a:endParaRPr lang="zh-CN" altLang="en-US" sz="600" kern="1200">
            <a:solidFill>
              <a:prstClr val="black">
                <a:hueOff val="0"/>
                <a:satOff val="0"/>
                <a:lumOff val="0"/>
                <a:alphaOff val="0"/>
              </a:prstClr>
            </a:solidFill>
            <a:latin typeface="Arial"/>
            <a:ea typeface="微软雅黑"/>
            <a:cs typeface="+mn-cs"/>
          </a:endParaRPr>
        </a:p>
      </dgm:t>
    </dgm:pt>
    <dgm:pt modelId="{FBC4BA2E-C6A8-4DF1-9BDC-93FE3712B994}" type="sibTrans" cxnId="{35AC1AF3-8099-4AE7-9AEC-93B6EE839E98}">
      <dgm:prSet/>
      <dgm:spPr/>
      <dgm:t>
        <a:bodyPr/>
        <a:lstStyle/>
        <a:p>
          <a:endParaRPr lang="zh-CN" altLang="en-US"/>
        </a:p>
      </dgm:t>
    </dgm:pt>
    <dgm:pt modelId="{D5676A88-F041-42C7-8FF0-4DBDFDB83CD2}" type="pres">
      <dgm:prSet presAssocID="{20F9E5B3-E799-4026-8BD4-87ABB4BE56C3}" presName="diagram" presStyleCnt="0">
        <dgm:presLayoutVars>
          <dgm:chPref val="1"/>
          <dgm:dir/>
          <dgm:animOne val="branch"/>
          <dgm:animLvl val="lvl"/>
          <dgm:resizeHandles val="exact"/>
        </dgm:presLayoutVars>
      </dgm:prSet>
      <dgm:spPr/>
    </dgm:pt>
    <dgm:pt modelId="{9A1FEE29-D119-4F8A-AFE9-605B88950B81}" type="pres">
      <dgm:prSet presAssocID="{CC8BD50A-D516-4DE0-BD3C-9F82FDC1F270}" presName="root1" presStyleCnt="0"/>
      <dgm:spPr/>
    </dgm:pt>
    <dgm:pt modelId="{2D3CD400-46CD-4407-BD59-EED55493324F}" type="pres">
      <dgm:prSet presAssocID="{CC8BD50A-D516-4DE0-BD3C-9F82FDC1F270}" presName="LevelOneTextNode" presStyleLbl="node0" presStyleIdx="0" presStyleCnt="1" custScaleX="160536">
        <dgm:presLayoutVars>
          <dgm:chPref val="3"/>
        </dgm:presLayoutVars>
      </dgm:prSet>
      <dgm:spPr/>
    </dgm:pt>
    <dgm:pt modelId="{64A170CA-64DB-4086-8378-E00103D81846}" type="pres">
      <dgm:prSet presAssocID="{CC8BD50A-D516-4DE0-BD3C-9F82FDC1F270}" presName="level2hierChild" presStyleCnt="0"/>
      <dgm:spPr/>
    </dgm:pt>
    <dgm:pt modelId="{DFE7086E-7B34-4363-A2D7-D28890394839}" type="pres">
      <dgm:prSet presAssocID="{24974948-C4CE-4BA0-97AE-6EFB7A6BCC60}" presName="conn2-1" presStyleLbl="parChTrans1D2" presStyleIdx="0" presStyleCnt="3"/>
      <dgm:spPr/>
    </dgm:pt>
    <dgm:pt modelId="{16822B59-68DF-4F9D-AC75-CFA4765079E3}" type="pres">
      <dgm:prSet presAssocID="{24974948-C4CE-4BA0-97AE-6EFB7A6BCC60}" presName="connTx" presStyleLbl="parChTrans1D2" presStyleIdx="0" presStyleCnt="3"/>
      <dgm:spPr/>
    </dgm:pt>
    <dgm:pt modelId="{9623CD66-216A-4020-A369-8517327D0F28}" type="pres">
      <dgm:prSet presAssocID="{053503E7-73E4-449D-BA40-E6765EB9ECCF}" presName="root2" presStyleCnt="0"/>
      <dgm:spPr/>
    </dgm:pt>
    <dgm:pt modelId="{E348B026-1864-4188-9CDE-9B0B2196FF70}" type="pres">
      <dgm:prSet presAssocID="{053503E7-73E4-449D-BA40-E6765EB9ECCF}" presName="LevelTwoTextNode" presStyleLbl="asst1" presStyleIdx="0" presStyleCnt="1" custScaleY="113817">
        <dgm:presLayoutVars>
          <dgm:chPref val="3"/>
        </dgm:presLayoutVars>
      </dgm:prSet>
      <dgm:spPr>
        <a:xfrm>
          <a:off x="3378729" y="790575"/>
          <a:ext cx="1370541" cy="685270"/>
        </a:xfrm>
        <a:prstGeom prst="roundRect">
          <a:avLst>
            <a:gd name="adj" fmla="val 10000"/>
          </a:avLst>
        </a:prstGeom>
      </dgm:spPr>
    </dgm:pt>
    <dgm:pt modelId="{63138DDD-9047-405D-8C6C-8CED6CDC8FD2}" type="pres">
      <dgm:prSet presAssocID="{053503E7-73E4-449D-BA40-E6765EB9ECCF}" presName="level3hierChild" presStyleCnt="0"/>
      <dgm:spPr/>
    </dgm:pt>
    <dgm:pt modelId="{A5EA9FA4-84CD-431F-90C6-4E1C59125059}" type="pres">
      <dgm:prSet presAssocID="{8072BFEA-5A23-4FF7-B140-A5415CABC77B}" presName="conn2-1" presStyleLbl="parChTrans1D3" presStyleIdx="0" presStyleCnt="7"/>
      <dgm:spPr>
        <a:xfrm rot="18289469">
          <a:off x="4319299" y="664666"/>
          <a:ext cx="874851" cy="22741"/>
        </a:xfrm>
        <a:custGeom>
          <a:avLst/>
          <a:gdLst/>
          <a:ahLst/>
          <a:cxnLst/>
          <a:rect l="0" t="0" r="0" b="0"/>
          <a:pathLst>
            <a:path>
              <a:moveTo>
                <a:pt x="0" y="11381"/>
              </a:moveTo>
              <a:lnTo>
                <a:pt x="959990" y="11381"/>
              </a:lnTo>
            </a:path>
          </a:pathLst>
        </a:custGeom>
      </dgm:spPr>
    </dgm:pt>
    <dgm:pt modelId="{F7B27704-AA8F-4A10-A607-319E1D0EC7D9}" type="pres">
      <dgm:prSet presAssocID="{8072BFEA-5A23-4FF7-B140-A5415CABC77B}" presName="connTx" presStyleLbl="parChTrans1D3" presStyleIdx="0" presStyleCnt="7"/>
      <dgm:spPr/>
    </dgm:pt>
    <dgm:pt modelId="{C971BD50-1F68-4B13-9AA7-0E0DA7021B6D}" type="pres">
      <dgm:prSet presAssocID="{C363754A-7657-4557-85F7-3FF289A2EAB2}" presName="root2" presStyleCnt="0"/>
      <dgm:spPr/>
    </dgm:pt>
    <dgm:pt modelId="{50070B11-A6E3-4DBA-8BEF-73DE3968B9C4}" type="pres">
      <dgm:prSet presAssocID="{C363754A-7657-4557-85F7-3FF289A2EAB2}" presName="LevelTwoTextNode" presStyleLbl="node3" presStyleIdx="0" presStyleCnt="7" custScaleX="132248">
        <dgm:presLayoutVars>
          <dgm:chPref val="3"/>
        </dgm:presLayoutVars>
      </dgm:prSet>
      <dgm:spPr>
        <a:xfrm>
          <a:off x="5297487" y="2513"/>
          <a:ext cx="1370541" cy="685270"/>
        </a:xfrm>
        <a:prstGeom prst="roundRect">
          <a:avLst>
            <a:gd name="adj" fmla="val 10000"/>
          </a:avLst>
        </a:prstGeom>
      </dgm:spPr>
    </dgm:pt>
    <dgm:pt modelId="{60384BB3-99C0-4479-AB21-6FD7087355C9}" type="pres">
      <dgm:prSet presAssocID="{C363754A-7657-4557-85F7-3FF289A2EAB2}" presName="level3hierChild" presStyleCnt="0"/>
      <dgm:spPr/>
    </dgm:pt>
    <dgm:pt modelId="{868F68BC-42A7-447F-84E8-00A0A7E282BB}" type="pres">
      <dgm:prSet presAssocID="{EC80AD5D-3ED9-45C4-9214-77C008380FF8}" presName="conn2-1" presStyleLbl="parChTrans1D3" presStyleIdx="1" presStyleCnt="7"/>
      <dgm:spPr>
        <a:xfrm>
          <a:off x="4506926" y="1023751"/>
          <a:ext cx="499596" cy="22741"/>
        </a:xfrm>
        <a:custGeom>
          <a:avLst/>
          <a:gdLst/>
          <a:ahLst/>
          <a:cxnLst/>
          <a:rect l="0" t="0" r="0" b="0"/>
          <a:pathLst>
            <a:path>
              <a:moveTo>
                <a:pt x="0" y="11381"/>
              </a:moveTo>
              <a:lnTo>
                <a:pt x="548216" y="11381"/>
              </a:lnTo>
            </a:path>
          </a:pathLst>
        </a:custGeom>
      </dgm:spPr>
    </dgm:pt>
    <dgm:pt modelId="{119403D3-3DB9-4477-B28D-34FD9B8189C9}" type="pres">
      <dgm:prSet presAssocID="{EC80AD5D-3ED9-45C4-9214-77C008380FF8}" presName="connTx" presStyleLbl="parChTrans1D3" presStyleIdx="1" presStyleCnt="7"/>
      <dgm:spPr/>
    </dgm:pt>
    <dgm:pt modelId="{8A0ED223-8EEA-42EF-BF33-2E5DBE0852BA}" type="pres">
      <dgm:prSet presAssocID="{74FFB369-2667-4D47-94C0-5B8A075E4BCF}" presName="root2" presStyleCnt="0"/>
      <dgm:spPr/>
    </dgm:pt>
    <dgm:pt modelId="{31FAA972-08AC-422A-8C7B-342A6612FFED}" type="pres">
      <dgm:prSet presAssocID="{74FFB369-2667-4D47-94C0-5B8A075E4BCF}" presName="LevelTwoTextNode" presStyleLbl="node3" presStyleIdx="1" presStyleCnt="7" custScaleX="132248">
        <dgm:presLayoutVars>
          <dgm:chPref val="3"/>
        </dgm:presLayoutVars>
      </dgm:prSet>
      <dgm:spPr>
        <a:xfrm>
          <a:off x="5006523" y="722874"/>
          <a:ext cx="1651767" cy="624496"/>
        </a:xfrm>
        <a:prstGeom prst="roundRect">
          <a:avLst>
            <a:gd name="adj" fmla="val 10000"/>
          </a:avLst>
        </a:prstGeom>
      </dgm:spPr>
    </dgm:pt>
    <dgm:pt modelId="{589B45B1-7F47-4F2B-A78D-8DE4AD5BBD77}" type="pres">
      <dgm:prSet presAssocID="{74FFB369-2667-4D47-94C0-5B8A075E4BCF}" presName="level3hierChild" presStyleCnt="0"/>
      <dgm:spPr/>
    </dgm:pt>
    <dgm:pt modelId="{6BC29779-0E6E-42E0-9105-8DB91D67E1B1}" type="pres">
      <dgm:prSet presAssocID="{5FBB1640-575D-4128-91FB-562F298B5E2C}" presName="conn2-1" presStyleLbl="parChTrans1D3" presStyleIdx="2" presStyleCnt="7"/>
      <dgm:spPr>
        <a:xfrm rot="3310531">
          <a:off x="4319299" y="1382837"/>
          <a:ext cx="874851" cy="22741"/>
        </a:xfrm>
        <a:custGeom>
          <a:avLst/>
          <a:gdLst/>
          <a:ahLst/>
          <a:cxnLst/>
          <a:rect l="0" t="0" r="0" b="0"/>
          <a:pathLst>
            <a:path>
              <a:moveTo>
                <a:pt x="0" y="11381"/>
              </a:moveTo>
              <a:lnTo>
                <a:pt x="959990" y="11381"/>
              </a:lnTo>
            </a:path>
          </a:pathLst>
        </a:custGeom>
      </dgm:spPr>
    </dgm:pt>
    <dgm:pt modelId="{7D11F3FE-C58E-49F2-B8BB-A4BCA50DCBBC}" type="pres">
      <dgm:prSet presAssocID="{5FBB1640-575D-4128-91FB-562F298B5E2C}" presName="connTx" presStyleLbl="parChTrans1D3" presStyleIdx="2" presStyleCnt="7"/>
      <dgm:spPr/>
    </dgm:pt>
    <dgm:pt modelId="{2DE5D9B5-346E-4449-A02A-46BF298C546A}" type="pres">
      <dgm:prSet presAssocID="{BF54CDA2-2130-4B10-AB97-94F56AE6392B}" presName="root2" presStyleCnt="0"/>
      <dgm:spPr/>
    </dgm:pt>
    <dgm:pt modelId="{B06E24E6-0C34-4DC1-AFCD-3607C3E69520}" type="pres">
      <dgm:prSet presAssocID="{BF54CDA2-2130-4B10-AB97-94F56AE6392B}" presName="LevelTwoTextNode" presStyleLbl="node3" presStyleIdx="2" presStyleCnt="7" custScaleX="132248">
        <dgm:presLayoutVars>
          <dgm:chPref val="3"/>
        </dgm:presLayoutVars>
      </dgm:prSet>
      <dgm:spPr>
        <a:xfrm>
          <a:off x="5006523" y="1441045"/>
          <a:ext cx="1651767" cy="624496"/>
        </a:xfrm>
        <a:prstGeom prst="roundRect">
          <a:avLst>
            <a:gd name="adj" fmla="val 10000"/>
          </a:avLst>
        </a:prstGeom>
      </dgm:spPr>
    </dgm:pt>
    <dgm:pt modelId="{5A5088B8-08CB-4DE5-AE20-F593F3B2E42B}" type="pres">
      <dgm:prSet presAssocID="{BF54CDA2-2130-4B10-AB97-94F56AE6392B}" presName="level3hierChild" presStyleCnt="0"/>
      <dgm:spPr/>
    </dgm:pt>
    <dgm:pt modelId="{4E09913C-6412-4667-B894-CCFBEC58E623}" type="pres">
      <dgm:prSet presAssocID="{43DC351E-6252-4811-99BD-35678D26A1A0}" presName="conn2-1" presStyleLbl="parChTrans1D2" presStyleIdx="1" presStyleCnt="3"/>
      <dgm:spPr>
        <a:xfrm rot="1315644">
          <a:off x="2738857" y="2718620"/>
          <a:ext cx="538557" cy="22741"/>
        </a:xfrm>
        <a:custGeom>
          <a:avLst/>
          <a:gdLst/>
          <a:ahLst/>
          <a:cxnLst/>
          <a:rect l="0" t="0" r="0" b="0"/>
          <a:pathLst>
            <a:path>
              <a:moveTo>
                <a:pt x="0" y="11381"/>
              </a:moveTo>
              <a:lnTo>
                <a:pt x="582543" y="11381"/>
              </a:lnTo>
            </a:path>
          </a:pathLst>
        </a:custGeom>
      </dgm:spPr>
    </dgm:pt>
    <dgm:pt modelId="{1AAC2ADF-BF7F-4963-B3D3-FB33D0A03060}" type="pres">
      <dgm:prSet presAssocID="{43DC351E-6252-4811-99BD-35678D26A1A0}" presName="connTx" presStyleLbl="parChTrans1D2" presStyleIdx="1" presStyleCnt="3"/>
      <dgm:spPr/>
    </dgm:pt>
    <dgm:pt modelId="{8F321DDF-4606-4BE1-8DFC-C759AD735C74}" type="pres">
      <dgm:prSet presAssocID="{3F27BDDE-8764-4373-8DC6-D8D928DF38DE}" presName="root2" presStyleCnt="0"/>
      <dgm:spPr/>
    </dgm:pt>
    <dgm:pt modelId="{E8E5F766-7EAF-4002-BA2D-63507C953F17}" type="pres">
      <dgm:prSet presAssocID="{3F27BDDE-8764-4373-8DC6-D8D928DF38DE}" presName="LevelTwoTextNode" presStyleLbl="node2" presStyleIdx="0" presStyleCnt="2">
        <dgm:presLayoutVars>
          <dgm:chPref val="3"/>
        </dgm:presLayoutVars>
      </dgm:prSet>
      <dgm:spPr>
        <a:xfrm>
          <a:off x="3378729" y="2760728"/>
          <a:ext cx="1370541" cy="685270"/>
        </a:xfrm>
        <a:prstGeom prst="roundRect">
          <a:avLst>
            <a:gd name="adj" fmla="val 10000"/>
          </a:avLst>
        </a:prstGeom>
      </dgm:spPr>
    </dgm:pt>
    <dgm:pt modelId="{C21A1BD2-F064-4F16-9BA8-B43FDCD61C3E}" type="pres">
      <dgm:prSet presAssocID="{3F27BDDE-8764-4373-8DC6-D8D928DF38DE}" presName="level3hierChild" presStyleCnt="0"/>
      <dgm:spPr/>
    </dgm:pt>
    <dgm:pt modelId="{F0090EB6-CFB1-4D60-80EE-3BCD58E37B4D}" type="pres">
      <dgm:prSet presAssocID="{1E8F30E2-52B2-4DF6-BF58-8C0A1DBC7AE6}" presName="conn2-1" presStyleLbl="parChTrans1D3" presStyleIdx="3" presStyleCnt="7"/>
      <dgm:spPr>
        <a:xfrm rot="19457599">
          <a:off x="4449097" y="2639635"/>
          <a:ext cx="615255" cy="22741"/>
        </a:xfrm>
        <a:custGeom>
          <a:avLst/>
          <a:gdLst/>
          <a:ahLst/>
          <a:cxnLst/>
          <a:rect l="0" t="0" r="0" b="0"/>
          <a:pathLst>
            <a:path>
              <a:moveTo>
                <a:pt x="0" y="11381"/>
              </a:moveTo>
              <a:lnTo>
                <a:pt x="675130" y="11381"/>
              </a:lnTo>
            </a:path>
          </a:pathLst>
        </a:custGeom>
      </dgm:spPr>
    </dgm:pt>
    <dgm:pt modelId="{6EB2A889-CC7F-4481-A4F3-EBF40C91DDBC}" type="pres">
      <dgm:prSet presAssocID="{1E8F30E2-52B2-4DF6-BF58-8C0A1DBC7AE6}" presName="connTx" presStyleLbl="parChTrans1D3" presStyleIdx="3" presStyleCnt="7"/>
      <dgm:spPr/>
    </dgm:pt>
    <dgm:pt modelId="{C5522B0B-5C5E-4B17-BCEF-899D2C6CD3D5}" type="pres">
      <dgm:prSet presAssocID="{5CB2C1F2-7CAD-4FA8-81BD-45A0667656EE}" presName="root2" presStyleCnt="0"/>
      <dgm:spPr/>
    </dgm:pt>
    <dgm:pt modelId="{13684D9C-1B7F-4795-8E9B-D62BB4D0739F}" type="pres">
      <dgm:prSet presAssocID="{5CB2C1F2-7CAD-4FA8-81BD-45A0667656EE}" presName="LevelTwoTextNode" presStyleLbl="node3" presStyleIdx="3" presStyleCnt="7" custScaleX="132248">
        <dgm:presLayoutVars>
          <dgm:chPref val="3"/>
        </dgm:presLayoutVars>
      </dgm:prSet>
      <dgm:spPr>
        <a:xfrm>
          <a:off x="5006523" y="2159215"/>
          <a:ext cx="1651767" cy="624496"/>
        </a:xfrm>
        <a:prstGeom prst="roundRect">
          <a:avLst>
            <a:gd name="adj" fmla="val 10000"/>
          </a:avLst>
        </a:prstGeom>
      </dgm:spPr>
    </dgm:pt>
    <dgm:pt modelId="{E924C682-4077-4BB0-97AF-A80F7E120312}" type="pres">
      <dgm:prSet presAssocID="{5CB2C1F2-7CAD-4FA8-81BD-45A0667656EE}" presName="level3hierChild" presStyleCnt="0"/>
      <dgm:spPr/>
    </dgm:pt>
    <dgm:pt modelId="{2D0388BF-1A71-4576-8AD4-7D6169A771AE}" type="pres">
      <dgm:prSet presAssocID="{19933BC5-351C-4150-9547-CA4C22223D6E}" presName="conn2-1" presStyleLbl="parChTrans1D3" presStyleIdx="4" presStyleCnt="7"/>
      <dgm:spPr>
        <a:xfrm rot="2142401">
          <a:off x="4449097" y="2998720"/>
          <a:ext cx="615255" cy="22741"/>
        </a:xfrm>
        <a:custGeom>
          <a:avLst/>
          <a:gdLst/>
          <a:ahLst/>
          <a:cxnLst/>
          <a:rect l="0" t="0" r="0" b="0"/>
          <a:pathLst>
            <a:path>
              <a:moveTo>
                <a:pt x="0" y="11381"/>
              </a:moveTo>
              <a:lnTo>
                <a:pt x="675130" y="11381"/>
              </a:lnTo>
            </a:path>
          </a:pathLst>
        </a:custGeom>
      </dgm:spPr>
    </dgm:pt>
    <dgm:pt modelId="{D956A26B-9166-4D0B-861F-3B0535F177E2}" type="pres">
      <dgm:prSet presAssocID="{19933BC5-351C-4150-9547-CA4C22223D6E}" presName="connTx" presStyleLbl="parChTrans1D3" presStyleIdx="4" presStyleCnt="7"/>
      <dgm:spPr/>
    </dgm:pt>
    <dgm:pt modelId="{3802E297-DCB4-46AF-98EE-024C5BACC175}" type="pres">
      <dgm:prSet presAssocID="{AA01DCFA-1D7A-4C6A-95CE-A0AB006DFD10}" presName="root2" presStyleCnt="0"/>
      <dgm:spPr/>
    </dgm:pt>
    <dgm:pt modelId="{35FC39B2-5741-4EFD-8251-3C5D017F9998}" type="pres">
      <dgm:prSet presAssocID="{AA01DCFA-1D7A-4C6A-95CE-A0AB006DFD10}" presName="LevelTwoTextNode" presStyleLbl="node3" presStyleIdx="4" presStyleCnt="7" custScaleX="132248">
        <dgm:presLayoutVars>
          <dgm:chPref val="3"/>
        </dgm:presLayoutVars>
      </dgm:prSet>
      <dgm:spPr>
        <a:xfrm>
          <a:off x="5006523" y="2877385"/>
          <a:ext cx="1651767" cy="624496"/>
        </a:xfrm>
        <a:prstGeom prst="roundRect">
          <a:avLst>
            <a:gd name="adj" fmla="val 10000"/>
          </a:avLst>
        </a:prstGeom>
      </dgm:spPr>
    </dgm:pt>
    <dgm:pt modelId="{CCBDC59D-FCB8-4E09-A789-336771B951CA}" type="pres">
      <dgm:prSet presAssocID="{AA01DCFA-1D7A-4C6A-95CE-A0AB006DFD10}" presName="level3hierChild" presStyleCnt="0"/>
      <dgm:spPr/>
    </dgm:pt>
    <dgm:pt modelId="{EFC4AB15-B300-4880-BE81-65D830EB2E5E}" type="pres">
      <dgm:prSet presAssocID="{A059DF1F-2968-46A7-AEDB-126CB31468A9}" presName="conn2-1" presStyleLbl="parChTrans1D2" presStyleIdx="2" presStyleCnt="3"/>
      <dgm:spPr>
        <a:xfrm rot="4381965">
          <a:off x="2152149" y="3436791"/>
          <a:ext cx="1711974" cy="22741"/>
        </a:xfrm>
        <a:custGeom>
          <a:avLst/>
          <a:gdLst/>
          <a:ahLst/>
          <a:cxnLst/>
          <a:rect l="0" t="0" r="0" b="0"/>
          <a:pathLst>
            <a:path>
              <a:moveTo>
                <a:pt x="0" y="11381"/>
              </a:moveTo>
              <a:lnTo>
                <a:pt x="1855952" y="11381"/>
              </a:lnTo>
            </a:path>
          </a:pathLst>
        </a:custGeom>
      </dgm:spPr>
    </dgm:pt>
    <dgm:pt modelId="{972C5659-3809-4C19-893C-21CCB8F305C4}" type="pres">
      <dgm:prSet presAssocID="{A059DF1F-2968-46A7-AEDB-126CB31468A9}" presName="connTx" presStyleLbl="parChTrans1D2" presStyleIdx="2" presStyleCnt="3"/>
      <dgm:spPr/>
    </dgm:pt>
    <dgm:pt modelId="{156780FA-ACE2-41C9-BF20-151E8D0BC1E5}" type="pres">
      <dgm:prSet presAssocID="{399CC3FB-A822-4203-B9F0-3C57C6FE2550}" presName="root2" presStyleCnt="0"/>
      <dgm:spPr/>
    </dgm:pt>
    <dgm:pt modelId="{068BD176-1CAA-4542-B0C2-56C1EE5A85B9}" type="pres">
      <dgm:prSet presAssocID="{399CC3FB-A822-4203-B9F0-3C57C6FE2550}" presName="LevelTwoTextNode" presStyleLbl="node2" presStyleIdx="1" presStyleCnt="2">
        <dgm:presLayoutVars>
          <dgm:chPref val="3"/>
        </dgm:presLayoutVars>
      </dgm:prSet>
      <dgm:spPr>
        <a:xfrm>
          <a:off x="3378729" y="4336851"/>
          <a:ext cx="1370541" cy="685270"/>
        </a:xfrm>
        <a:prstGeom prst="roundRect">
          <a:avLst>
            <a:gd name="adj" fmla="val 10000"/>
          </a:avLst>
        </a:prstGeom>
      </dgm:spPr>
    </dgm:pt>
    <dgm:pt modelId="{CC5B813E-83AF-4C21-A9D7-F66535FFEBA9}" type="pres">
      <dgm:prSet presAssocID="{399CC3FB-A822-4203-B9F0-3C57C6FE2550}" presName="level3hierChild" presStyleCnt="0"/>
      <dgm:spPr/>
    </dgm:pt>
    <dgm:pt modelId="{2EEFD2CA-D940-410C-AB93-8AB5B40C346B}" type="pres">
      <dgm:prSet presAssocID="{28441887-EAEF-4A45-B286-5857CC5B59C3}" presName="conn2-1" presStyleLbl="parChTrans1D3" presStyleIdx="5" presStyleCnt="7"/>
      <dgm:spPr>
        <a:xfrm rot="19457599">
          <a:off x="4449097" y="4075976"/>
          <a:ext cx="615255" cy="22741"/>
        </a:xfrm>
        <a:custGeom>
          <a:avLst/>
          <a:gdLst/>
          <a:ahLst/>
          <a:cxnLst/>
          <a:rect l="0" t="0" r="0" b="0"/>
          <a:pathLst>
            <a:path>
              <a:moveTo>
                <a:pt x="0" y="11381"/>
              </a:moveTo>
              <a:lnTo>
                <a:pt x="675130" y="11381"/>
              </a:lnTo>
            </a:path>
          </a:pathLst>
        </a:custGeom>
      </dgm:spPr>
    </dgm:pt>
    <dgm:pt modelId="{AB703D55-AC9D-48D1-8392-A7951AABCD90}" type="pres">
      <dgm:prSet presAssocID="{28441887-EAEF-4A45-B286-5857CC5B59C3}" presName="connTx" presStyleLbl="parChTrans1D3" presStyleIdx="5" presStyleCnt="7"/>
      <dgm:spPr/>
    </dgm:pt>
    <dgm:pt modelId="{A988A992-6B78-40F1-9659-AAED21B2DBC3}" type="pres">
      <dgm:prSet presAssocID="{5DF423D9-3448-47D2-859A-4248ADCB9507}" presName="root2" presStyleCnt="0"/>
      <dgm:spPr/>
    </dgm:pt>
    <dgm:pt modelId="{CFBC9D91-1420-4CB4-8C21-469A650C27DC}" type="pres">
      <dgm:prSet presAssocID="{5DF423D9-3448-47D2-859A-4248ADCB9507}" presName="LevelTwoTextNode" presStyleLbl="node3" presStyleIdx="5" presStyleCnt="7" custScaleX="132248">
        <dgm:presLayoutVars>
          <dgm:chPref val="3"/>
        </dgm:presLayoutVars>
      </dgm:prSet>
      <dgm:spPr>
        <a:xfrm>
          <a:off x="5006523" y="3595556"/>
          <a:ext cx="1651767" cy="624496"/>
        </a:xfrm>
        <a:prstGeom prst="roundRect">
          <a:avLst>
            <a:gd name="adj" fmla="val 10000"/>
          </a:avLst>
        </a:prstGeom>
      </dgm:spPr>
    </dgm:pt>
    <dgm:pt modelId="{841C7CD2-1297-41DC-A337-3B2827460369}" type="pres">
      <dgm:prSet presAssocID="{5DF423D9-3448-47D2-859A-4248ADCB9507}" presName="level3hierChild" presStyleCnt="0"/>
      <dgm:spPr/>
    </dgm:pt>
    <dgm:pt modelId="{3630E663-40DA-4E25-82A5-6CA1308A29AE}" type="pres">
      <dgm:prSet presAssocID="{F9F9BB16-D5CA-48F9-8ABD-AF5987A96453}" presName="conn2-1" presStyleLbl="parChTrans1D3" presStyleIdx="6" presStyleCnt="7"/>
      <dgm:spPr>
        <a:xfrm rot="2142401">
          <a:off x="4449097" y="4435061"/>
          <a:ext cx="615255" cy="22741"/>
        </a:xfrm>
        <a:custGeom>
          <a:avLst/>
          <a:gdLst/>
          <a:ahLst/>
          <a:cxnLst/>
          <a:rect l="0" t="0" r="0" b="0"/>
          <a:pathLst>
            <a:path>
              <a:moveTo>
                <a:pt x="0" y="11381"/>
              </a:moveTo>
              <a:lnTo>
                <a:pt x="675130" y="11381"/>
              </a:lnTo>
            </a:path>
          </a:pathLst>
        </a:custGeom>
      </dgm:spPr>
    </dgm:pt>
    <dgm:pt modelId="{A06A6CED-76F2-4B5F-B5AC-4F97E2EFE8C9}" type="pres">
      <dgm:prSet presAssocID="{F9F9BB16-D5CA-48F9-8ABD-AF5987A96453}" presName="connTx" presStyleLbl="parChTrans1D3" presStyleIdx="6" presStyleCnt="7"/>
      <dgm:spPr/>
    </dgm:pt>
    <dgm:pt modelId="{7F78BEF9-3861-49A1-9AFE-09ECDCBC8D15}" type="pres">
      <dgm:prSet presAssocID="{4C460BFA-A00B-4B35-A2D0-D579288D81DC}" presName="root2" presStyleCnt="0"/>
      <dgm:spPr/>
    </dgm:pt>
    <dgm:pt modelId="{0E590994-AFB2-4BBB-8C36-BF3E4AF5332F}" type="pres">
      <dgm:prSet presAssocID="{4C460BFA-A00B-4B35-A2D0-D579288D81DC}" presName="LevelTwoTextNode" presStyleLbl="node3" presStyleIdx="6" presStyleCnt="7" custScaleX="132248">
        <dgm:presLayoutVars>
          <dgm:chPref val="3"/>
        </dgm:presLayoutVars>
      </dgm:prSet>
      <dgm:spPr>
        <a:xfrm>
          <a:off x="5006523" y="4313726"/>
          <a:ext cx="1651767" cy="624496"/>
        </a:xfrm>
        <a:prstGeom prst="roundRect">
          <a:avLst>
            <a:gd name="adj" fmla="val 10000"/>
          </a:avLst>
        </a:prstGeom>
      </dgm:spPr>
    </dgm:pt>
    <dgm:pt modelId="{88E27E1A-CDB7-401C-9856-0F93ED89D303}" type="pres">
      <dgm:prSet presAssocID="{4C460BFA-A00B-4B35-A2D0-D579288D81DC}" presName="level3hierChild" presStyleCnt="0"/>
      <dgm:spPr/>
    </dgm:pt>
  </dgm:ptLst>
  <dgm:cxnLst>
    <dgm:cxn modelId="{E9C4CC4D-EDAF-40E3-B50F-5C03B5251639}" type="presOf" srcId="{EC80AD5D-3ED9-45C4-9214-77C008380FF8}" destId="{119403D3-3DB9-4477-B28D-34FD9B8189C9}" srcOrd="1" destOrd="0" presId="urn:microsoft.com/office/officeart/2005/8/layout/hierarchy2"/>
    <dgm:cxn modelId="{82F0210D-B3BB-48EC-9697-ABACE32FEF91}" srcId="{CC8BD50A-D516-4DE0-BD3C-9F82FDC1F270}" destId="{3F27BDDE-8764-4373-8DC6-D8D928DF38DE}" srcOrd="1" destOrd="0" parTransId="{43DC351E-6252-4811-99BD-35678D26A1A0}" sibTransId="{75D057ED-715A-4A04-ABCE-4B21C53DEB1A}"/>
    <dgm:cxn modelId="{255D8455-51B9-4F7E-9C15-C5E355BF1DB4}" srcId="{CC8BD50A-D516-4DE0-BD3C-9F82FDC1F270}" destId="{053503E7-73E4-449D-BA40-E6765EB9ECCF}" srcOrd="0" destOrd="0" parTransId="{24974948-C4CE-4BA0-97AE-6EFB7A6BCC60}" sibTransId="{653BE14D-1561-4459-BBE7-F4FD50255EF4}"/>
    <dgm:cxn modelId="{5EE43417-61B2-4644-BD61-2956CF4AD519}" type="presOf" srcId="{1E8F30E2-52B2-4DF6-BF58-8C0A1DBC7AE6}" destId="{F0090EB6-CFB1-4D60-80EE-3BCD58E37B4D}" srcOrd="0" destOrd="0" presId="urn:microsoft.com/office/officeart/2005/8/layout/hierarchy2"/>
    <dgm:cxn modelId="{011D1E43-433A-4B6C-A388-1B94499B3A6E}" type="presOf" srcId="{399CC3FB-A822-4203-B9F0-3C57C6FE2550}" destId="{068BD176-1CAA-4542-B0C2-56C1EE5A85B9}" srcOrd="0" destOrd="0" presId="urn:microsoft.com/office/officeart/2005/8/layout/hierarchy2"/>
    <dgm:cxn modelId="{0E55DB2B-7470-4E5A-A76F-8BFFC0FADF30}" type="presOf" srcId="{A059DF1F-2968-46A7-AEDB-126CB31468A9}" destId="{EFC4AB15-B300-4880-BE81-65D830EB2E5E}" srcOrd="0" destOrd="0" presId="urn:microsoft.com/office/officeart/2005/8/layout/hierarchy2"/>
    <dgm:cxn modelId="{2B23936A-61D3-49D1-B744-56F3779B6A3F}" type="presOf" srcId="{1E8F30E2-52B2-4DF6-BF58-8C0A1DBC7AE6}" destId="{6EB2A889-CC7F-4481-A4F3-EBF40C91DDBC}" srcOrd="1" destOrd="0" presId="urn:microsoft.com/office/officeart/2005/8/layout/hierarchy2"/>
    <dgm:cxn modelId="{E6431871-266C-4E45-BE73-1241C0F3FA15}" type="presOf" srcId="{24974948-C4CE-4BA0-97AE-6EFB7A6BCC60}" destId="{16822B59-68DF-4F9D-AC75-CFA4765079E3}" srcOrd="1" destOrd="0" presId="urn:microsoft.com/office/officeart/2005/8/layout/hierarchy2"/>
    <dgm:cxn modelId="{E78BF6A0-6225-4562-83CC-9E86BD0504CA}" type="presOf" srcId="{CC8BD50A-D516-4DE0-BD3C-9F82FDC1F270}" destId="{2D3CD400-46CD-4407-BD59-EED55493324F}" srcOrd="0" destOrd="0" presId="urn:microsoft.com/office/officeart/2005/8/layout/hierarchy2"/>
    <dgm:cxn modelId="{D9053CFB-EC15-4228-BFE8-40E0A0E184BE}" type="presOf" srcId="{19933BC5-351C-4150-9547-CA4C22223D6E}" destId="{D956A26B-9166-4D0B-861F-3B0535F177E2}" srcOrd="1" destOrd="0" presId="urn:microsoft.com/office/officeart/2005/8/layout/hierarchy2"/>
    <dgm:cxn modelId="{1EDA8779-AAC3-485A-89BE-7D12E3430AB7}" srcId="{053503E7-73E4-449D-BA40-E6765EB9ECCF}" destId="{74FFB369-2667-4D47-94C0-5B8A075E4BCF}" srcOrd="1" destOrd="0" parTransId="{EC80AD5D-3ED9-45C4-9214-77C008380FF8}" sibTransId="{627AAD34-26F5-40EE-B97B-8B02B8CEF594}"/>
    <dgm:cxn modelId="{E21F7FBF-763E-4F7C-90CF-25530BED0FEC}" srcId="{399CC3FB-A822-4203-B9F0-3C57C6FE2550}" destId="{5DF423D9-3448-47D2-859A-4248ADCB9507}" srcOrd="0" destOrd="0" parTransId="{28441887-EAEF-4A45-B286-5857CC5B59C3}" sibTransId="{9DA240A4-4A71-429F-9DF2-F6839306A23D}"/>
    <dgm:cxn modelId="{807AAE66-9D0D-4317-AB3A-8AF3EF7B9AA0}" type="presOf" srcId="{053503E7-73E4-449D-BA40-E6765EB9ECCF}" destId="{E348B026-1864-4188-9CDE-9B0B2196FF70}" srcOrd="0" destOrd="0" presId="urn:microsoft.com/office/officeart/2005/8/layout/hierarchy2"/>
    <dgm:cxn modelId="{44648DCD-3A67-4CFD-8B75-0C260375572D}" type="presOf" srcId="{3F27BDDE-8764-4373-8DC6-D8D928DF38DE}" destId="{E8E5F766-7EAF-4002-BA2D-63507C953F17}" srcOrd="0" destOrd="0" presId="urn:microsoft.com/office/officeart/2005/8/layout/hierarchy2"/>
    <dgm:cxn modelId="{951AD13D-F2B2-4183-8CEF-C7F58A13CD68}" type="presOf" srcId="{8072BFEA-5A23-4FF7-B140-A5415CABC77B}" destId="{F7B27704-AA8F-4A10-A607-319E1D0EC7D9}" srcOrd="1" destOrd="0" presId="urn:microsoft.com/office/officeart/2005/8/layout/hierarchy2"/>
    <dgm:cxn modelId="{C407BBF3-8487-499A-B810-34E284225BAE}" type="presOf" srcId="{43DC351E-6252-4811-99BD-35678D26A1A0}" destId="{1AAC2ADF-BF7F-4963-B3D3-FB33D0A03060}" srcOrd="1" destOrd="0" presId="urn:microsoft.com/office/officeart/2005/8/layout/hierarchy2"/>
    <dgm:cxn modelId="{C3CD3EC5-629B-4F42-9852-09FC023E224E}" srcId="{3F27BDDE-8764-4373-8DC6-D8D928DF38DE}" destId="{AA01DCFA-1D7A-4C6A-95CE-A0AB006DFD10}" srcOrd="1" destOrd="0" parTransId="{19933BC5-351C-4150-9547-CA4C22223D6E}" sibTransId="{45F6641F-0665-47D3-8631-6C2EB4B79B6A}"/>
    <dgm:cxn modelId="{9213C214-B440-43D8-B0DA-09002625622C}" type="presOf" srcId="{EC80AD5D-3ED9-45C4-9214-77C008380FF8}" destId="{868F68BC-42A7-447F-84E8-00A0A7E282BB}" srcOrd="0" destOrd="0" presId="urn:microsoft.com/office/officeart/2005/8/layout/hierarchy2"/>
    <dgm:cxn modelId="{E544C2A2-FF70-4392-A875-9686787E123E}" srcId="{3F27BDDE-8764-4373-8DC6-D8D928DF38DE}" destId="{5CB2C1F2-7CAD-4FA8-81BD-45A0667656EE}" srcOrd="0" destOrd="0" parTransId="{1E8F30E2-52B2-4DF6-BF58-8C0A1DBC7AE6}" sibTransId="{1E11A283-5FCB-4729-AF9F-0B66DC4A862F}"/>
    <dgm:cxn modelId="{4425B965-7DC9-4964-8307-460890D89D3A}" type="presOf" srcId="{28441887-EAEF-4A45-B286-5857CC5B59C3}" destId="{2EEFD2CA-D940-410C-AB93-8AB5B40C346B}" srcOrd="0" destOrd="0" presId="urn:microsoft.com/office/officeart/2005/8/layout/hierarchy2"/>
    <dgm:cxn modelId="{833FCFD7-E041-4562-9B0F-8BBC2339F829}" type="presOf" srcId="{C363754A-7657-4557-85F7-3FF289A2EAB2}" destId="{50070B11-A6E3-4DBA-8BEF-73DE3968B9C4}" srcOrd="0" destOrd="0" presId="urn:microsoft.com/office/officeart/2005/8/layout/hierarchy2"/>
    <dgm:cxn modelId="{A7ED7606-9A0B-46A3-AC28-950A44B185C7}" srcId="{20F9E5B3-E799-4026-8BD4-87ABB4BE56C3}" destId="{CC8BD50A-D516-4DE0-BD3C-9F82FDC1F270}" srcOrd="0" destOrd="0" parTransId="{A7E5CBFA-AC6C-4EEE-8A8A-378C04C0E2B3}" sibTransId="{4BE46858-4820-434B-9A64-CE79A9F0C3C0}"/>
    <dgm:cxn modelId="{317DD4BF-C3EA-49C6-9D2A-782CF681C94A}" type="presOf" srcId="{20F9E5B3-E799-4026-8BD4-87ABB4BE56C3}" destId="{D5676A88-F041-42C7-8FF0-4DBDFDB83CD2}" srcOrd="0" destOrd="0" presId="urn:microsoft.com/office/officeart/2005/8/layout/hierarchy2"/>
    <dgm:cxn modelId="{54B925E2-D30D-4699-B458-F847A2BC8C60}" type="presOf" srcId="{F9F9BB16-D5CA-48F9-8ABD-AF5987A96453}" destId="{A06A6CED-76F2-4B5F-B5AC-4F97E2EFE8C9}" srcOrd="1" destOrd="0" presId="urn:microsoft.com/office/officeart/2005/8/layout/hierarchy2"/>
    <dgm:cxn modelId="{7EAF248B-DC5E-4947-8021-B0B47FEDB61E}" type="presOf" srcId="{A059DF1F-2968-46A7-AEDB-126CB31468A9}" destId="{972C5659-3809-4C19-893C-21CCB8F305C4}" srcOrd="1" destOrd="0" presId="urn:microsoft.com/office/officeart/2005/8/layout/hierarchy2"/>
    <dgm:cxn modelId="{41FC5277-444A-41C7-8083-52A70B879920}" type="presOf" srcId="{F9F9BB16-D5CA-48F9-8ABD-AF5987A96453}" destId="{3630E663-40DA-4E25-82A5-6CA1308A29AE}" srcOrd="0" destOrd="0" presId="urn:microsoft.com/office/officeart/2005/8/layout/hierarchy2"/>
    <dgm:cxn modelId="{27AEFED8-655A-48D8-B0F3-57D73BAB0053}" type="presOf" srcId="{74FFB369-2667-4D47-94C0-5B8A075E4BCF}" destId="{31FAA972-08AC-422A-8C7B-342A6612FFED}" srcOrd="0" destOrd="0" presId="urn:microsoft.com/office/officeart/2005/8/layout/hierarchy2"/>
    <dgm:cxn modelId="{64F99C74-756C-422D-AEC0-D2DA6A33F50D}" type="presOf" srcId="{28441887-EAEF-4A45-B286-5857CC5B59C3}" destId="{AB703D55-AC9D-48D1-8392-A7951AABCD90}" srcOrd="1" destOrd="0" presId="urn:microsoft.com/office/officeart/2005/8/layout/hierarchy2"/>
    <dgm:cxn modelId="{E1D81C3C-BBE6-4A92-8906-AB6999E0F90D}" type="presOf" srcId="{4C460BFA-A00B-4B35-A2D0-D579288D81DC}" destId="{0E590994-AFB2-4BBB-8C36-BF3E4AF5332F}" srcOrd="0" destOrd="0" presId="urn:microsoft.com/office/officeart/2005/8/layout/hierarchy2"/>
    <dgm:cxn modelId="{700E4A24-C812-4237-AD94-A7EF40423FBA}" type="presOf" srcId="{5CB2C1F2-7CAD-4FA8-81BD-45A0667656EE}" destId="{13684D9C-1B7F-4795-8E9B-D62BB4D0739F}" srcOrd="0" destOrd="0" presId="urn:microsoft.com/office/officeart/2005/8/layout/hierarchy2"/>
    <dgm:cxn modelId="{85CAF8EB-0940-4FBE-916E-FCC53EAFA89C}" type="presOf" srcId="{5DF423D9-3448-47D2-859A-4248ADCB9507}" destId="{CFBC9D91-1420-4CB4-8C21-469A650C27DC}" srcOrd="0" destOrd="0" presId="urn:microsoft.com/office/officeart/2005/8/layout/hierarchy2"/>
    <dgm:cxn modelId="{35AC1AF3-8099-4AE7-9AEC-93B6EE839E98}" srcId="{399CC3FB-A822-4203-B9F0-3C57C6FE2550}" destId="{4C460BFA-A00B-4B35-A2D0-D579288D81DC}" srcOrd="1" destOrd="0" parTransId="{F9F9BB16-D5CA-48F9-8ABD-AF5987A96453}" sibTransId="{FBC4BA2E-C6A8-4DF1-9BDC-93FE3712B994}"/>
    <dgm:cxn modelId="{D5963B45-1C87-4030-82B1-01256A4F958D}" type="presOf" srcId="{5FBB1640-575D-4128-91FB-562F298B5E2C}" destId="{6BC29779-0E6E-42E0-9105-8DB91D67E1B1}" srcOrd="0" destOrd="0" presId="urn:microsoft.com/office/officeart/2005/8/layout/hierarchy2"/>
    <dgm:cxn modelId="{09160961-74CE-4BAF-9BA4-C3A9551718D0}" srcId="{CC8BD50A-D516-4DE0-BD3C-9F82FDC1F270}" destId="{399CC3FB-A822-4203-B9F0-3C57C6FE2550}" srcOrd="2" destOrd="0" parTransId="{A059DF1F-2968-46A7-AEDB-126CB31468A9}" sibTransId="{B0976C0C-4231-44FA-B0A8-42D9506904FC}"/>
    <dgm:cxn modelId="{8E6CA6D1-749D-4CFD-B9B8-F59ED585267A}" type="presOf" srcId="{24974948-C4CE-4BA0-97AE-6EFB7A6BCC60}" destId="{DFE7086E-7B34-4363-A2D7-D28890394839}" srcOrd="0" destOrd="0" presId="urn:microsoft.com/office/officeart/2005/8/layout/hierarchy2"/>
    <dgm:cxn modelId="{2B12EA95-0B8A-4DA6-B16E-C5047025A402}" type="presOf" srcId="{AA01DCFA-1D7A-4C6A-95CE-A0AB006DFD10}" destId="{35FC39B2-5741-4EFD-8251-3C5D017F9998}" srcOrd="0" destOrd="0" presId="urn:microsoft.com/office/officeart/2005/8/layout/hierarchy2"/>
    <dgm:cxn modelId="{A14B36C3-B5DE-410D-9872-E1886781BE6A}" type="presOf" srcId="{8072BFEA-5A23-4FF7-B140-A5415CABC77B}" destId="{A5EA9FA4-84CD-431F-90C6-4E1C59125059}" srcOrd="0" destOrd="0" presId="urn:microsoft.com/office/officeart/2005/8/layout/hierarchy2"/>
    <dgm:cxn modelId="{A3E792DE-2529-43CD-8A27-3A16E2DDA2CD}" srcId="{053503E7-73E4-449D-BA40-E6765EB9ECCF}" destId="{C363754A-7657-4557-85F7-3FF289A2EAB2}" srcOrd="0" destOrd="0" parTransId="{8072BFEA-5A23-4FF7-B140-A5415CABC77B}" sibTransId="{98720ABB-7FB9-4477-AC88-BED9A6B5ADED}"/>
    <dgm:cxn modelId="{8ECBED78-30A5-4A42-9AA3-A00081664118}" srcId="{053503E7-73E4-449D-BA40-E6765EB9ECCF}" destId="{BF54CDA2-2130-4B10-AB97-94F56AE6392B}" srcOrd="2" destOrd="0" parTransId="{5FBB1640-575D-4128-91FB-562F298B5E2C}" sibTransId="{C6081DE4-F785-4B0A-975A-0241A75AB3B5}"/>
    <dgm:cxn modelId="{12F4B7C7-A32E-449D-B895-D6A93EC761C1}" type="presOf" srcId="{BF54CDA2-2130-4B10-AB97-94F56AE6392B}" destId="{B06E24E6-0C34-4DC1-AFCD-3607C3E69520}" srcOrd="0" destOrd="0" presId="urn:microsoft.com/office/officeart/2005/8/layout/hierarchy2"/>
    <dgm:cxn modelId="{8FE336D9-2782-4671-9C89-5FBA63045EFC}" type="presOf" srcId="{43DC351E-6252-4811-99BD-35678D26A1A0}" destId="{4E09913C-6412-4667-B894-CCFBEC58E623}" srcOrd="0" destOrd="0" presId="urn:microsoft.com/office/officeart/2005/8/layout/hierarchy2"/>
    <dgm:cxn modelId="{3A33CC66-1C93-4D39-8E3F-C1A457BA35C9}" type="presOf" srcId="{19933BC5-351C-4150-9547-CA4C22223D6E}" destId="{2D0388BF-1A71-4576-8AD4-7D6169A771AE}" srcOrd="0" destOrd="0" presId="urn:microsoft.com/office/officeart/2005/8/layout/hierarchy2"/>
    <dgm:cxn modelId="{0766C15F-D7AC-4F9D-9014-4085EE1FC0D6}" type="presOf" srcId="{5FBB1640-575D-4128-91FB-562F298B5E2C}" destId="{7D11F3FE-C58E-49F2-B8BB-A4BCA50DCBBC}" srcOrd="1" destOrd="0" presId="urn:microsoft.com/office/officeart/2005/8/layout/hierarchy2"/>
    <dgm:cxn modelId="{C2C186C6-C06A-4F14-AD7B-2E21AB3766EF}" type="presParOf" srcId="{D5676A88-F041-42C7-8FF0-4DBDFDB83CD2}" destId="{9A1FEE29-D119-4F8A-AFE9-605B88950B81}" srcOrd="0" destOrd="0" presId="urn:microsoft.com/office/officeart/2005/8/layout/hierarchy2"/>
    <dgm:cxn modelId="{1C18DAC4-3139-419D-B03C-2C5D88D0F072}" type="presParOf" srcId="{9A1FEE29-D119-4F8A-AFE9-605B88950B81}" destId="{2D3CD400-46CD-4407-BD59-EED55493324F}" srcOrd="0" destOrd="0" presId="urn:microsoft.com/office/officeart/2005/8/layout/hierarchy2"/>
    <dgm:cxn modelId="{2EBB766A-8FCE-41C4-88CF-FAE758F858C2}" type="presParOf" srcId="{9A1FEE29-D119-4F8A-AFE9-605B88950B81}" destId="{64A170CA-64DB-4086-8378-E00103D81846}" srcOrd="1" destOrd="0" presId="urn:microsoft.com/office/officeart/2005/8/layout/hierarchy2"/>
    <dgm:cxn modelId="{047BF0EE-2533-4F50-8BC2-3C58CBCF7079}" type="presParOf" srcId="{64A170CA-64DB-4086-8378-E00103D81846}" destId="{DFE7086E-7B34-4363-A2D7-D28890394839}" srcOrd="0" destOrd="0" presId="urn:microsoft.com/office/officeart/2005/8/layout/hierarchy2"/>
    <dgm:cxn modelId="{73D9D3AD-9C0F-4FCA-BFFD-D6A7954E64E1}" type="presParOf" srcId="{DFE7086E-7B34-4363-A2D7-D28890394839}" destId="{16822B59-68DF-4F9D-AC75-CFA4765079E3}" srcOrd="0" destOrd="0" presId="urn:microsoft.com/office/officeart/2005/8/layout/hierarchy2"/>
    <dgm:cxn modelId="{CA239BF2-E662-471D-95C4-12BBD782321D}" type="presParOf" srcId="{64A170CA-64DB-4086-8378-E00103D81846}" destId="{9623CD66-216A-4020-A369-8517327D0F28}" srcOrd="1" destOrd="0" presId="urn:microsoft.com/office/officeart/2005/8/layout/hierarchy2"/>
    <dgm:cxn modelId="{039DD4B2-91B0-4C58-AE3E-D2DD57CFD96E}" type="presParOf" srcId="{9623CD66-216A-4020-A369-8517327D0F28}" destId="{E348B026-1864-4188-9CDE-9B0B2196FF70}" srcOrd="0" destOrd="0" presId="urn:microsoft.com/office/officeart/2005/8/layout/hierarchy2"/>
    <dgm:cxn modelId="{B4E106D2-E428-41BE-8BD5-DB3A53A67E6F}" type="presParOf" srcId="{9623CD66-216A-4020-A369-8517327D0F28}" destId="{63138DDD-9047-405D-8C6C-8CED6CDC8FD2}" srcOrd="1" destOrd="0" presId="urn:microsoft.com/office/officeart/2005/8/layout/hierarchy2"/>
    <dgm:cxn modelId="{98F07A5F-B6E8-4B7F-9A7D-AF7D41AD0EE1}" type="presParOf" srcId="{63138DDD-9047-405D-8C6C-8CED6CDC8FD2}" destId="{A5EA9FA4-84CD-431F-90C6-4E1C59125059}" srcOrd="0" destOrd="0" presId="urn:microsoft.com/office/officeart/2005/8/layout/hierarchy2"/>
    <dgm:cxn modelId="{3C22243D-A43D-4F6E-B107-1341F0CF3E82}" type="presParOf" srcId="{A5EA9FA4-84CD-431F-90C6-4E1C59125059}" destId="{F7B27704-AA8F-4A10-A607-319E1D0EC7D9}" srcOrd="0" destOrd="0" presId="urn:microsoft.com/office/officeart/2005/8/layout/hierarchy2"/>
    <dgm:cxn modelId="{BCD18723-270B-4023-B716-EB799AD80AD3}" type="presParOf" srcId="{63138DDD-9047-405D-8C6C-8CED6CDC8FD2}" destId="{C971BD50-1F68-4B13-9AA7-0E0DA7021B6D}" srcOrd="1" destOrd="0" presId="urn:microsoft.com/office/officeart/2005/8/layout/hierarchy2"/>
    <dgm:cxn modelId="{51D0556E-7262-46DD-8E20-E07DBB314C56}" type="presParOf" srcId="{C971BD50-1F68-4B13-9AA7-0E0DA7021B6D}" destId="{50070B11-A6E3-4DBA-8BEF-73DE3968B9C4}" srcOrd="0" destOrd="0" presId="urn:microsoft.com/office/officeart/2005/8/layout/hierarchy2"/>
    <dgm:cxn modelId="{9B6FB43E-C1DA-4E90-BED9-E3063A76B948}" type="presParOf" srcId="{C971BD50-1F68-4B13-9AA7-0E0DA7021B6D}" destId="{60384BB3-99C0-4479-AB21-6FD7087355C9}" srcOrd="1" destOrd="0" presId="urn:microsoft.com/office/officeart/2005/8/layout/hierarchy2"/>
    <dgm:cxn modelId="{399B8C63-3656-4D41-B46D-DFBE3A9FCB76}" type="presParOf" srcId="{63138DDD-9047-405D-8C6C-8CED6CDC8FD2}" destId="{868F68BC-42A7-447F-84E8-00A0A7E282BB}" srcOrd="2" destOrd="0" presId="urn:microsoft.com/office/officeart/2005/8/layout/hierarchy2"/>
    <dgm:cxn modelId="{AF0B4898-A919-4607-BF32-4A7BB8B1B1FC}" type="presParOf" srcId="{868F68BC-42A7-447F-84E8-00A0A7E282BB}" destId="{119403D3-3DB9-4477-B28D-34FD9B8189C9}" srcOrd="0" destOrd="0" presId="urn:microsoft.com/office/officeart/2005/8/layout/hierarchy2"/>
    <dgm:cxn modelId="{AEA25657-E6CE-49B6-9934-3172968FB9BD}" type="presParOf" srcId="{63138DDD-9047-405D-8C6C-8CED6CDC8FD2}" destId="{8A0ED223-8EEA-42EF-BF33-2E5DBE0852BA}" srcOrd="3" destOrd="0" presId="urn:microsoft.com/office/officeart/2005/8/layout/hierarchy2"/>
    <dgm:cxn modelId="{76FB0E3F-F2EC-4208-9478-8779DF9B545D}" type="presParOf" srcId="{8A0ED223-8EEA-42EF-BF33-2E5DBE0852BA}" destId="{31FAA972-08AC-422A-8C7B-342A6612FFED}" srcOrd="0" destOrd="0" presId="urn:microsoft.com/office/officeart/2005/8/layout/hierarchy2"/>
    <dgm:cxn modelId="{5F523AEC-FC94-4441-8ECE-A6FC9228F348}" type="presParOf" srcId="{8A0ED223-8EEA-42EF-BF33-2E5DBE0852BA}" destId="{589B45B1-7F47-4F2B-A78D-8DE4AD5BBD77}" srcOrd="1" destOrd="0" presId="urn:microsoft.com/office/officeart/2005/8/layout/hierarchy2"/>
    <dgm:cxn modelId="{ECE0BCF4-71A1-4D75-8E39-92DEC1256BD5}" type="presParOf" srcId="{63138DDD-9047-405D-8C6C-8CED6CDC8FD2}" destId="{6BC29779-0E6E-42E0-9105-8DB91D67E1B1}" srcOrd="4" destOrd="0" presId="urn:microsoft.com/office/officeart/2005/8/layout/hierarchy2"/>
    <dgm:cxn modelId="{51B846B7-7CBA-40F6-A5F7-1C9EE7BAA6F8}" type="presParOf" srcId="{6BC29779-0E6E-42E0-9105-8DB91D67E1B1}" destId="{7D11F3FE-C58E-49F2-B8BB-A4BCA50DCBBC}" srcOrd="0" destOrd="0" presId="urn:microsoft.com/office/officeart/2005/8/layout/hierarchy2"/>
    <dgm:cxn modelId="{B8B584AC-8416-4407-BA27-68C413298B45}" type="presParOf" srcId="{63138DDD-9047-405D-8C6C-8CED6CDC8FD2}" destId="{2DE5D9B5-346E-4449-A02A-46BF298C546A}" srcOrd="5" destOrd="0" presId="urn:microsoft.com/office/officeart/2005/8/layout/hierarchy2"/>
    <dgm:cxn modelId="{15A0E4B8-3544-4F54-B856-F6ACD4EFB14F}" type="presParOf" srcId="{2DE5D9B5-346E-4449-A02A-46BF298C546A}" destId="{B06E24E6-0C34-4DC1-AFCD-3607C3E69520}" srcOrd="0" destOrd="0" presId="urn:microsoft.com/office/officeart/2005/8/layout/hierarchy2"/>
    <dgm:cxn modelId="{B6713FAA-4F5D-4076-907B-14F68B464B90}" type="presParOf" srcId="{2DE5D9B5-346E-4449-A02A-46BF298C546A}" destId="{5A5088B8-08CB-4DE5-AE20-F593F3B2E42B}" srcOrd="1" destOrd="0" presId="urn:microsoft.com/office/officeart/2005/8/layout/hierarchy2"/>
    <dgm:cxn modelId="{3E51D2E0-DF37-4031-8EBA-604832382D21}" type="presParOf" srcId="{64A170CA-64DB-4086-8378-E00103D81846}" destId="{4E09913C-6412-4667-B894-CCFBEC58E623}" srcOrd="2" destOrd="0" presId="urn:microsoft.com/office/officeart/2005/8/layout/hierarchy2"/>
    <dgm:cxn modelId="{C9ACE424-249A-449A-BF0C-77F2F2E14405}" type="presParOf" srcId="{4E09913C-6412-4667-B894-CCFBEC58E623}" destId="{1AAC2ADF-BF7F-4963-B3D3-FB33D0A03060}" srcOrd="0" destOrd="0" presId="urn:microsoft.com/office/officeart/2005/8/layout/hierarchy2"/>
    <dgm:cxn modelId="{F531CAF0-E8D9-4CCC-B7E9-05EA644D6486}" type="presParOf" srcId="{64A170CA-64DB-4086-8378-E00103D81846}" destId="{8F321DDF-4606-4BE1-8DFC-C759AD735C74}" srcOrd="3" destOrd="0" presId="urn:microsoft.com/office/officeart/2005/8/layout/hierarchy2"/>
    <dgm:cxn modelId="{F851B860-6CBC-47AE-92A1-872579FFB111}" type="presParOf" srcId="{8F321DDF-4606-4BE1-8DFC-C759AD735C74}" destId="{E8E5F766-7EAF-4002-BA2D-63507C953F17}" srcOrd="0" destOrd="0" presId="urn:microsoft.com/office/officeart/2005/8/layout/hierarchy2"/>
    <dgm:cxn modelId="{CCCA83D6-20E9-41E7-9D17-5D1DF51E8F65}" type="presParOf" srcId="{8F321DDF-4606-4BE1-8DFC-C759AD735C74}" destId="{C21A1BD2-F064-4F16-9BA8-B43FDCD61C3E}" srcOrd="1" destOrd="0" presId="urn:microsoft.com/office/officeart/2005/8/layout/hierarchy2"/>
    <dgm:cxn modelId="{01738405-27E1-4F7C-8441-33156E10ACD1}" type="presParOf" srcId="{C21A1BD2-F064-4F16-9BA8-B43FDCD61C3E}" destId="{F0090EB6-CFB1-4D60-80EE-3BCD58E37B4D}" srcOrd="0" destOrd="0" presId="urn:microsoft.com/office/officeart/2005/8/layout/hierarchy2"/>
    <dgm:cxn modelId="{68BCDC7F-5951-4C51-9635-F44A8B07225D}" type="presParOf" srcId="{F0090EB6-CFB1-4D60-80EE-3BCD58E37B4D}" destId="{6EB2A889-CC7F-4481-A4F3-EBF40C91DDBC}" srcOrd="0" destOrd="0" presId="urn:microsoft.com/office/officeart/2005/8/layout/hierarchy2"/>
    <dgm:cxn modelId="{38AAF48B-8CDF-41F0-9912-7BC8C6F8EDB3}" type="presParOf" srcId="{C21A1BD2-F064-4F16-9BA8-B43FDCD61C3E}" destId="{C5522B0B-5C5E-4B17-BCEF-899D2C6CD3D5}" srcOrd="1" destOrd="0" presId="urn:microsoft.com/office/officeart/2005/8/layout/hierarchy2"/>
    <dgm:cxn modelId="{DAE45DC9-BE09-43C5-94BC-0ECD3A4932D3}" type="presParOf" srcId="{C5522B0B-5C5E-4B17-BCEF-899D2C6CD3D5}" destId="{13684D9C-1B7F-4795-8E9B-D62BB4D0739F}" srcOrd="0" destOrd="0" presId="urn:microsoft.com/office/officeart/2005/8/layout/hierarchy2"/>
    <dgm:cxn modelId="{F18FA907-610C-4E6D-875A-71E512BF14BB}" type="presParOf" srcId="{C5522B0B-5C5E-4B17-BCEF-899D2C6CD3D5}" destId="{E924C682-4077-4BB0-97AF-A80F7E120312}" srcOrd="1" destOrd="0" presId="urn:microsoft.com/office/officeart/2005/8/layout/hierarchy2"/>
    <dgm:cxn modelId="{867D8436-89B2-41DD-9E65-5A4801E2BC10}" type="presParOf" srcId="{C21A1BD2-F064-4F16-9BA8-B43FDCD61C3E}" destId="{2D0388BF-1A71-4576-8AD4-7D6169A771AE}" srcOrd="2" destOrd="0" presId="urn:microsoft.com/office/officeart/2005/8/layout/hierarchy2"/>
    <dgm:cxn modelId="{131D68D5-51C3-4AF0-8EE4-78A0DA6887DB}" type="presParOf" srcId="{2D0388BF-1A71-4576-8AD4-7D6169A771AE}" destId="{D956A26B-9166-4D0B-861F-3B0535F177E2}" srcOrd="0" destOrd="0" presId="urn:microsoft.com/office/officeart/2005/8/layout/hierarchy2"/>
    <dgm:cxn modelId="{A6152682-5318-440D-B794-14124BB0733E}" type="presParOf" srcId="{C21A1BD2-F064-4F16-9BA8-B43FDCD61C3E}" destId="{3802E297-DCB4-46AF-98EE-024C5BACC175}" srcOrd="3" destOrd="0" presId="urn:microsoft.com/office/officeart/2005/8/layout/hierarchy2"/>
    <dgm:cxn modelId="{346050D3-38C2-4999-B3B5-FFBA8ED2D75E}" type="presParOf" srcId="{3802E297-DCB4-46AF-98EE-024C5BACC175}" destId="{35FC39B2-5741-4EFD-8251-3C5D017F9998}" srcOrd="0" destOrd="0" presId="urn:microsoft.com/office/officeart/2005/8/layout/hierarchy2"/>
    <dgm:cxn modelId="{1FDF0FE2-6316-458E-9D4F-7AE05D8F7834}" type="presParOf" srcId="{3802E297-DCB4-46AF-98EE-024C5BACC175}" destId="{CCBDC59D-FCB8-4E09-A789-336771B951CA}" srcOrd="1" destOrd="0" presId="urn:microsoft.com/office/officeart/2005/8/layout/hierarchy2"/>
    <dgm:cxn modelId="{D7E74857-73D8-4D30-9946-ED71AEB938F9}" type="presParOf" srcId="{64A170CA-64DB-4086-8378-E00103D81846}" destId="{EFC4AB15-B300-4880-BE81-65D830EB2E5E}" srcOrd="4" destOrd="0" presId="urn:microsoft.com/office/officeart/2005/8/layout/hierarchy2"/>
    <dgm:cxn modelId="{B2556098-088A-40D9-8A5C-E8DBFBE431A1}" type="presParOf" srcId="{EFC4AB15-B300-4880-BE81-65D830EB2E5E}" destId="{972C5659-3809-4C19-893C-21CCB8F305C4}" srcOrd="0" destOrd="0" presId="urn:microsoft.com/office/officeart/2005/8/layout/hierarchy2"/>
    <dgm:cxn modelId="{882913DF-7243-409C-9A16-EA204D70AF7D}" type="presParOf" srcId="{64A170CA-64DB-4086-8378-E00103D81846}" destId="{156780FA-ACE2-41C9-BF20-151E8D0BC1E5}" srcOrd="5" destOrd="0" presId="urn:microsoft.com/office/officeart/2005/8/layout/hierarchy2"/>
    <dgm:cxn modelId="{BA1D1A9F-42A3-456B-AD6C-461EE84E0385}" type="presParOf" srcId="{156780FA-ACE2-41C9-BF20-151E8D0BC1E5}" destId="{068BD176-1CAA-4542-B0C2-56C1EE5A85B9}" srcOrd="0" destOrd="0" presId="urn:microsoft.com/office/officeart/2005/8/layout/hierarchy2"/>
    <dgm:cxn modelId="{09E43018-E872-424D-BDA5-2E074355D3B2}" type="presParOf" srcId="{156780FA-ACE2-41C9-BF20-151E8D0BC1E5}" destId="{CC5B813E-83AF-4C21-A9D7-F66535FFEBA9}" srcOrd="1" destOrd="0" presId="urn:microsoft.com/office/officeart/2005/8/layout/hierarchy2"/>
    <dgm:cxn modelId="{86659BCF-19D7-4E5B-8198-074E6C6352F6}" type="presParOf" srcId="{CC5B813E-83AF-4C21-A9D7-F66535FFEBA9}" destId="{2EEFD2CA-D940-410C-AB93-8AB5B40C346B}" srcOrd="0" destOrd="0" presId="urn:microsoft.com/office/officeart/2005/8/layout/hierarchy2"/>
    <dgm:cxn modelId="{416103D9-92D1-4B49-AEDE-207DD16D473B}" type="presParOf" srcId="{2EEFD2CA-D940-410C-AB93-8AB5B40C346B}" destId="{AB703D55-AC9D-48D1-8392-A7951AABCD90}" srcOrd="0" destOrd="0" presId="urn:microsoft.com/office/officeart/2005/8/layout/hierarchy2"/>
    <dgm:cxn modelId="{D32D982D-98F2-4C81-8E4C-DA1E4BB87D76}" type="presParOf" srcId="{CC5B813E-83AF-4C21-A9D7-F66535FFEBA9}" destId="{A988A992-6B78-40F1-9659-AAED21B2DBC3}" srcOrd="1" destOrd="0" presId="urn:microsoft.com/office/officeart/2005/8/layout/hierarchy2"/>
    <dgm:cxn modelId="{B8C7E4D4-609E-49E5-BA48-52B007181D1C}" type="presParOf" srcId="{A988A992-6B78-40F1-9659-AAED21B2DBC3}" destId="{CFBC9D91-1420-4CB4-8C21-469A650C27DC}" srcOrd="0" destOrd="0" presId="urn:microsoft.com/office/officeart/2005/8/layout/hierarchy2"/>
    <dgm:cxn modelId="{1A45DFCA-5C49-4028-9EFE-F7B4E5163C01}" type="presParOf" srcId="{A988A992-6B78-40F1-9659-AAED21B2DBC3}" destId="{841C7CD2-1297-41DC-A337-3B2827460369}" srcOrd="1" destOrd="0" presId="urn:microsoft.com/office/officeart/2005/8/layout/hierarchy2"/>
    <dgm:cxn modelId="{584E3461-ABFB-40CE-B77C-20E693BB3804}" type="presParOf" srcId="{CC5B813E-83AF-4C21-A9D7-F66535FFEBA9}" destId="{3630E663-40DA-4E25-82A5-6CA1308A29AE}" srcOrd="2" destOrd="0" presId="urn:microsoft.com/office/officeart/2005/8/layout/hierarchy2"/>
    <dgm:cxn modelId="{233A151C-AF36-492B-AF23-47376E125EFA}" type="presParOf" srcId="{3630E663-40DA-4E25-82A5-6CA1308A29AE}" destId="{A06A6CED-76F2-4B5F-B5AC-4F97E2EFE8C9}" srcOrd="0" destOrd="0" presId="urn:microsoft.com/office/officeart/2005/8/layout/hierarchy2"/>
    <dgm:cxn modelId="{F519C379-7544-4621-9F27-C8D4376D858D}" type="presParOf" srcId="{CC5B813E-83AF-4C21-A9D7-F66535FFEBA9}" destId="{7F78BEF9-3861-49A1-9AFE-09ECDCBC8D15}" srcOrd="3" destOrd="0" presId="urn:microsoft.com/office/officeart/2005/8/layout/hierarchy2"/>
    <dgm:cxn modelId="{FC10CFEC-7DB0-4EAF-8C92-819238E18F0C}" type="presParOf" srcId="{7F78BEF9-3861-49A1-9AFE-09ECDCBC8D15}" destId="{0E590994-AFB2-4BBB-8C36-BF3E4AF5332F}" srcOrd="0" destOrd="0" presId="urn:microsoft.com/office/officeart/2005/8/layout/hierarchy2"/>
    <dgm:cxn modelId="{3837DE82-9DEF-448D-B50C-93876DA2FE5F}" type="presParOf" srcId="{7F78BEF9-3861-49A1-9AFE-09ECDCBC8D15}" destId="{88E27E1A-CDB7-401C-9856-0F93ED89D30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DF6BEE-1851-418A-A929-08B9623B2234}"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zh-CN" altLang="en-US"/>
        </a:p>
      </dgm:t>
    </dgm:pt>
    <dgm:pt modelId="{60F91F1C-CD04-4E96-9601-73EE86EECF5A}">
      <dgm:prSet phldrT="[文本]"/>
      <dgm:spPr>
        <a:solidFill>
          <a:srgbClr val="A6A6A6"/>
        </a:solidFill>
      </dgm:spPr>
      <dgm:t>
        <a:bodyPr/>
        <a:lstStyle/>
        <a:p>
          <a:r>
            <a:rPr lang="zh-CN" altLang="en-US" dirty="0"/>
            <a:t>成本</a:t>
          </a:r>
        </a:p>
      </dgm:t>
    </dgm:pt>
    <dgm:pt modelId="{2393F591-23C9-46EE-ABC4-BE980810C21C}" type="parTrans" cxnId="{86CE8765-B9D7-4DE7-81E5-D25C3CAE5B6C}">
      <dgm:prSet/>
      <dgm:spPr/>
      <dgm:t>
        <a:bodyPr/>
        <a:lstStyle/>
        <a:p>
          <a:endParaRPr lang="zh-CN" altLang="en-US"/>
        </a:p>
      </dgm:t>
    </dgm:pt>
    <dgm:pt modelId="{D25CEB33-6360-45C3-883D-D4DC942271E3}" type="sibTrans" cxnId="{86CE8765-B9D7-4DE7-81E5-D25C3CAE5B6C}">
      <dgm:prSet/>
      <dgm:spPr/>
      <dgm:t>
        <a:bodyPr/>
        <a:lstStyle/>
        <a:p>
          <a:endParaRPr lang="zh-CN" altLang="en-US"/>
        </a:p>
      </dgm:t>
    </dgm:pt>
    <dgm:pt modelId="{28F2DCA0-1114-4716-A55D-E454046E0217}">
      <dgm:prSet phldrT="[文本]"/>
      <dgm:spPr>
        <a:solidFill>
          <a:srgbClr val="A6A6A6"/>
        </a:solidFill>
      </dgm:spPr>
      <dgm:t>
        <a:bodyPr/>
        <a:lstStyle/>
        <a:p>
          <a:r>
            <a:rPr lang="zh-CN" altLang="en-US" dirty="0"/>
            <a:t>预算</a:t>
          </a:r>
          <a:endParaRPr lang="en-US" altLang="zh-CN" dirty="0"/>
        </a:p>
        <a:p>
          <a:r>
            <a:rPr lang="zh-CN" altLang="en-US" dirty="0"/>
            <a:t>相符</a:t>
          </a:r>
        </a:p>
      </dgm:t>
    </dgm:pt>
    <dgm:pt modelId="{32FAC1ED-CD61-429D-980A-66829D8510AC}" type="parTrans" cxnId="{37442405-9447-42CD-90A8-884AF2E0283A}">
      <dgm:prSet/>
      <dgm:spPr>
        <a:ln>
          <a:solidFill>
            <a:srgbClr val="A6A6A6"/>
          </a:solidFill>
        </a:ln>
      </dgm:spPr>
      <dgm:t>
        <a:bodyPr/>
        <a:lstStyle/>
        <a:p>
          <a:endParaRPr lang="zh-CN" altLang="en-US"/>
        </a:p>
      </dgm:t>
    </dgm:pt>
    <dgm:pt modelId="{3B2CF0B3-0C8A-43F5-82C6-F92BFB05F4B5}" type="sibTrans" cxnId="{37442405-9447-42CD-90A8-884AF2E0283A}">
      <dgm:prSet/>
      <dgm:spPr/>
      <dgm:t>
        <a:bodyPr/>
        <a:lstStyle/>
        <a:p>
          <a:endParaRPr lang="zh-CN" altLang="en-US"/>
        </a:p>
      </dgm:t>
    </dgm:pt>
    <dgm:pt modelId="{7444960D-1296-4DDB-B1E1-BCB304EE0F8C}">
      <dgm:prSet phldrT="[文本]" custT="1"/>
      <dgm:spPr>
        <a:solidFill>
          <a:srgbClr val="A6A6A6"/>
        </a:solidFill>
        <a:ln w="12700" cap="flat" cmpd="sng" algn="ctr">
          <a:solidFill>
            <a:prstClr val="white">
              <a:hueOff val="0"/>
              <a:satOff val="0"/>
              <a:lumOff val="0"/>
              <a:alphaOff val="0"/>
            </a:prstClr>
          </a:solidFill>
          <a:prstDash val="solid"/>
          <a:miter lim="800000"/>
        </a:ln>
        <a:effectLst/>
      </dgm:spPr>
      <dgm:t>
        <a:bodyPr spcFirstLastPara="0" vert="horz" wrap="square" lIns="35560" tIns="35560" rIns="35560" bIns="35560" numCol="1" spcCol="1270" anchor="ctr" anchorCtr="0"/>
        <a:lstStyle/>
        <a:p>
          <a:pPr marL="0" lvl="0" algn="ctr" defTabSz="622300">
            <a:lnSpc>
              <a:spcPct val="90000"/>
            </a:lnSpc>
            <a:spcBef>
              <a:spcPct val="0"/>
            </a:spcBef>
            <a:spcAft>
              <a:spcPct val="35000"/>
            </a:spcAft>
            <a:buNone/>
          </a:pPr>
          <a:r>
            <a:rPr lang="zh-CN" altLang="en-US" sz="1400" kern="1200" dirty="0">
              <a:solidFill>
                <a:prstClr val="white"/>
              </a:solidFill>
              <a:latin typeface="Arial"/>
              <a:ea typeface="微软雅黑"/>
              <a:cs typeface="+mn-cs"/>
            </a:rPr>
            <a:t>成本</a:t>
          </a:r>
          <a:endParaRPr lang="en-US" altLang="zh-CN" sz="1400" kern="1200" dirty="0">
            <a:solidFill>
              <a:prstClr val="white"/>
            </a:solidFill>
            <a:latin typeface="Arial"/>
            <a:ea typeface="微软雅黑"/>
            <a:cs typeface="+mn-cs"/>
          </a:endParaRPr>
        </a:p>
        <a:p>
          <a:pPr marL="0" lvl="0" algn="ctr" defTabSz="622300">
            <a:lnSpc>
              <a:spcPct val="90000"/>
            </a:lnSpc>
            <a:spcBef>
              <a:spcPct val="0"/>
            </a:spcBef>
            <a:spcAft>
              <a:spcPct val="35000"/>
            </a:spcAft>
            <a:buNone/>
          </a:pPr>
          <a:r>
            <a:rPr lang="zh-CN" altLang="en-US" sz="1400" kern="1200" dirty="0">
              <a:solidFill>
                <a:prstClr val="white"/>
              </a:solidFill>
              <a:latin typeface="Arial"/>
              <a:ea typeface="微软雅黑"/>
              <a:cs typeface="+mn-cs"/>
            </a:rPr>
            <a:t>超支</a:t>
          </a:r>
        </a:p>
      </dgm:t>
    </dgm:pt>
    <dgm:pt modelId="{D4641428-7812-42CD-BB24-FE01C19D3D63}" type="parTrans" cxnId="{8852E235-ECE4-406A-8134-18DF273887E9}">
      <dgm:prSet/>
      <dgm:spPr>
        <a:noFill/>
        <a:ln w="12700" cap="flat" cmpd="sng" algn="ctr">
          <a:solidFill>
            <a:srgbClr val="A6A6A6"/>
          </a:solidFill>
          <a:prstDash val="solid"/>
          <a:miter lim="800000"/>
        </a:ln>
        <a:effectLst/>
      </dgm:spPr>
      <dgm:t>
        <a:bodyPr/>
        <a:lstStyle/>
        <a:p>
          <a:endParaRPr lang="zh-CN" altLang="en-US"/>
        </a:p>
      </dgm:t>
    </dgm:pt>
    <dgm:pt modelId="{E2D2BB92-1D8D-4493-A29A-A3995F7D1B3A}" type="sibTrans" cxnId="{8852E235-ECE4-406A-8134-18DF273887E9}">
      <dgm:prSet/>
      <dgm:spPr/>
      <dgm:t>
        <a:bodyPr/>
        <a:lstStyle/>
        <a:p>
          <a:endParaRPr lang="zh-CN" altLang="en-US"/>
        </a:p>
      </dgm:t>
    </dgm:pt>
    <dgm:pt modelId="{6DA1FC30-9D4B-4A51-8EB5-665BDF6AD6A0}">
      <dgm:prSet phldrT="[文本]" custT="1"/>
      <dgm:spPr>
        <a:solidFill>
          <a:srgbClr val="A6A6A6"/>
        </a:solidFill>
        <a:ln w="12700" cap="flat" cmpd="sng" algn="ctr">
          <a:solidFill>
            <a:prstClr val="white">
              <a:hueOff val="0"/>
              <a:satOff val="0"/>
              <a:lumOff val="0"/>
              <a:alphaOff val="0"/>
            </a:prstClr>
          </a:solidFill>
          <a:prstDash val="solid"/>
          <a:miter lim="800000"/>
        </a:ln>
        <a:effectLst/>
      </dgm:spPr>
      <dgm:t>
        <a:bodyPr spcFirstLastPara="0" vert="horz" wrap="square" lIns="35560" tIns="35560" rIns="35560" bIns="35560" numCol="1" spcCol="1270" anchor="ctr" anchorCtr="0"/>
        <a:lstStyle/>
        <a:p>
          <a:pPr marL="0" lvl="0" algn="ctr" defTabSz="622300">
            <a:lnSpc>
              <a:spcPct val="90000"/>
            </a:lnSpc>
            <a:spcBef>
              <a:spcPct val="0"/>
            </a:spcBef>
            <a:spcAft>
              <a:spcPct val="35000"/>
            </a:spcAft>
            <a:buNone/>
          </a:pPr>
          <a:r>
            <a:rPr lang="zh-CN" altLang="en-US" sz="1400" kern="1200" dirty="0">
              <a:solidFill>
                <a:prstClr val="white"/>
              </a:solidFill>
              <a:latin typeface="Arial"/>
              <a:ea typeface="微软雅黑"/>
              <a:cs typeface="+mn-cs"/>
            </a:rPr>
            <a:t>成本</a:t>
          </a:r>
          <a:endParaRPr lang="en-US" altLang="zh-CN" sz="1400" kern="1200" dirty="0">
            <a:solidFill>
              <a:prstClr val="white"/>
            </a:solidFill>
            <a:latin typeface="Arial"/>
            <a:ea typeface="微软雅黑"/>
            <a:cs typeface="+mn-cs"/>
          </a:endParaRPr>
        </a:p>
        <a:p>
          <a:pPr marL="0" lvl="0" algn="ctr" defTabSz="622300">
            <a:lnSpc>
              <a:spcPct val="90000"/>
            </a:lnSpc>
            <a:spcBef>
              <a:spcPct val="0"/>
            </a:spcBef>
            <a:spcAft>
              <a:spcPct val="35000"/>
            </a:spcAft>
            <a:buNone/>
          </a:pPr>
          <a:r>
            <a:rPr lang="zh-CN" altLang="en-US" sz="1400" kern="1200" dirty="0">
              <a:solidFill>
                <a:prstClr val="white"/>
              </a:solidFill>
              <a:latin typeface="Arial"/>
              <a:ea typeface="微软雅黑"/>
              <a:cs typeface="+mn-cs"/>
            </a:rPr>
            <a:t>结余</a:t>
          </a:r>
        </a:p>
      </dgm:t>
    </dgm:pt>
    <dgm:pt modelId="{F84B9FB4-2F28-4D9E-AD0B-9A06F480FAC0}" type="parTrans" cxnId="{BEA0C110-B081-4CB9-90C1-B07DC83940F4}">
      <dgm:prSet/>
      <dgm:spPr>
        <a:noFill/>
        <a:ln w="12700" cap="flat" cmpd="sng" algn="ctr">
          <a:solidFill>
            <a:srgbClr val="A6A6A6"/>
          </a:solidFill>
          <a:prstDash val="solid"/>
          <a:miter lim="800000"/>
        </a:ln>
        <a:effectLst/>
      </dgm:spPr>
      <dgm:t>
        <a:bodyPr/>
        <a:lstStyle/>
        <a:p>
          <a:endParaRPr lang="zh-CN" altLang="en-US"/>
        </a:p>
      </dgm:t>
    </dgm:pt>
    <dgm:pt modelId="{88138F5C-3E99-4AA7-8C97-2295101D6562}" type="sibTrans" cxnId="{BEA0C110-B081-4CB9-90C1-B07DC83940F4}">
      <dgm:prSet/>
      <dgm:spPr/>
      <dgm:t>
        <a:bodyPr/>
        <a:lstStyle/>
        <a:p>
          <a:endParaRPr lang="zh-CN" altLang="en-US"/>
        </a:p>
      </dgm:t>
    </dgm:pt>
    <dgm:pt modelId="{32998386-F4DA-4280-91BA-01937AEB028B}" type="pres">
      <dgm:prSet presAssocID="{2BDF6BEE-1851-418A-A929-08B9623B2234}" presName="Name0" presStyleCnt="0">
        <dgm:presLayoutVars>
          <dgm:chMax val="1"/>
          <dgm:chPref val="1"/>
          <dgm:dir/>
          <dgm:animOne val="branch"/>
          <dgm:animLvl val="lvl"/>
        </dgm:presLayoutVars>
      </dgm:prSet>
      <dgm:spPr/>
    </dgm:pt>
    <dgm:pt modelId="{E06D1CE0-383E-4192-81A4-46A95E444258}" type="pres">
      <dgm:prSet presAssocID="{60F91F1C-CD04-4E96-9601-73EE86EECF5A}" presName="singleCycle" presStyleCnt="0"/>
      <dgm:spPr/>
    </dgm:pt>
    <dgm:pt modelId="{670A7823-6FD8-4F1A-9070-F320D4CA8B93}" type="pres">
      <dgm:prSet presAssocID="{60F91F1C-CD04-4E96-9601-73EE86EECF5A}" presName="singleCenter" presStyleLbl="node1" presStyleIdx="0" presStyleCnt="4">
        <dgm:presLayoutVars>
          <dgm:chMax val="7"/>
          <dgm:chPref val="7"/>
        </dgm:presLayoutVars>
      </dgm:prSet>
      <dgm:spPr/>
    </dgm:pt>
    <dgm:pt modelId="{147CAD73-C49D-4ACC-96A4-BD5BC94B2BFD}" type="pres">
      <dgm:prSet presAssocID="{32FAC1ED-CD61-429D-980A-66829D8510AC}" presName="Name56" presStyleLbl="parChTrans1D2" presStyleIdx="0" presStyleCnt="3"/>
      <dgm:spPr/>
    </dgm:pt>
    <dgm:pt modelId="{B1835E3B-2255-4880-A9B5-F54178AEFFFE}" type="pres">
      <dgm:prSet presAssocID="{28F2DCA0-1114-4716-A55D-E454046E0217}" presName="text0" presStyleLbl="node1" presStyleIdx="1" presStyleCnt="4">
        <dgm:presLayoutVars>
          <dgm:bulletEnabled val="1"/>
        </dgm:presLayoutVars>
      </dgm:prSet>
      <dgm:spPr/>
    </dgm:pt>
    <dgm:pt modelId="{62D0B071-B9C0-4BC1-960A-A7DEEFCF6099}" type="pres">
      <dgm:prSet presAssocID="{D4641428-7812-42CD-BB24-FE01C19D3D63}" presName="Name56" presStyleLbl="parChTrans1D2" presStyleIdx="1" presStyleCnt="3"/>
      <dgm:spPr>
        <a:xfrm rot="1800000">
          <a:off x="3610861" y="3026697"/>
          <a:ext cx="697727" cy="0"/>
        </a:xfrm>
        <a:custGeom>
          <a:avLst/>
          <a:gdLst/>
          <a:ahLst/>
          <a:cxnLst/>
          <a:rect l="0" t="0" r="0" b="0"/>
          <a:pathLst>
            <a:path>
              <a:moveTo>
                <a:pt x="0" y="0"/>
              </a:moveTo>
              <a:lnTo>
                <a:pt x="697727" y="0"/>
              </a:lnTo>
            </a:path>
          </a:pathLst>
        </a:custGeom>
      </dgm:spPr>
    </dgm:pt>
    <dgm:pt modelId="{6DB14230-14BE-4A0A-B6E0-308F9D470EBB}" type="pres">
      <dgm:prSet presAssocID="{7444960D-1296-4DDB-B1E1-BCB304EE0F8C}" presName="text0" presStyleLbl="node1" presStyleIdx="2" presStyleCnt="4">
        <dgm:presLayoutVars>
          <dgm:bulletEnabled val="1"/>
        </dgm:presLayoutVars>
      </dgm:prSet>
      <dgm:spPr>
        <a:xfrm>
          <a:off x="4261850" y="3028505"/>
          <a:ext cx="816864" cy="816864"/>
        </a:xfrm>
        <a:prstGeom prst="roundRect">
          <a:avLst/>
        </a:prstGeom>
      </dgm:spPr>
    </dgm:pt>
    <dgm:pt modelId="{8A0CB3B3-E641-4F53-BBEC-E1F10060E416}" type="pres">
      <dgm:prSet presAssocID="{F84B9FB4-2F28-4D9E-AD0B-9A06F480FAC0}" presName="Name56" presStyleLbl="parChTrans1D2" presStyleIdx="2" presStyleCnt="3"/>
      <dgm:spPr>
        <a:xfrm rot="9000000">
          <a:off x="1787411" y="3026697"/>
          <a:ext cx="697727" cy="0"/>
        </a:xfrm>
        <a:custGeom>
          <a:avLst/>
          <a:gdLst/>
          <a:ahLst/>
          <a:cxnLst/>
          <a:rect l="0" t="0" r="0" b="0"/>
          <a:pathLst>
            <a:path>
              <a:moveTo>
                <a:pt x="0" y="0"/>
              </a:moveTo>
              <a:lnTo>
                <a:pt x="697727" y="0"/>
              </a:lnTo>
            </a:path>
          </a:pathLst>
        </a:custGeom>
      </dgm:spPr>
    </dgm:pt>
    <dgm:pt modelId="{9AE50D70-5F68-4D2E-97CC-00AED353E039}" type="pres">
      <dgm:prSet presAssocID="{6DA1FC30-9D4B-4A51-8EB5-665BDF6AD6A0}" presName="text0" presStyleLbl="node1" presStyleIdx="3" presStyleCnt="4">
        <dgm:presLayoutVars>
          <dgm:bulletEnabled val="1"/>
        </dgm:presLayoutVars>
      </dgm:prSet>
      <dgm:spPr>
        <a:xfrm>
          <a:off x="1017285" y="3028505"/>
          <a:ext cx="816864" cy="816864"/>
        </a:xfrm>
        <a:prstGeom prst="roundRect">
          <a:avLst/>
        </a:prstGeom>
      </dgm:spPr>
    </dgm:pt>
  </dgm:ptLst>
  <dgm:cxnLst>
    <dgm:cxn modelId="{413182F0-3164-488A-8058-69E78B42A8C1}" type="presOf" srcId="{D4641428-7812-42CD-BB24-FE01C19D3D63}" destId="{62D0B071-B9C0-4BC1-960A-A7DEEFCF6099}" srcOrd="0" destOrd="0" presId="urn:microsoft.com/office/officeart/2008/layout/RadialCluster"/>
    <dgm:cxn modelId="{8852E235-ECE4-406A-8134-18DF273887E9}" srcId="{60F91F1C-CD04-4E96-9601-73EE86EECF5A}" destId="{7444960D-1296-4DDB-B1E1-BCB304EE0F8C}" srcOrd="1" destOrd="0" parTransId="{D4641428-7812-42CD-BB24-FE01C19D3D63}" sibTransId="{E2D2BB92-1D8D-4493-A29A-A3995F7D1B3A}"/>
    <dgm:cxn modelId="{1EDDEEB4-8A1D-40F2-AB21-329BEA4BAE30}" type="presOf" srcId="{6DA1FC30-9D4B-4A51-8EB5-665BDF6AD6A0}" destId="{9AE50D70-5F68-4D2E-97CC-00AED353E039}" srcOrd="0" destOrd="0" presId="urn:microsoft.com/office/officeart/2008/layout/RadialCluster"/>
    <dgm:cxn modelId="{86CE8765-B9D7-4DE7-81E5-D25C3CAE5B6C}" srcId="{2BDF6BEE-1851-418A-A929-08B9623B2234}" destId="{60F91F1C-CD04-4E96-9601-73EE86EECF5A}" srcOrd="0" destOrd="0" parTransId="{2393F591-23C9-46EE-ABC4-BE980810C21C}" sibTransId="{D25CEB33-6360-45C3-883D-D4DC942271E3}"/>
    <dgm:cxn modelId="{0593BCBE-53B8-424B-8A89-62864BE37794}" type="presOf" srcId="{7444960D-1296-4DDB-B1E1-BCB304EE0F8C}" destId="{6DB14230-14BE-4A0A-B6E0-308F9D470EBB}" srcOrd="0" destOrd="0" presId="urn:microsoft.com/office/officeart/2008/layout/RadialCluster"/>
    <dgm:cxn modelId="{37442405-9447-42CD-90A8-884AF2E0283A}" srcId="{60F91F1C-CD04-4E96-9601-73EE86EECF5A}" destId="{28F2DCA0-1114-4716-A55D-E454046E0217}" srcOrd="0" destOrd="0" parTransId="{32FAC1ED-CD61-429D-980A-66829D8510AC}" sibTransId="{3B2CF0B3-0C8A-43F5-82C6-F92BFB05F4B5}"/>
    <dgm:cxn modelId="{3D388E65-5B77-45EA-8C82-645D111128E9}" type="presOf" srcId="{2BDF6BEE-1851-418A-A929-08B9623B2234}" destId="{32998386-F4DA-4280-91BA-01937AEB028B}" srcOrd="0" destOrd="0" presId="urn:microsoft.com/office/officeart/2008/layout/RadialCluster"/>
    <dgm:cxn modelId="{8F9CA7C4-3760-4680-9973-7D70BAA43332}" type="presOf" srcId="{32FAC1ED-CD61-429D-980A-66829D8510AC}" destId="{147CAD73-C49D-4ACC-96A4-BD5BC94B2BFD}" srcOrd="0" destOrd="0" presId="urn:microsoft.com/office/officeart/2008/layout/RadialCluster"/>
    <dgm:cxn modelId="{B0252CD9-3588-4487-807B-5C83906AFEF7}" type="presOf" srcId="{F84B9FB4-2F28-4D9E-AD0B-9A06F480FAC0}" destId="{8A0CB3B3-E641-4F53-BBEC-E1F10060E416}" srcOrd="0" destOrd="0" presId="urn:microsoft.com/office/officeart/2008/layout/RadialCluster"/>
    <dgm:cxn modelId="{3C2CF589-1D95-4C25-94DB-432D0816BE5E}" type="presOf" srcId="{28F2DCA0-1114-4716-A55D-E454046E0217}" destId="{B1835E3B-2255-4880-A9B5-F54178AEFFFE}" srcOrd="0" destOrd="0" presId="urn:microsoft.com/office/officeart/2008/layout/RadialCluster"/>
    <dgm:cxn modelId="{BEA0C110-B081-4CB9-90C1-B07DC83940F4}" srcId="{60F91F1C-CD04-4E96-9601-73EE86EECF5A}" destId="{6DA1FC30-9D4B-4A51-8EB5-665BDF6AD6A0}" srcOrd="2" destOrd="0" parTransId="{F84B9FB4-2F28-4D9E-AD0B-9A06F480FAC0}" sibTransId="{88138F5C-3E99-4AA7-8C97-2295101D6562}"/>
    <dgm:cxn modelId="{637901B2-2678-4AA0-B643-9FB71B83B009}" type="presOf" srcId="{60F91F1C-CD04-4E96-9601-73EE86EECF5A}" destId="{670A7823-6FD8-4F1A-9070-F320D4CA8B93}" srcOrd="0" destOrd="0" presId="urn:microsoft.com/office/officeart/2008/layout/RadialCluster"/>
    <dgm:cxn modelId="{A27DF04F-787A-4DDD-934D-FE89A98B8696}" type="presParOf" srcId="{32998386-F4DA-4280-91BA-01937AEB028B}" destId="{E06D1CE0-383E-4192-81A4-46A95E444258}" srcOrd="0" destOrd="0" presId="urn:microsoft.com/office/officeart/2008/layout/RadialCluster"/>
    <dgm:cxn modelId="{3EDE63D2-D343-4287-8A60-AFDF6FBC9B7E}" type="presParOf" srcId="{E06D1CE0-383E-4192-81A4-46A95E444258}" destId="{670A7823-6FD8-4F1A-9070-F320D4CA8B93}" srcOrd="0" destOrd="0" presId="urn:microsoft.com/office/officeart/2008/layout/RadialCluster"/>
    <dgm:cxn modelId="{99DDF007-4689-482A-BD56-0C56F2284EAC}" type="presParOf" srcId="{E06D1CE0-383E-4192-81A4-46A95E444258}" destId="{147CAD73-C49D-4ACC-96A4-BD5BC94B2BFD}" srcOrd="1" destOrd="0" presId="urn:microsoft.com/office/officeart/2008/layout/RadialCluster"/>
    <dgm:cxn modelId="{74523139-FCF9-44E1-9716-82F176920D80}" type="presParOf" srcId="{E06D1CE0-383E-4192-81A4-46A95E444258}" destId="{B1835E3B-2255-4880-A9B5-F54178AEFFFE}" srcOrd="2" destOrd="0" presId="urn:microsoft.com/office/officeart/2008/layout/RadialCluster"/>
    <dgm:cxn modelId="{CF5C5C21-BF92-44A9-B49D-118F4166C1AB}" type="presParOf" srcId="{E06D1CE0-383E-4192-81A4-46A95E444258}" destId="{62D0B071-B9C0-4BC1-960A-A7DEEFCF6099}" srcOrd="3" destOrd="0" presId="urn:microsoft.com/office/officeart/2008/layout/RadialCluster"/>
    <dgm:cxn modelId="{F91A18AA-536D-4AFD-A2CC-0592D914F54F}" type="presParOf" srcId="{E06D1CE0-383E-4192-81A4-46A95E444258}" destId="{6DB14230-14BE-4A0A-B6E0-308F9D470EBB}" srcOrd="4" destOrd="0" presId="urn:microsoft.com/office/officeart/2008/layout/RadialCluster"/>
    <dgm:cxn modelId="{101CD786-A244-41E6-87D6-63B79D889B73}" type="presParOf" srcId="{E06D1CE0-383E-4192-81A4-46A95E444258}" destId="{8A0CB3B3-E641-4F53-BBEC-E1F10060E416}" srcOrd="5" destOrd="0" presId="urn:microsoft.com/office/officeart/2008/layout/RadialCluster"/>
    <dgm:cxn modelId="{30E0D954-3221-478B-AE81-2B754C7C6E78}" type="presParOf" srcId="{E06D1CE0-383E-4192-81A4-46A95E444258}" destId="{9AE50D70-5F68-4D2E-97CC-00AED353E039}"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CD400-46CD-4407-BD59-EED55493324F}">
      <dsp:nvSpPr>
        <dsp:cNvPr id="0" name=""/>
        <dsp:cNvSpPr/>
      </dsp:nvSpPr>
      <dsp:spPr>
        <a:xfrm>
          <a:off x="753256" y="2317186"/>
          <a:ext cx="2005081" cy="624496"/>
        </a:xfrm>
        <a:prstGeom prst="roundRect">
          <a:avLst>
            <a:gd name="adj" fmla="val 10000"/>
          </a:avLst>
        </a:prstGeom>
        <a:solidFill>
          <a:srgbClr val="A6A6A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pitchFamily="34" charset="-122"/>
              <a:ea typeface="微软雅黑" panose="020B0503020204020204" pitchFamily="34" charset="-122"/>
            </a:rPr>
            <a:t>房地产开发类型</a:t>
          </a:r>
        </a:p>
      </dsp:txBody>
      <dsp:txXfrm>
        <a:off x="771547" y="2335477"/>
        <a:ext cx="1968499" cy="587914"/>
      </dsp:txXfrm>
    </dsp:sp>
    <dsp:sp modelId="{DFE7086E-7B34-4363-A2D7-D28890394839}">
      <dsp:nvSpPr>
        <dsp:cNvPr id="0" name=""/>
        <dsp:cNvSpPr/>
      </dsp:nvSpPr>
      <dsp:spPr>
        <a:xfrm rot="17243941">
          <a:off x="2172758" y="1820907"/>
          <a:ext cx="1670756" cy="22741"/>
        </a:xfrm>
        <a:custGeom>
          <a:avLst/>
          <a:gdLst/>
          <a:ahLst/>
          <a:cxnLst/>
          <a:rect l="0" t="0" r="0" b="0"/>
          <a:pathLst>
            <a:path>
              <a:moveTo>
                <a:pt x="0" y="11370"/>
              </a:moveTo>
              <a:lnTo>
                <a:pt x="1670756" y="11370"/>
              </a:lnTo>
            </a:path>
          </a:pathLst>
        </a:custGeom>
        <a:noFill/>
        <a:ln w="12700" cap="flat" cmpd="sng" algn="ctr">
          <a:solidFill>
            <a:srgbClr val="A6A6A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CN" altLang="en-US" sz="600" kern="1200"/>
        </a:p>
      </dsp:txBody>
      <dsp:txXfrm>
        <a:off x="2966367" y="1790509"/>
        <a:ext cx="83537" cy="83537"/>
      </dsp:txXfrm>
    </dsp:sp>
    <dsp:sp modelId="{E348B026-1864-4188-9CDE-9B0B2196FF70}">
      <dsp:nvSpPr>
        <dsp:cNvPr id="0" name=""/>
        <dsp:cNvSpPr/>
      </dsp:nvSpPr>
      <dsp:spPr>
        <a:xfrm>
          <a:off x="3257934" y="679731"/>
          <a:ext cx="1248992" cy="710782"/>
        </a:xfrm>
        <a:prstGeom prst="roundRect">
          <a:avLst>
            <a:gd name="adj" fmla="val 10000"/>
          </a:avLst>
        </a:prstGeom>
        <a:solidFill>
          <a:srgbClr val="A6A6A6"/>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50000"/>
            </a:lnSpc>
            <a:spcBef>
              <a:spcPct val="0"/>
            </a:spcBef>
            <a:spcAft>
              <a:spcPct val="35000"/>
            </a:spcAft>
            <a:buNone/>
          </a:pPr>
          <a:r>
            <a:rPr lang="zh-CN" altLang="en-US" sz="1800" kern="1200" dirty="0">
              <a:solidFill>
                <a:prstClr val="white"/>
              </a:solidFill>
              <a:latin typeface="微软雅黑" panose="020B0503020204020204" pitchFamily="34" charset="-122"/>
              <a:ea typeface="微软雅黑" panose="020B0503020204020204" pitchFamily="34" charset="-122"/>
              <a:cs typeface="+mn-cs"/>
            </a:rPr>
            <a:t>开发规模</a:t>
          </a:r>
          <a:endParaRPr lang="en-US" altLang="zh-CN" sz="1800" kern="1200" dirty="0">
            <a:solidFill>
              <a:prstClr val="white"/>
            </a:solidFill>
            <a:latin typeface="微软雅黑" panose="020B0503020204020204" pitchFamily="34" charset="-122"/>
            <a:ea typeface="微软雅黑" panose="020B0503020204020204" pitchFamily="34" charset="-122"/>
            <a:cs typeface="+mn-cs"/>
          </a:endParaRPr>
        </a:p>
        <a:p>
          <a:pPr marL="0" lvl="0" indent="0" algn="ctr" defTabSz="889000">
            <a:lnSpc>
              <a:spcPct val="50000"/>
            </a:lnSpc>
            <a:spcBef>
              <a:spcPct val="0"/>
            </a:spcBef>
            <a:spcAft>
              <a:spcPct val="35000"/>
            </a:spcAft>
            <a:buNone/>
          </a:pPr>
          <a:r>
            <a:rPr lang="zh-CN" altLang="en-US" sz="1800" kern="1200" dirty="0">
              <a:solidFill>
                <a:prstClr val="white"/>
              </a:solidFill>
              <a:latin typeface="微软雅黑" panose="020B0503020204020204" pitchFamily="34" charset="-122"/>
              <a:ea typeface="微软雅黑" panose="020B0503020204020204" pitchFamily="34" charset="-122"/>
              <a:cs typeface="+mn-cs"/>
            </a:rPr>
            <a:t>复杂程度</a:t>
          </a:r>
        </a:p>
      </dsp:txBody>
      <dsp:txXfrm>
        <a:off x="3278752" y="700549"/>
        <a:ext cx="1207356" cy="669146"/>
      </dsp:txXfrm>
    </dsp:sp>
    <dsp:sp modelId="{A5EA9FA4-84CD-431F-90C6-4E1C59125059}">
      <dsp:nvSpPr>
        <dsp:cNvPr id="0" name=""/>
        <dsp:cNvSpPr/>
      </dsp:nvSpPr>
      <dsp:spPr>
        <a:xfrm rot="18289469">
          <a:off x="4319299" y="664666"/>
          <a:ext cx="874851" cy="22741"/>
        </a:xfrm>
        <a:custGeom>
          <a:avLst/>
          <a:gdLst/>
          <a:ahLst/>
          <a:cxnLst/>
          <a:rect l="0" t="0" r="0" b="0"/>
          <a:pathLst>
            <a:path>
              <a:moveTo>
                <a:pt x="0" y="11381"/>
              </a:moveTo>
              <a:lnTo>
                <a:pt x="959990" y="11381"/>
              </a:lnTo>
            </a:path>
          </a:pathLst>
        </a:custGeom>
        <a:noFill/>
        <a:ln w="12700" cap="flat" cmpd="sng" algn="ctr">
          <a:solidFill>
            <a:srgbClr val="A6A6A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CN" altLang="en-US" sz="600" kern="1200">
            <a:solidFill>
              <a:prstClr val="black">
                <a:hueOff val="0"/>
                <a:satOff val="0"/>
                <a:lumOff val="0"/>
                <a:alphaOff val="0"/>
              </a:prstClr>
            </a:solidFill>
            <a:latin typeface="Arial"/>
            <a:ea typeface="微软雅黑"/>
            <a:cs typeface="+mn-cs"/>
          </a:endParaRPr>
        </a:p>
      </dsp:txBody>
      <dsp:txXfrm>
        <a:off x="4734854" y="654166"/>
        <a:ext cx="43742" cy="43742"/>
      </dsp:txXfrm>
    </dsp:sp>
    <dsp:sp modelId="{50070B11-A6E3-4DBA-8BEF-73DE3968B9C4}">
      <dsp:nvSpPr>
        <dsp:cNvPr id="0" name=""/>
        <dsp:cNvSpPr/>
      </dsp:nvSpPr>
      <dsp:spPr>
        <a:xfrm>
          <a:off x="5006523" y="4704"/>
          <a:ext cx="1651767" cy="624496"/>
        </a:xfrm>
        <a:prstGeom prst="roundRect">
          <a:avLst>
            <a:gd name="adj" fmla="val 10000"/>
          </a:avLst>
        </a:prstGeom>
        <a:solidFill>
          <a:srgbClr val="A6A6A6"/>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solidFill>
                <a:prstClr val="white"/>
              </a:solidFill>
              <a:latin typeface="微软雅黑" panose="020B0503020204020204" pitchFamily="34" charset="-122"/>
              <a:ea typeface="微软雅黑" panose="020B0503020204020204" pitchFamily="34" charset="-122"/>
              <a:cs typeface="+mn-cs"/>
            </a:rPr>
            <a:t>单项开发</a:t>
          </a:r>
        </a:p>
      </dsp:txBody>
      <dsp:txXfrm>
        <a:off x="5024814" y="22995"/>
        <a:ext cx="1615185" cy="587914"/>
      </dsp:txXfrm>
    </dsp:sp>
    <dsp:sp modelId="{868F68BC-42A7-447F-84E8-00A0A7E282BB}">
      <dsp:nvSpPr>
        <dsp:cNvPr id="0" name=""/>
        <dsp:cNvSpPr/>
      </dsp:nvSpPr>
      <dsp:spPr>
        <a:xfrm>
          <a:off x="4506926" y="1023751"/>
          <a:ext cx="499596" cy="22741"/>
        </a:xfrm>
        <a:custGeom>
          <a:avLst/>
          <a:gdLst/>
          <a:ahLst/>
          <a:cxnLst/>
          <a:rect l="0" t="0" r="0" b="0"/>
          <a:pathLst>
            <a:path>
              <a:moveTo>
                <a:pt x="0" y="11381"/>
              </a:moveTo>
              <a:lnTo>
                <a:pt x="548216" y="11381"/>
              </a:lnTo>
            </a:path>
          </a:pathLst>
        </a:custGeom>
        <a:noFill/>
        <a:ln w="12700" cap="flat" cmpd="sng" algn="ctr">
          <a:solidFill>
            <a:srgbClr val="A6A6A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CN" altLang="en-US" sz="600" kern="1200">
            <a:solidFill>
              <a:prstClr val="black">
                <a:hueOff val="0"/>
                <a:satOff val="0"/>
                <a:lumOff val="0"/>
                <a:alphaOff val="0"/>
              </a:prstClr>
            </a:solidFill>
            <a:latin typeface="Arial"/>
            <a:ea typeface="微软雅黑"/>
            <a:cs typeface="+mn-cs"/>
          </a:endParaRPr>
        </a:p>
      </dsp:txBody>
      <dsp:txXfrm>
        <a:off x="4744235" y="1022632"/>
        <a:ext cx="24979" cy="24979"/>
      </dsp:txXfrm>
    </dsp:sp>
    <dsp:sp modelId="{31FAA972-08AC-422A-8C7B-342A6612FFED}">
      <dsp:nvSpPr>
        <dsp:cNvPr id="0" name=""/>
        <dsp:cNvSpPr/>
      </dsp:nvSpPr>
      <dsp:spPr>
        <a:xfrm>
          <a:off x="5006523" y="722874"/>
          <a:ext cx="1651767" cy="624496"/>
        </a:xfrm>
        <a:prstGeom prst="roundRect">
          <a:avLst>
            <a:gd name="adj" fmla="val 10000"/>
          </a:avLst>
        </a:prstGeom>
        <a:solidFill>
          <a:srgbClr val="A6A6A6"/>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solidFill>
                <a:prstClr val="white"/>
              </a:solidFill>
              <a:latin typeface="微软雅黑" panose="020B0503020204020204" pitchFamily="34" charset="-122"/>
              <a:ea typeface="微软雅黑" panose="020B0503020204020204" pitchFamily="34" charset="-122"/>
              <a:cs typeface="+mn-cs"/>
            </a:rPr>
            <a:t>小区开发</a:t>
          </a:r>
        </a:p>
      </dsp:txBody>
      <dsp:txXfrm>
        <a:off x="5024814" y="741165"/>
        <a:ext cx="1615185" cy="587914"/>
      </dsp:txXfrm>
    </dsp:sp>
    <dsp:sp modelId="{6BC29779-0E6E-42E0-9105-8DB91D67E1B1}">
      <dsp:nvSpPr>
        <dsp:cNvPr id="0" name=""/>
        <dsp:cNvSpPr/>
      </dsp:nvSpPr>
      <dsp:spPr>
        <a:xfrm rot="3310531">
          <a:off x="4319299" y="1382837"/>
          <a:ext cx="874851" cy="22741"/>
        </a:xfrm>
        <a:custGeom>
          <a:avLst/>
          <a:gdLst/>
          <a:ahLst/>
          <a:cxnLst/>
          <a:rect l="0" t="0" r="0" b="0"/>
          <a:pathLst>
            <a:path>
              <a:moveTo>
                <a:pt x="0" y="11381"/>
              </a:moveTo>
              <a:lnTo>
                <a:pt x="959990" y="11381"/>
              </a:lnTo>
            </a:path>
          </a:pathLst>
        </a:custGeom>
        <a:noFill/>
        <a:ln w="12700" cap="flat" cmpd="sng" algn="ctr">
          <a:solidFill>
            <a:srgbClr val="A6A6A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CN" altLang="en-US" sz="600" kern="1200">
            <a:solidFill>
              <a:prstClr val="black">
                <a:hueOff val="0"/>
                <a:satOff val="0"/>
                <a:lumOff val="0"/>
                <a:alphaOff val="0"/>
              </a:prstClr>
            </a:solidFill>
            <a:latin typeface="Arial"/>
            <a:ea typeface="微软雅黑"/>
            <a:cs typeface="+mn-cs"/>
          </a:endParaRPr>
        </a:p>
      </dsp:txBody>
      <dsp:txXfrm>
        <a:off x="4734854" y="1372336"/>
        <a:ext cx="43742" cy="43742"/>
      </dsp:txXfrm>
    </dsp:sp>
    <dsp:sp modelId="{B06E24E6-0C34-4DC1-AFCD-3607C3E69520}">
      <dsp:nvSpPr>
        <dsp:cNvPr id="0" name=""/>
        <dsp:cNvSpPr/>
      </dsp:nvSpPr>
      <dsp:spPr>
        <a:xfrm>
          <a:off x="5006523" y="1441045"/>
          <a:ext cx="1651767" cy="624496"/>
        </a:xfrm>
        <a:prstGeom prst="roundRect">
          <a:avLst>
            <a:gd name="adj" fmla="val 10000"/>
          </a:avLst>
        </a:prstGeom>
        <a:solidFill>
          <a:srgbClr val="A6A6A6"/>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solidFill>
                <a:prstClr val="white"/>
              </a:solidFill>
              <a:latin typeface="微软雅黑" panose="020B0503020204020204" pitchFamily="34" charset="-122"/>
              <a:ea typeface="微软雅黑" panose="020B0503020204020204" pitchFamily="34" charset="-122"/>
              <a:cs typeface="+mn-cs"/>
            </a:rPr>
            <a:t>成片集中开发</a:t>
          </a:r>
        </a:p>
      </dsp:txBody>
      <dsp:txXfrm>
        <a:off x="5024814" y="1459336"/>
        <a:ext cx="1615185" cy="587914"/>
      </dsp:txXfrm>
    </dsp:sp>
    <dsp:sp modelId="{4E09913C-6412-4667-B894-CCFBEC58E623}">
      <dsp:nvSpPr>
        <dsp:cNvPr id="0" name=""/>
        <dsp:cNvSpPr/>
      </dsp:nvSpPr>
      <dsp:spPr>
        <a:xfrm rot="1315644">
          <a:off x="2738857" y="2718620"/>
          <a:ext cx="538557" cy="22741"/>
        </a:xfrm>
        <a:custGeom>
          <a:avLst/>
          <a:gdLst/>
          <a:ahLst/>
          <a:cxnLst/>
          <a:rect l="0" t="0" r="0" b="0"/>
          <a:pathLst>
            <a:path>
              <a:moveTo>
                <a:pt x="0" y="11381"/>
              </a:moveTo>
              <a:lnTo>
                <a:pt x="582543" y="11381"/>
              </a:lnTo>
            </a:path>
          </a:pathLst>
        </a:custGeom>
        <a:noFill/>
        <a:ln w="12700" cap="flat" cmpd="sng" algn="ctr">
          <a:solidFill>
            <a:srgbClr val="A6A6A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CN" altLang="en-US" sz="600" kern="1200">
            <a:solidFill>
              <a:prstClr val="black">
                <a:hueOff val="0"/>
                <a:satOff val="0"/>
                <a:lumOff val="0"/>
                <a:alphaOff val="0"/>
              </a:prstClr>
            </a:solidFill>
            <a:latin typeface="Arial"/>
            <a:ea typeface="微软雅黑"/>
            <a:cs typeface="+mn-cs"/>
          </a:endParaRPr>
        </a:p>
      </dsp:txBody>
      <dsp:txXfrm>
        <a:off x="2994672" y="2716527"/>
        <a:ext cx="26927" cy="26927"/>
      </dsp:txXfrm>
    </dsp:sp>
    <dsp:sp modelId="{E8E5F766-7EAF-4002-BA2D-63507C953F17}">
      <dsp:nvSpPr>
        <dsp:cNvPr id="0" name=""/>
        <dsp:cNvSpPr/>
      </dsp:nvSpPr>
      <dsp:spPr>
        <a:xfrm>
          <a:off x="3257934" y="2518300"/>
          <a:ext cx="1248992" cy="624496"/>
        </a:xfrm>
        <a:prstGeom prst="roundRect">
          <a:avLst>
            <a:gd name="adj" fmla="val 10000"/>
          </a:avLst>
        </a:prstGeom>
        <a:solidFill>
          <a:srgbClr val="A6A6A6"/>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solidFill>
                <a:prstClr val="white"/>
              </a:solidFill>
              <a:latin typeface="微软雅黑" panose="020B0503020204020204" pitchFamily="34" charset="-122"/>
              <a:ea typeface="微软雅黑" panose="020B0503020204020204" pitchFamily="34" charset="-122"/>
              <a:cs typeface="+mn-cs"/>
            </a:rPr>
            <a:t>开发地域</a:t>
          </a:r>
        </a:p>
      </dsp:txBody>
      <dsp:txXfrm>
        <a:off x="3276225" y="2536591"/>
        <a:ext cx="1212410" cy="587914"/>
      </dsp:txXfrm>
    </dsp:sp>
    <dsp:sp modelId="{F0090EB6-CFB1-4D60-80EE-3BCD58E37B4D}">
      <dsp:nvSpPr>
        <dsp:cNvPr id="0" name=""/>
        <dsp:cNvSpPr/>
      </dsp:nvSpPr>
      <dsp:spPr>
        <a:xfrm rot="19457599">
          <a:off x="4449097" y="2639635"/>
          <a:ext cx="615255" cy="22741"/>
        </a:xfrm>
        <a:custGeom>
          <a:avLst/>
          <a:gdLst/>
          <a:ahLst/>
          <a:cxnLst/>
          <a:rect l="0" t="0" r="0" b="0"/>
          <a:pathLst>
            <a:path>
              <a:moveTo>
                <a:pt x="0" y="11381"/>
              </a:moveTo>
              <a:lnTo>
                <a:pt x="675130" y="11381"/>
              </a:lnTo>
            </a:path>
          </a:pathLst>
        </a:custGeom>
        <a:noFill/>
        <a:ln w="12700" cap="flat" cmpd="sng" algn="ctr">
          <a:solidFill>
            <a:srgbClr val="A6A6A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CN" altLang="en-US" sz="600" kern="1200">
            <a:solidFill>
              <a:prstClr val="black">
                <a:hueOff val="0"/>
                <a:satOff val="0"/>
                <a:lumOff val="0"/>
                <a:alphaOff val="0"/>
              </a:prstClr>
            </a:solidFill>
            <a:latin typeface="Arial"/>
            <a:ea typeface="微软雅黑"/>
            <a:cs typeface="+mn-cs"/>
          </a:endParaRPr>
        </a:p>
      </dsp:txBody>
      <dsp:txXfrm>
        <a:off x="4741344" y="2635624"/>
        <a:ext cx="30762" cy="30762"/>
      </dsp:txXfrm>
    </dsp:sp>
    <dsp:sp modelId="{13684D9C-1B7F-4795-8E9B-D62BB4D0739F}">
      <dsp:nvSpPr>
        <dsp:cNvPr id="0" name=""/>
        <dsp:cNvSpPr/>
      </dsp:nvSpPr>
      <dsp:spPr>
        <a:xfrm>
          <a:off x="5006523" y="2159215"/>
          <a:ext cx="1651767" cy="624496"/>
        </a:xfrm>
        <a:prstGeom prst="roundRect">
          <a:avLst>
            <a:gd name="adj" fmla="val 10000"/>
          </a:avLst>
        </a:prstGeom>
        <a:solidFill>
          <a:srgbClr val="A6A6A6"/>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solidFill>
                <a:prstClr val="white"/>
              </a:solidFill>
              <a:latin typeface="微软雅黑" panose="020B0503020204020204" pitchFamily="34" charset="-122"/>
              <a:ea typeface="微软雅黑" panose="020B0503020204020204" pitchFamily="34" charset="-122"/>
              <a:cs typeface="+mn-cs"/>
            </a:rPr>
            <a:t>新城区开发</a:t>
          </a:r>
        </a:p>
      </dsp:txBody>
      <dsp:txXfrm>
        <a:off x="5024814" y="2177506"/>
        <a:ext cx="1615185" cy="587914"/>
      </dsp:txXfrm>
    </dsp:sp>
    <dsp:sp modelId="{2D0388BF-1A71-4576-8AD4-7D6169A771AE}">
      <dsp:nvSpPr>
        <dsp:cNvPr id="0" name=""/>
        <dsp:cNvSpPr/>
      </dsp:nvSpPr>
      <dsp:spPr>
        <a:xfrm rot="2142401">
          <a:off x="4449097" y="2998720"/>
          <a:ext cx="615255" cy="22741"/>
        </a:xfrm>
        <a:custGeom>
          <a:avLst/>
          <a:gdLst/>
          <a:ahLst/>
          <a:cxnLst/>
          <a:rect l="0" t="0" r="0" b="0"/>
          <a:pathLst>
            <a:path>
              <a:moveTo>
                <a:pt x="0" y="11381"/>
              </a:moveTo>
              <a:lnTo>
                <a:pt x="675130" y="11381"/>
              </a:lnTo>
            </a:path>
          </a:pathLst>
        </a:custGeom>
        <a:noFill/>
        <a:ln w="12700" cap="flat" cmpd="sng" algn="ctr">
          <a:solidFill>
            <a:srgbClr val="A6A6A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CN" altLang="en-US" sz="600" kern="1200">
            <a:solidFill>
              <a:prstClr val="black">
                <a:hueOff val="0"/>
                <a:satOff val="0"/>
                <a:lumOff val="0"/>
                <a:alphaOff val="0"/>
              </a:prstClr>
            </a:solidFill>
            <a:latin typeface="Arial"/>
            <a:ea typeface="微软雅黑"/>
            <a:cs typeface="+mn-cs"/>
          </a:endParaRPr>
        </a:p>
      </dsp:txBody>
      <dsp:txXfrm>
        <a:off x="4741344" y="2994709"/>
        <a:ext cx="30762" cy="30762"/>
      </dsp:txXfrm>
    </dsp:sp>
    <dsp:sp modelId="{35FC39B2-5741-4EFD-8251-3C5D017F9998}">
      <dsp:nvSpPr>
        <dsp:cNvPr id="0" name=""/>
        <dsp:cNvSpPr/>
      </dsp:nvSpPr>
      <dsp:spPr>
        <a:xfrm>
          <a:off x="5006523" y="2877385"/>
          <a:ext cx="1651767" cy="624496"/>
        </a:xfrm>
        <a:prstGeom prst="roundRect">
          <a:avLst>
            <a:gd name="adj" fmla="val 10000"/>
          </a:avLst>
        </a:prstGeom>
        <a:solidFill>
          <a:srgbClr val="A6A6A6"/>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solidFill>
                <a:prstClr val="white"/>
              </a:solidFill>
              <a:latin typeface="微软雅黑" panose="020B0503020204020204" pitchFamily="34" charset="-122"/>
              <a:ea typeface="微软雅黑" panose="020B0503020204020204" pitchFamily="34" charset="-122"/>
              <a:cs typeface="+mn-cs"/>
            </a:rPr>
            <a:t>旧城区开发</a:t>
          </a:r>
        </a:p>
      </dsp:txBody>
      <dsp:txXfrm>
        <a:off x="5024814" y="2895676"/>
        <a:ext cx="1615185" cy="587914"/>
      </dsp:txXfrm>
    </dsp:sp>
    <dsp:sp modelId="{EFC4AB15-B300-4880-BE81-65D830EB2E5E}">
      <dsp:nvSpPr>
        <dsp:cNvPr id="0" name=""/>
        <dsp:cNvSpPr/>
      </dsp:nvSpPr>
      <dsp:spPr>
        <a:xfrm rot="4381965">
          <a:off x="2152149" y="3436791"/>
          <a:ext cx="1711974" cy="22741"/>
        </a:xfrm>
        <a:custGeom>
          <a:avLst/>
          <a:gdLst/>
          <a:ahLst/>
          <a:cxnLst/>
          <a:rect l="0" t="0" r="0" b="0"/>
          <a:pathLst>
            <a:path>
              <a:moveTo>
                <a:pt x="0" y="11381"/>
              </a:moveTo>
              <a:lnTo>
                <a:pt x="1855952" y="11381"/>
              </a:lnTo>
            </a:path>
          </a:pathLst>
        </a:custGeom>
        <a:noFill/>
        <a:ln w="12700" cap="flat" cmpd="sng" algn="ctr">
          <a:solidFill>
            <a:srgbClr val="A6A6A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CN" altLang="en-US" sz="600" kern="1200">
            <a:solidFill>
              <a:prstClr val="black">
                <a:hueOff val="0"/>
                <a:satOff val="0"/>
                <a:lumOff val="0"/>
                <a:alphaOff val="0"/>
              </a:prstClr>
            </a:solidFill>
            <a:latin typeface="Arial"/>
            <a:ea typeface="微软雅黑"/>
            <a:cs typeface="+mn-cs"/>
          </a:endParaRPr>
        </a:p>
      </dsp:txBody>
      <dsp:txXfrm>
        <a:off x="2965337" y="3405362"/>
        <a:ext cx="85598" cy="85598"/>
      </dsp:txXfrm>
    </dsp:sp>
    <dsp:sp modelId="{068BD176-1CAA-4542-B0C2-56C1EE5A85B9}">
      <dsp:nvSpPr>
        <dsp:cNvPr id="0" name=""/>
        <dsp:cNvSpPr/>
      </dsp:nvSpPr>
      <dsp:spPr>
        <a:xfrm>
          <a:off x="3257934" y="3954641"/>
          <a:ext cx="1248992" cy="624496"/>
        </a:xfrm>
        <a:prstGeom prst="roundRect">
          <a:avLst>
            <a:gd name="adj" fmla="val 10000"/>
          </a:avLst>
        </a:prstGeom>
        <a:solidFill>
          <a:srgbClr val="A6A6A6"/>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solidFill>
                <a:prstClr val="white"/>
              </a:solidFill>
              <a:latin typeface="微软雅黑" panose="020B0503020204020204" pitchFamily="34" charset="-122"/>
              <a:ea typeface="微软雅黑" panose="020B0503020204020204" pitchFamily="34" charset="-122"/>
              <a:cs typeface="+mn-cs"/>
            </a:rPr>
            <a:t>开发阶段</a:t>
          </a:r>
        </a:p>
      </dsp:txBody>
      <dsp:txXfrm>
        <a:off x="3276225" y="3972932"/>
        <a:ext cx="1212410" cy="587914"/>
      </dsp:txXfrm>
    </dsp:sp>
    <dsp:sp modelId="{2EEFD2CA-D940-410C-AB93-8AB5B40C346B}">
      <dsp:nvSpPr>
        <dsp:cNvPr id="0" name=""/>
        <dsp:cNvSpPr/>
      </dsp:nvSpPr>
      <dsp:spPr>
        <a:xfrm rot="19457599">
          <a:off x="4449097" y="4075976"/>
          <a:ext cx="615255" cy="22741"/>
        </a:xfrm>
        <a:custGeom>
          <a:avLst/>
          <a:gdLst/>
          <a:ahLst/>
          <a:cxnLst/>
          <a:rect l="0" t="0" r="0" b="0"/>
          <a:pathLst>
            <a:path>
              <a:moveTo>
                <a:pt x="0" y="11381"/>
              </a:moveTo>
              <a:lnTo>
                <a:pt x="675130" y="11381"/>
              </a:lnTo>
            </a:path>
          </a:pathLst>
        </a:custGeom>
        <a:noFill/>
        <a:ln w="12700" cap="flat" cmpd="sng" algn="ctr">
          <a:solidFill>
            <a:srgbClr val="A6A6A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CN" altLang="en-US" sz="600" kern="1200" dirty="0">
            <a:solidFill>
              <a:prstClr val="black">
                <a:hueOff val="0"/>
                <a:satOff val="0"/>
                <a:lumOff val="0"/>
                <a:alphaOff val="0"/>
              </a:prstClr>
            </a:solidFill>
            <a:latin typeface="Arial"/>
            <a:ea typeface="微软雅黑"/>
            <a:cs typeface="+mn-cs"/>
          </a:endParaRPr>
        </a:p>
      </dsp:txBody>
      <dsp:txXfrm>
        <a:off x="4741344" y="4071965"/>
        <a:ext cx="30762" cy="30762"/>
      </dsp:txXfrm>
    </dsp:sp>
    <dsp:sp modelId="{CFBC9D91-1420-4CB4-8C21-469A650C27DC}">
      <dsp:nvSpPr>
        <dsp:cNvPr id="0" name=""/>
        <dsp:cNvSpPr/>
      </dsp:nvSpPr>
      <dsp:spPr>
        <a:xfrm>
          <a:off x="5006523" y="3595556"/>
          <a:ext cx="1651767" cy="624496"/>
        </a:xfrm>
        <a:prstGeom prst="roundRect">
          <a:avLst>
            <a:gd name="adj" fmla="val 10000"/>
          </a:avLst>
        </a:prstGeom>
        <a:solidFill>
          <a:srgbClr val="A6A6A6"/>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solidFill>
                <a:prstClr val="white"/>
              </a:solidFill>
              <a:latin typeface="微软雅黑" panose="020B0503020204020204" pitchFamily="34" charset="-122"/>
              <a:ea typeface="微软雅黑" panose="020B0503020204020204" pitchFamily="34" charset="-122"/>
              <a:cs typeface="+mn-cs"/>
            </a:rPr>
            <a:t>土地开发</a:t>
          </a:r>
        </a:p>
      </dsp:txBody>
      <dsp:txXfrm>
        <a:off x="5024814" y="3613847"/>
        <a:ext cx="1615185" cy="587914"/>
      </dsp:txXfrm>
    </dsp:sp>
    <dsp:sp modelId="{3630E663-40DA-4E25-82A5-6CA1308A29AE}">
      <dsp:nvSpPr>
        <dsp:cNvPr id="0" name=""/>
        <dsp:cNvSpPr/>
      </dsp:nvSpPr>
      <dsp:spPr>
        <a:xfrm rot="2142401">
          <a:off x="4449097" y="4435061"/>
          <a:ext cx="615255" cy="22741"/>
        </a:xfrm>
        <a:custGeom>
          <a:avLst/>
          <a:gdLst/>
          <a:ahLst/>
          <a:cxnLst/>
          <a:rect l="0" t="0" r="0" b="0"/>
          <a:pathLst>
            <a:path>
              <a:moveTo>
                <a:pt x="0" y="11381"/>
              </a:moveTo>
              <a:lnTo>
                <a:pt x="675130" y="11381"/>
              </a:lnTo>
            </a:path>
          </a:pathLst>
        </a:custGeom>
        <a:noFill/>
        <a:ln w="12700" cap="flat" cmpd="sng" algn="ctr">
          <a:solidFill>
            <a:srgbClr val="A6A6A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CN" altLang="en-US" sz="600" kern="1200">
            <a:solidFill>
              <a:prstClr val="black">
                <a:hueOff val="0"/>
                <a:satOff val="0"/>
                <a:lumOff val="0"/>
                <a:alphaOff val="0"/>
              </a:prstClr>
            </a:solidFill>
            <a:latin typeface="Arial"/>
            <a:ea typeface="微软雅黑"/>
            <a:cs typeface="+mn-cs"/>
          </a:endParaRPr>
        </a:p>
      </dsp:txBody>
      <dsp:txXfrm>
        <a:off x="4741344" y="4431050"/>
        <a:ext cx="30762" cy="30762"/>
      </dsp:txXfrm>
    </dsp:sp>
    <dsp:sp modelId="{0E590994-AFB2-4BBB-8C36-BF3E4AF5332F}">
      <dsp:nvSpPr>
        <dsp:cNvPr id="0" name=""/>
        <dsp:cNvSpPr/>
      </dsp:nvSpPr>
      <dsp:spPr>
        <a:xfrm>
          <a:off x="5006523" y="4313726"/>
          <a:ext cx="1651767" cy="624496"/>
        </a:xfrm>
        <a:prstGeom prst="roundRect">
          <a:avLst>
            <a:gd name="adj" fmla="val 10000"/>
          </a:avLst>
        </a:prstGeom>
        <a:solidFill>
          <a:srgbClr val="A6A6A6"/>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solidFill>
                <a:prstClr val="white"/>
              </a:solidFill>
              <a:latin typeface="微软雅黑" panose="020B0503020204020204" pitchFamily="34" charset="-122"/>
              <a:ea typeface="微软雅黑" panose="020B0503020204020204" pitchFamily="34" charset="-122"/>
              <a:cs typeface="+mn-cs"/>
            </a:rPr>
            <a:t>房屋建设</a:t>
          </a:r>
        </a:p>
      </dsp:txBody>
      <dsp:txXfrm>
        <a:off x="5024814" y="4332017"/>
        <a:ext cx="1615185" cy="5879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A7823-6FD8-4F1A-9070-F320D4CA8B93}">
      <dsp:nvSpPr>
        <dsp:cNvPr id="0" name=""/>
        <dsp:cNvSpPr/>
      </dsp:nvSpPr>
      <dsp:spPr>
        <a:xfrm>
          <a:off x="2438399" y="1890712"/>
          <a:ext cx="1219200" cy="1219200"/>
        </a:xfrm>
        <a:prstGeom prst="roundRect">
          <a:avLst/>
        </a:prstGeom>
        <a:solidFill>
          <a:srgbClr val="A6A6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zh-CN" altLang="en-US" sz="3600" kern="1200" dirty="0"/>
            <a:t>成本</a:t>
          </a:r>
        </a:p>
      </dsp:txBody>
      <dsp:txXfrm>
        <a:off x="2497915" y="1950228"/>
        <a:ext cx="1100168" cy="1100168"/>
      </dsp:txXfrm>
    </dsp:sp>
    <dsp:sp modelId="{147CAD73-C49D-4ACC-96A4-BD5BC94B2BFD}">
      <dsp:nvSpPr>
        <dsp:cNvPr id="0" name=""/>
        <dsp:cNvSpPr/>
      </dsp:nvSpPr>
      <dsp:spPr>
        <a:xfrm rot="16200000">
          <a:off x="2620390" y="1463103"/>
          <a:ext cx="855217" cy="0"/>
        </a:xfrm>
        <a:custGeom>
          <a:avLst/>
          <a:gdLst/>
          <a:ahLst/>
          <a:cxnLst/>
          <a:rect l="0" t="0" r="0" b="0"/>
          <a:pathLst>
            <a:path>
              <a:moveTo>
                <a:pt x="0" y="0"/>
              </a:moveTo>
              <a:lnTo>
                <a:pt x="855217" y="0"/>
              </a:lnTo>
            </a:path>
          </a:pathLst>
        </a:custGeom>
        <a:noFill/>
        <a:ln w="12700" cap="flat" cmpd="sng" algn="ctr">
          <a:solidFill>
            <a:srgbClr val="A6A6A6"/>
          </a:solidFill>
          <a:prstDash val="solid"/>
          <a:miter lim="800000"/>
        </a:ln>
        <a:effectLst/>
      </dsp:spPr>
      <dsp:style>
        <a:lnRef idx="2">
          <a:scrgbClr r="0" g="0" b="0"/>
        </a:lnRef>
        <a:fillRef idx="0">
          <a:scrgbClr r="0" g="0" b="0"/>
        </a:fillRef>
        <a:effectRef idx="0">
          <a:scrgbClr r="0" g="0" b="0"/>
        </a:effectRef>
        <a:fontRef idx="minor"/>
      </dsp:style>
    </dsp:sp>
    <dsp:sp modelId="{B1835E3B-2255-4880-A9B5-F54178AEFFFE}">
      <dsp:nvSpPr>
        <dsp:cNvPr id="0" name=""/>
        <dsp:cNvSpPr/>
      </dsp:nvSpPr>
      <dsp:spPr>
        <a:xfrm>
          <a:off x="2639567" y="218630"/>
          <a:ext cx="816864" cy="816864"/>
        </a:xfrm>
        <a:prstGeom prst="roundRect">
          <a:avLst/>
        </a:prstGeom>
        <a:solidFill>
          <a:srgbClr val="A6A6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预算</a:t>
          </a:r>
          <a:endParaRPr lang="en-US" altLang="zh-CN" sz="1400" kern="1200" dirty="0"/>
        </a:p>
        <a:p>
          <a:pPr marL="0" lvl="0" indent="0" algn="ctr" defTabSz="622300">
            <a:lnSpc>
              <a:spcPct val="90000"/>
            </a:lnSpc>
            <a:spcBef>
              <a:spcPct val="0"/>
            </a:spcBef>
            <a:spcAft>
              <a:spcPct val="35000"/>
            </a:spcAft>
            <a:buNone/>
          </a:pPr>
          <a:r>
            <a:rPr lang="zh-CN" altLang="en-US" sz="1400" kern="1200" dirty="0"/>
            <a:t>相符</a:t>
          </a:r>
        </a:p>
      </dsp:txBody>
      <dsp:txXfrm>
        <a:off x="2679443" y="258506"/>
        <a:ext cx="737112" cy="737112"/>
      </dsp:txXfrm>
    </dsp:sp>
    <dsp:sp modelId="{62D0B071-B9C0-4BC1-960A-A7DEEFCF6099}">
      <dsp:nvSpPr>
        <dsp:cNvPr id="0" name=""/>
        <dsp:cNvSpPr/>
      </dsp:nvSpPr>
      <dsp:spPr>
        <a:xfrm rot="1800000">
          <a:off x="3610861" y="3026697"/>
          <a:ext cx="697727" cy="0"/>
        </a:xfrm>
        <a:custGeom>
          <a:avLst/>
          <a:gdLst/>
          <a:ahLst/>
          <a:cxnLst/>
          <a:rect l="0" t="0" r="0" b="0"/>
          <a:pathLst>
            <a:path>
              <a:moveTo>
                <a:pt x="0" y="0"/>
              </a:moveTo>
              <a:lnTo>
                <a:pt x="697727" y="0"/>
              </a:lnTo>
            </a:path>
          </a:pathLst>
        </a:custGeom>
        <a:noFill/>
        <a:ln w="12700" cap="flat" cmpd="sng" algn="ctr">
          <a:solidFill>
            <a:srgbClr val="A6A6A6"/>
          </a:solidFill>
          <a:prstDash val="solid"/>
          <a:miter lim="800000"/>
        </a:ln>
        <a:effectLst/>
      </dsp:spPr>
      <dsp:style>
        <a:lnRef idx="2">
          <a:scrgbClr r="0" g="0" b="0"/>
        </a:lnRef>
        <a:fillRef idx="0">
          <a:scrgbClr r="0" g="0" b="0"/>
        </a:fillRef>
        <a:effectRef idx="0">
          <a:scrgbClr r="0" g="0" b="0"/>
        </a:effectRef>
        <a:fontRef idx="minor"/>
      </dsp:style>
    </dsp:sp>
    <dsp:sp modelId="{6DB14230-14BE-4A0A-B6E0-308F9D470EBB}">
      <dsp:nvSpPr>
        <dsp:cNvPr id="0" name=""/>
        <dsp:cNvSpPr/>
      </dsp:nvSpPr>
      <dsp:spPr>
        <a:xfrm>
          <a:off x="4261850" y="3028505"/>
          <a:ext cx="816864" cy="816864"/>
        </a:xfrm>
        <a:prstGeom prst="roundRect">
          <a:avLst/>
        </a:prstGeom>
        <a:solidFill>
          <a:srgbClr val="A6A6A6"/>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solidFill>
                <a:prstClr val="white"/>
              </a:solidFill>
              <a:latin typeface="Arial"/>
              <a:ea typeface="微软雅黑"/>
              <a:cs typeface="+mn-cs"/>
            </a:rPr>
            <a:t>成本</a:t>
          </a:r>
          <a:endParaRPr lang="en-US" altLang="zh-CN" sz="1400" kern="1200" dirty="0">
            <a:solidFill>
              <a:prstClr val="white"/>
            </a:solidFill>
            <a:latin typeface="Arial"/>
            <a:ea typeface="微软雅黑"/>
            <a:cs typeface="+mn-cs"/>
          </a:endParaRPr>
        </a:p>
        <a:p>
          <a:pPr marL="0" lvl="0" indent="0" algn="ctr" defTabSz="622300">
            <a:lnSpc>
              <a:spcPct val="90000"/>
            </a:lnSpc>
            <a:spcBef>
              <a:spcPct val="0"/>
            </a:spcBef>
            <a:spcAft>
              <a:spcPct val="35000"/>
            </a:spcAft>
            <a:buNone/>
          </a:pPr>
          <a:r>
            <a:rPr lang="zh-CN" altLang="en-US" sz="1400" kern="1200" dirty="0">
              <a:solidFill>
                <a:prstClr val="white"/>
              </a:solidFill>
              <a:latin typeface="Arial"/>
              <a:ea typeface="微软雅黑"/>
              <a:cs typeface="+mn-cs"/>
            </a:rPr>
            <a:t>超支</a:t>
          </a:r>
        </a:p>
      </dsp:txBody>
      <dsp:txXfrm>
        <a:off x="4301726" y="3068381"/>
        <a:ext cx="737112" cy="737112"/>
      </dsp:txXfrm>
    </dsp:sp>
    <dsp:sp modelId="{8A0CB3B3-E641-4F53-BBEC-E1F10060E416}">
      <dsp:nvSpPr>
        <dsp:cNvPr id="0" name=""/>
        <dsp:cNvSpPr/>
      </dsp:nvSpPr>
      <dsp:spPr>
        <a:xfrm rot="9000000">
          <a:off x="1787411" y="3026697"/>
          <a:ext cx="697727" cy="0"/>
        </a:xfrm>
        <a:custGeom>
          <a:avLst/>
          <a:gdLst/>
          <a:ahLst/>
          <a:cxnLst/>
          <a:rect l="0" t="0" r="0" b="0"/>
          <a:pathLst>
            <a:path>
              <a:moveTo>
                <a:pt x="0" y="0"/>
              </a:moveTo>
              <a:lnTo>
                <a:pt x="697727" y="0"/>
              </a:lnTo>
            </a:path>
          </a:pathLst>
        </a:custGeom>
        <a:noFill/>
        <a:ln w="12700" cap="flat" cmpd="sng" algn="ctr">
          <a:solidFill>
            <a:srgbClr val="A6A6A6"/>
          </a:solidFill>
          <a:prstDash val="solid"/>
          <a:miter lim="800000"/>
        </a:ln>
        <a:effectLst/>
      </dsp:spPr>
      <dsp:style>
        <a:lnRef idx="2">
          <a:scrgbClr r="0" g="0" b="0"/>
        </a:lnRef>
        <a:fillRef idx="0">
          <a:scrgbClr r="0" g="0" b="0"/>
        </a:fillRef>
        <a:effectRef idx="0">
          <a:scrgbClr r="0" g="0" b="0"/>
        </a:effectRef>
        <a:fontRef idx="minor"/>
      </dsp:style>
    </dsp:sp>
    <dsp:sp modelId="{9AE50D70-5F68-4D2E-97CC-00AED353E039}">
      <dsp:nvSpPr>
        <dsp:cNvPr id="0" name=""/>
        <dsp:cNvSpPr/>
      </dsp:nvSpPr>
      <dsp:spPr>
        <a:xfrm>
          <a:off x="1017285" y="3028505"/>
          <a:ext cx="816864" cy="816864"/>
        </a:xfrm>
        <a:prstGeom prst="roundRect">
          <a:avLst/>
        </a:prstGeom>
        <a:solidFill>
          <a:srgbClr val="A6A6A6"/>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solidFill>
                <a:prstClr val="white"/>
              </a:solidFill>
              <a:latin typeface="Arial"/>
              <a:ea typeface="微软雅黑"/>
              <a:cs typeface="+mn-cs"/>
            </a:rPr>
            <a:t>成本</a:t>
          </a:r>
          <a:endParaRPr lang="en-US" altLang="zh-CN" sz="1400" kern="1200" dirty="0">
            <a:solidFill>
              <a:prstClr val="white"/>
            </a:solidFill>
            <a:latin typeface="Arial"/>
            <a:ea typeface="微软雅黑"/>
            <a:cs typeface="+mn-cs"/>
          </a:endParaRPr>
        </a:p>
        <a:p>
          <a:pPr marL="0" lvl="0" indent="0" algn="ctr" defTabSz="622300">
            <a:lnSpc>
              <a:spcPct val="90000"/>
            </a:lnSpc>
            <a:spcBef>
              <a:spcPct val="0"/>
            </a:spcBef>
            <a:spcAft>
              <a:spcPct val="35000"/>
            </a:spcAft>
            <a:buNone/>
          </a:pPr>
          <a:r>
            <a:rPr lang="zh-CN" altLang="en-US" sz="1400" kern="1200" dirty="0">
              <a:solidFill>
                <a:prstClr val="white"/>
              </a:solidFill>
              <a:latin typeface="Arial"/>
              <a:ea typeface="微软雅黑"/>
              <a:cs typeface="+mn-cs"/>
            </a:rPr>
            <a:t>结余</a:t>
          </a:r>
        </a:p>
      </dsp:txBody>
      <dsp:txXfrm>
        <a:off x="1057161" y="3068381"/>
        <a:ext cx="737112" cy="7371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2B6CA6-D652-4379-9AAE-A7D1FF936C33}" type="datetimeFigureOut">
              <a:rPr lang="zh-CN" altLang="en-US" smtClean="0"/>
              <a:t>2016/10/11</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E9DCDC-95F4-427A-8DED-6277E5AC9371}" type="slidenum">
              <a:rPr lang="zh-CN" altLang="en-US" smtClean="0"/>
              <a:t>‹#›</a:t>
            </a:fld>
            <a:endParaRPr lang="zh-CN" altLang="en-US"/>
          </a:p>
        </p:txBody>
      </p:sp>
    </p:spTree>
    <p:extLst>
      <p:ext uri="{BB962C8B-B14F-4D97-AF65-F5344CB8AC3E}">
        <p14:creationId xmlns:p14="http://schemas.microsoft.com/office/powerpoint/2010/main" val="915968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E9DCDC-95F4-427A-8DED-6277E5AC9371}" type="slidenum">
              <a:rPr lang="zh-CN" altLang="en-US" smtClean="0"/>
              <a:t>2</a:t>
            </a:fld>
            <a:endParaRPr lang="zh-CN" altLang="en-US"/>
          </a:p>
        </p:txBody>
      </p:sp>
    </p:spTree>
    <p:extLst>
      <p:ext uri="{BB962C8B-B14F-4D97-AF65-F5344CB8AC3E}">
        <p14:creationId xmlns:p14="http://schemas.microsoft.com/office/powerpoint/2010/main" val="3631912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E9DCDC-95F4-427A-8DED-6277E5AC9371}" type="slidenum">
              <a:rPr lang="zh-CN" altLang="en-US" smtClean="0"/>
              <a:t>15</a:t>
            </a:fld>
            <a:endParaRPr lang="zh-CN" altLang="en-US"/>
          </a:p>
        </p:txBody>
      </p:sp>
    </p:spTree>
    <p:extLst>
      <p:ext uri="{BB962C8B-B14F-4D97-AF65-F5344CB8AC3E}">
        <p14:creationId xmlns:p14="http://schemas.microsoft.com/office/powerpoint/2010/main" val="593868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E9DCDC-95F4-427A-8DED-6277E5AC9371}" type="slidenum">
              <a:rPr lang="zh-CN" altLang="en-US" smtClean="0"/>
              <a:t>16</a:t>
            </a:fld>
            <a:endParaRPr lang="zh-CN" altLang="en-US"/>
          </a:p>
        </p:txBody>
      </p:sp>
    </p:spTree>
    <p:extLst>
      <p:ext uri="{BB962C8B-B14F-4D97-AF65-F5344CB8AC3E}">
        <p14:creationId xmlns:p14="http://schemas.microsoft.com/office/powerpoint/2010/main" val="2828563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endParaRPr lang="zh-CN" altLang="en-US" dirty="0"/>
          </a:p>
        </p:txBody>
      </p:sp>
      <p:sp>
        <p:nvSpPr>
          <p:cNvPr id="4" name="灯片编号占位符 3"/>
          <p:cNvSpPr>
            <a:spLocks noGrp="1"/>
          </p:cNvSpPr>
          <p:nvPr>
            <p:ph type="sldNum" sz="quarter" idx="10"/>
          </p:nvPr>
        </p:nvSpPr>
        <p:spPr/>
        <p:txBody>
          <a:bodyPr/>
          <a:lstStyle/>
          <a:p>
            <a:fld id="{C2E9DCDC-95F4-427A-8DED-6277E5AC9371}" type="slidenum">
              <a:rPr lang="zh-CN" altLang="en-US" smtClean="0"/>
              <a:t>17</a:t>
            </a:fld>
            <a:endParaRPr lang="zh-CN" altLang="en-US"/>
          </a:p>
        </p:txBody>
      </p:sp>
    </p:spTree>
    <p:extLst>
      <p:ext uri="{BB962C8B-B14F-4D97-AF65-F5344CB8AC3E}">
        <p14:creationId xmlns:p14="http://schemas.microsoft.com/office/powerpoint/2010/main" val="343566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2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C2E9DCDC-95F4-427A-8DED-6277E5AC9371}" type="slidenum">
              <a:rPr lang="zh-CN" altLang="en-US" smtClean="0"/>
              <a:t>18</a:t>
            </a:fld>
            <a:endParaRPr lang="zh-CN" altLang="en-US"/>
          </a:p>
        </p:txBody>
      </p:sp>
    </p:spTree>
    <p:extLst>
      <p:ext uri="{BB962C8B-B14F-4D97-AF65-F5344CB8AC3E}">
        <p14:creationId xmlns:p14="http://schemas.microsoft.com/office/powerpoint/2010/main" val="1854567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2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C2E9DCDC-95F4-427A-8DED-6277E5AC9371}" type="slidenum">
              <a:rPr lang="zh-CN" altLang="en-US" smtClean="0"/>
              <a:t>19</a:t>
            </a:fld>
            <a:endParaRPr lang="zh-CN" altLang="en-US"/>
          </a:p>
        </p:txBody>
      </p:sp>
    </p:spTree>
    <p:extLst>
      <p:ext uri="{BB962C8B-B14F-4D97-AF65-F5344CB8AC3E}">
        <p14:creationId xmlns:p14="http://schemas.microsoft.com/office/powerpoint/2010/main" val="3023925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2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C2E9DCDC-95F4-427A-8DED-6277E5AC9371}" type="slidenum">
              <a:rPr lang="zh-CN" altLang="en-US" smtClean="0"/>
              <a:t>20</a:t>
            </a:fld>
            <a:endParaRPr lang="zh-CN" altLang="en-US"/>
          </a:p>
        </p:txBody>
      </p:sp>
    </p:spTree>
    <p:extLst>
      <p:ext uri="{BB962C8B-B14F-4D97-AF65-F5344CB8AC3E}">
        <p14:creationId xmlns:p14="http://schemas.microsoft.com/office/powerpoint/2010/main" val="3745811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2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C2E9DCDC-95F4-427A-8DED-6277E5AC9371}" type="slidenum">
              <a:rPr lang="zh-CN" altLang="en-US" smtClean="0"/>
              <a:t>21</a:t>
            </a:fld>
            <a:endParaRPr lang="zh-CN" altLang="en-US"/>
          </a:p>
        </p:txBody>
      </p:sp>
    </p:spTree>
    <p:extLst>
      <p:ext uri="{BB962C8B-B14F-4D97-AF65-F5344CB8AC3E}">
        <p14:creationId xmlns:p14="http://schemas.microsoft.com/office/powerpoint/2010/main" val="914338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2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C2E9DCDC-95F4-427A-8DED-6277E5AC9371}" type="slidenum">
              <a:rPr lang="zh-CN" altLang="en-US" smtClean="0"/>
              <a:t>22</a:t>
            </a:fld>
            <a:endParaRPr lang="zh-CN" altLang="en-US"/>
          </a:p>
        </p:txBody>
      </p:sp>
    </p:spTree>
    <p:extLst>
      <p:ext uri="{BB962C8B-B14F-4D97-AF65-F5344CB8AC3E}">
        <p14:creationId xmlns:p14="http://schemas.microsoft.com/office/powerpoint/2010/main" val="1002472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E9DCDC-95F4-427A-8DED-6277E5AC9371}" type="slidenum">
              <a:rPr lang="zh-CN" altLang="en-US" smtClean="0"/>
              <a:t>23</a:t>
            </a:fld>
            <a:endParaRPr lang="zh-CN" altLang="en-US"/>
          </a:p>
        </p:txBody>
      </p:sp>
    </p:spTree>
    <p:extLst>
      <p:ext uri="{BB962C8B-B14F-4D97-AF65-F5344CB8AC3E}">
        <p14:creationId xmlns:p14="http://schemas.microsoft.com/office/powerpoint/2010/main" val="1747063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E9DCDC-95F4-427A-8DED-6277E5AC9371}" type="slidenum">
              <a:rPr lang="zh-CN" altLang="en-US" smtClean="0"/>
              <a:t>24</a:t>
            </a:fld>
            <a:endParaRPr lang="zh-CN" altLang="en-US"/>
          </a:p>
        </p:txBody>
      </p:sp>
    </p:spTree>
    <p:extLst>
      <p:ext uri="{BB962C8B-B14F-4D97-AF65-F5344CB8AC3E}">
        <p14:creationId xmlns:p14="http://schemas.microsoft.com/office/powerpoint/2010/main" val="106447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E9DCDC-95F4-427A-8DED-6277E5AC9371}" type="slidenum">
              <a:rPr lang="zh-CN" altLang="en-US" smtClean="0"/>
              <a:t>4</a:t>
            </a:fld>
            <a:endParaRPr lang="zh-CN" altLang="en-US"/>
          </a:p>
        </p:txBody>
      </p:sp>
    </p:spTree>
    <p:extLst>
      <p:ext uri="{BB962C8B-B14F-4D97-AF65-F5344CB8AC3E}">
        <p14:creationId xmlns:p14="http://schemas.microsoft.com/office/powerpoint/2010/main" val="3785809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E9DCDC-95F4-427A-8DED-6277E5AC9371}" type="slidenum">
              <a:rPr lang="zh-CN" altLang="en-US" smtClean="0"/>
              <a:t>25</a:t>
            </a:fld>
            <a:endParaRPr lang="zh-CN" altLang="en-US"/>
          </a:p>
        </p:txBody>
      </p:sp>
    </p:spTree>
    <p:extLst>
      <p:ext uri="{BB962C8B-B14F-4D97-AF65-F5344CB8AC3E}">
        <p14:creationId xmlns:p14="http://schemas.microsoft.com/office/powerpoint/2010/main" val="505980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E9DCDC-95F4-427A-8DED-6277E5AC9371}" type="slidenum">
              <a:rPr lang="zh-CN" altLang="en-US" smtClean="0"/>
              <a:t>26</a:t>
            </a:fld>
            <a:endParaRPr lang="zh-CN" altLang="en-US"/>
          </a:p>
        </p:txBody>
      </p:sp>
    </p:spTree>
    <p:extLst>
      <p:ext uri="{BB962C8B-B14F-4D97-AF65-F5344CB8AC3E}">
        <p14:creationId xmlns:p14="http://schemas.microsoft.com/office/powerpoint/2010/main" val="1632508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E9DCDC-95F4-427A-8DED-6277E5AC9371}" type="slidenum">
              <a:rPr lang="zh-CN" altLang="en-US" smtClean="0"/>
              <a:t>27</a:t>
            </a:fld>
            <a:endParaRPr lang="zh-CN" altLang="en-US"/>
          </a:p>
        </p:txBody>
      </p:sp>
    </p:spTree>
    <p:extLst>
      <p:ext uri="{BB962C8B-B14F-4D97-AF65-F5344CB8AC3E}">
        <p14:creationId xmlns:p14="http://schemas.microsoft.com/office/powerpoint/2010/main" val="1307059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E9DCDC-95F4-427A-8DED-6277E5AC9371}" type="slidenum">
              <a:rPr lang="zh-CN" altLang="en-US" smtClean="0"/>
              <a:t>28</a:t>
            </a:fld>
            <a:endParaRPr lang="zh-CN" altLang="en-US"/>
          </a:p>
        </p:txBody>
      </p:sp>
    </p:spTree>
    <p:extLst>
      <p:ext uri="{BB962C8B-B14F-4D97-AF65-F5344CB8AC3E}">
        <p14:creationId xmlns:p14="http://schemas.microsoft.com/office/powerpoint/2010/main" val="400621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E9DCDC-95F4-427A-8DED-6277E5AC9371}" type="slidenum">
              <a:rPr lang="zh-CN" altLang="en-US" smtClean="0"/>
              <a:t>29</a:t>
            </a:fld>
            <a:endParaRPr lang="zh-CN" altLang="en-US"/>
          </a:p>
        </p:txBody>
      </p:sp>
    </p:spTree>
    <p:extLst>
      <p:ext uri="{BB962C8B-B14F-4D97-AF65-F5344CB8AC3E}">
        <p14:creationId xmlns:p14="http://schemas.microsoft.com/office/powerpoint/2010/main" val="3096363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E9DCDC-95F4-427A-8DED-6277E5AC9371}" type="slidenum">
              <a:rPr lang="zh-CN" altLang="en-US" smtClean="0"/>
              <a:t>30</a:t>
            </a:fld>
            <a:endParaRPr lang="zh-CN" altLang="en-US"/>
          </a:p>
        </p:txBody>
      </p:sp>
    </p:spTree>
    <p:extLst>
      <p:ext uri="{BB962C8B-B14F-4D97-AF65-F5344CB8AC3E}">
        <p14:creationId xmlns:p14="http://schemas.microsoft.com/office/powerpoint/2010/main" val="253080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E9DCDC-95F4-427A-8DED-6277E5AC9371}" type="slidenum">
              <a:rPr lang="zh-CN" altLang="en-US" smtClean="0"/>
              <a:t>31</a:t>
            </a:fld>
            <a:endParaRPr lang="zh-CN" altLang="en-US"/>
          </a:p>
        </p:txBody>
      </p:sp>
    </p:spTree>
    <p:extLst>
      <p:ext uri="{BB962C8B-B14F-4D97-AF65-F5344CB8AC3E}">
        <p14:creationId xmlns:p14="http://schemas.microsoft.com/office/powerpoint/2010/main" val="30711610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E9DCDC-95F4-427A-8DED-6277E5AC9371}" type="slidenum">
              <a:rPr lang="zh-CN" altLang="en-US" smtClean="0"/>
              <a:t>32</a:t>
            </a:fld>
            <a:endParaRPr lang="zh-CN" altLang="en-US"/>
          </a:p>
        </p:txBody>
      </p:sp>
    </p:spTree>
    <p:extLst>
      <p:ext uri="{BB962C8B-B14F-4D97-AF65-F5344CB8AC3E}">
        <p14:creationId xmlns:p14="http://schemas.microsoft.com/office/powerpoint/2010/main" val="649901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E9DCDC-95F4-427A-8DED-6277E5AC9371}" type="slidenum">
              <a:rPr lang="zh-CN" altLang="en-US" smtClean="0"/>
              <a:t>33</a:t>
            </a:fld>
            <a:endParaRPr lang="zh-CN" altLang="en-US"/>
          </a:p>
        </p:txBody>
      </p:sp>
    </p:spTree>
    <p:extLst>
      <p:ext uri="{BB962C8B-B14F-4D97-AF65-F5344CB8AC3E}">
        <p14:creationId xmlns:p14="http://schemas.microsoft.com/office/powerpoint/2010/main" val="3289798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E9DCDC-95F4-427A-8DED-6277E5AC9371}" type="slidenum">
              <a:rPr lang="zh-CN" altLang="en-US" smtClean="0"/>
              <a:t>34</a:t>
            </a:fld>
            <a:endParaRPr lang="zh-CN" altLang="en-US"/>
          </a:p>
        </p:txBody>
      </p:sp>
    </p:spTree>
    <p:extLst>
      <p:ext uri="{BB962C8B-B14F-4D97-AF65-F5344CB8AC3E}">
        <p14:creationId xmlns:p14="http://schemas.microsoft.com/office/powerpoint/2010/main" val="2248838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E9DCDC-95F4-427A-8DED-6277E5AC9371}" type="slidenum">
              <a:rPr lang="zh-CN" altLang="en-US" smtClean="0"/>
              <a:t>6</a:t>
            </a:fld>
            <a:endParaRPr lang="zh-CN" altLang="en-US"/>
          </a:p>
        </p:txBody>
      </p:sp>
    </p:spTree>
    <p:extLst>
      <p:ext uri="{BB962C8B-B14F-4D97-AF65-F5344CB8AC3E}">
        <p14:creationId xmlns:p14="http://schemas.microsoft.com/office/powerpoint/2010/main" val="22066394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E9DCDC-95F4-427A-8DED-6277E5AC9371}" type="slidenum">
              <a:rPr lang="zh-CN" altLang="en-US" smtClean="0"/>
              <a:t>36</a:t>
            </a:fld>
            <a:endParaRPr lang="zh-CN" altLang="en-US"/>
          </a:p>
        </p:txBody>
      </p:sp>
    </p:spTree>
    <p:extLst>
      <p:ext uri="{BB962C8B-B14F-4D97-AF65-F5344CB8AC3E}">
        <p14:creationId xmlns:p14="http://schemas.microsoft.com/office/powerpoint/2010/main" val="2864136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E9DCDC-95F4-427A-8DED-6277E5AC9371}" type="slidenum">
              <a:rPr lang="zh-CN" altLang="en-US" smtClean="0"/>
              <a:t>7</a:t>
            </a:fld>
            <a:endParaRPr lang="zh-CN" altLang="en-US"/>
          </a:p>
        </p:txBody>
      </p:sp>
    </p:spTree>
    <p:extLst>
      <p:ext uri="{BB962C8B-B14F-4D97-AF65-F5344CB8AC3E}">
        <p14:creationId xmlns:p14="http://schemas.microsoft.com/office/powerpoint/2010/main" val="3084681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E9DCDC-95F4-427A-8DED-6277E5AC9371}" type="slidenum">
              <a:rPr lang="zh-CN" altLang="en-US" smtClean="0"/>
              <a:t>8</a:t>
            </a:fld>
            <a:endParaRPr lang="zh-CN" altLang="en-US"/>
          </a:p>
        </p:txBody>
      </p:sp>
    </p:spTree>
    <p:extLst>
      <p:ext uri="{BB962C8B-B14F-4D97-AF65-F5344CB8AC3E}">
        <p14:creationId xmlns:p14="http://schemas.microsoft.com/office/powerpoint/2010/main" val="4150202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E9DCDC-95F4-427A-8DED-6277E5AC9371}" type="slidenum">
              <a:rPr lang="zh-CN" altLang="en-US" smtClean="0"/>
              <a:t>9</a:t>
            </a:fld>
            <a:endParaRPr lang="zh-CN" altLang="en-US"/>
          </a:p>
        </p:txBody>
      </p:sp>
    </p:spTree>
    <p:extLst>
      <p:ext uri="{BB962C8B-B14F-4D97-AF65-F5344CB8AC3E}">
        <p14:creationId xmlns:p14="http://schemas.microsoft.com/office/powerpoint/2010/main" val="1257282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C2E9DCDC-95F4-427A-8DED-6277E5AC9371}" type="slidenum">
              <a:rPr lang="zh-CN" altLang="en-US" smtClean="0"/>
              <a:t>10</a:t>
            </a:fld>
            <a:endParaRPr lang="zh-CN" altLang="en-US"/>
          </a:p>
        </p:txBody>
      </p:sp>
    </p:spTree>
    <p:extLst>
      <p:ext uri="{BB962C8B-B14F-4D97-AF65-F5344CB8AC3E}">
        <p14:creationId xmlns:p14="http://schemas.microsoft.com/office/powerpoint/2010/main" val="1887789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E9DCDC-95F4-427A-8DED-6277E5AC9371}" type="slidenum">
              <a:rPr lang="zh-CN" altLang="en-US" smtClean="0"/>
              <a:t>12</a:t>
            </a:fld>
            <a:endParaRPr lang="zh-CN" altLang="en-US"/>
          </a:p>
        </p:txBody>
      </p:sp>
    </p:spTree>
    <p:extLst>
      <p:ext uri="{BB962C8B-B14F-4D97-AF65-F5344CB8AC3E}">
        <p14:creationId xmlns:p14="http://schemas.microsoft.com/office/powerpoint/2010/main" val="3622545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E9DCDC-95F4-427A-8DED-6277E5AC9371}" type="slidenum">
              <a:rPr lang="zh-CN" altLang="en-US" smtClean="0"/>
              <a:t>14</a:t>
            </a:fld>
            <a:endParaRPr lang="zh-CN" altLang="en-US"/>
          </a:p>
        </p:txBody>
      </p:sp>
    </p:spTree>
    <p:extLst>
      <p:ext uri="{BB962C8B-B14F-4D97-AF65-F5344CB8AC3E}">
        <p14:creationId xmlns:p14="http://schemas.microsoft.com/office/powerpoint/2010/main" val="136938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991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A23C05C-4CBF-448D-A1FE-9606BD589BD8}" type="datetimeFigureOut">
              <a:rPr lang="zh-CN" altLang="en-US" smtClean="0"/>
              <a:t>2016/10/11</a:t>
            </a:fld>
            <a:endParaRPr lang="zh-CN"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B96A150-6B9A-486A-B0E2-7D6AFBCF2642}" type="slidenum">
              <a:rPr lang="zh-CN" altLang="en-US" smtClean="0"/>
              <a:t>‹#›</a:t>
            </a:fld>
            <a:endParaRPr lang="zh-CN" altLang="en-US"/>
          </a:p>
        </p:txBody>
      </p:sp>
    </p:spTree>
    <p:extLst>
      <p:ext uri="{BB962C8B-B14F-4D97-AF65-F5344CB8AC3E}">
        <p14:creationId xmlns:p14="http://schemas.microsoft.com/office/powerpoint/2010/main" val="1576891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A23C05C-4CBF-448D-A1FE-9606BD589BD8}" type="datetimeFigureOut">
              <a:rPr lang="zh-CN" altLang="en-US" smtClean="0"/>
              <a:t>2016/10/11</a:t>
            </a:fld>
            <a:endParaRPr lang="zh-CN"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B96A150-6B9A-486A-B0E2-7D6AFBCF2642}" type="slidenum">
              <a:rPr lang="zh-CN" altLang="en-US" smtClean="0"/>
              <a:t>‹#›</a:t>
            </a:fld>
            <a:endParaRPr lang="zh-CN" altLang="en-US"/>
          </a:p>
        </p:txBody>
      </p:sp>
    </p:spTree>
    <p:extLst>
      <p:ext uri="{BB962C8B-B14F-4D97-AF65-F5344CB8AC3E}">
        <p14:creationId xmlns:p14="http://schemas.microsoft.com/office/powerpoint/2010/main" val="3211226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888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763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5335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1107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8A23C05C-4CBF-448D-A1FE-9606BD589BD8}" type="datetimeFigureOut">
              <a:rPr lang="zh-CN" altLang="en-US" smtClean="0"/>
              <a:t>2016/10/11</a:t>
            </a:fld>
            <a:endParaRPr lang="zh-CN" alt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8B96A150-6B9A-486A-B0E2-7D6AFBCF2642}" type="slidenum">
              <a:rPr lang="zh-CN" altLang="en-US" smtClean="0"/>
              <a:t>‹#›</a:t>
            </a:fld>
            <a:endParaRPr lang="zh-CN" altLang="en-US"/>
          </a:p>
        </p:txBody>
      </p:sp>
    </p:spTree>
    <p:extLst>
      <p:ext uri="{BB962C8B-B14F-4D97-AF65-F5344CB8AC3E}">
        <p14:creationId xmlns:p14="http://schemas.microsoft.com/office/powerpoint/2010/main" val="3643150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A23C05C-4CBF-448D-A1FE-9606BD589BD8}" type="datetimeFigureOut">
              <a:rPr lang="zh-CN" altLang="en-US" smtClean="0"/>
              <a:t>2016/10/11</a:t>
            </a:fld>
            <a:endParaRPr lang="zh-CN" alt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8B96A150-6B9A-486A-B0E2-7D6AFBCF2642}" type="slidenum">
              <a:rPr lang="zh-CN" altLang="en-US" smtClean="0"/>
              <a:t>‹#›</a:t>
            </a:fld>
            <a:endParaRPr lang="zh-CN" altLang="en-US"/>
          </a:p>
        </p:txBody>
      </p:sp>
    </p:spTree>
    <p:extLst>
      <p:ext uri="{BB962C8B-B14F-4D97-AF65-F5344CB8AC3E}">
        <p14:creationId xmlns:p14="http://schemas.microsoft.com/office/powerpoint/2010/main" val="3179242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A23C05C-4CBF-448D-A1FE-9606BD589BD8}" type="datetimeFigureOut">
              <a:rPr lang="zh-CN" altLang="en-US" smtClean="0"/>
              <a:t>2016/10/11</a:t>
            </a:fld>
            <a:endParaRPr lang="zh-CN"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B96A150-6B9A-486A-B0E2-7D6AFBCF2642}" type="slidenum">
              <a:rPr lang="zh-CN" altLang="en-US" smtClean="0"/>
              <a:t>‹#›</a:t>
            </a:fld>
            <a:endParaRPr lang="zh-CN" altLang="en-US"/>
          </a:p>
        </p:txBody>
      </p:sp>
    </p:spTree>
    <p:extLst>
      <p:ext uri="{BB962C8B-B14F-4D97-AF65-F5344CB8AC3E}">
        <p14:creationId xmlns:p14="http://schemas.microsoft.com/office/powerpoint/2010/main" val="628253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A23C05C-4CBF-448D-A1FE-9606BD589BD8}" type="datetimeFigureOut">
              <a:rPr lang="zh-CN" altLang="en-US" smtClean="0"/>
              <a:t>2016/10/11</a:t>
            </a:fld>
            <a:endParaRPr lang="zh-CN"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B96A150-6B9A-486A-B0E2-7D6AFBCF2642}" type="slidenum">
              <a:rPr lang="zh-CN" altLang="en-US" smtClean="0"/>
              <a:t>‹#›</a:t>
            </a:fld>
            <a:endParaRPr lang="zh-CN" altLang="en-US"/>
          </a:p>
        </p:txBody>
      </p:sp>
    </p:spTree>
    <p:extLst>
      <p:ext uri="{BB962C8B-B14F-4D97-AF65-F5344CB8AC3E}">
        <p14:creationId xmlns:p14="http://schemas.microsoft.com/office/powerpoint/2010/main" val="3083259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86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546214"/>
            <a:ext cx="9144000" cy="101085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051041" y="4923438"/>
            <a:ext cx="1569660" cy="369332"/>
          </a:xfrm>
          <a:prstGeom prst="rect">
            <a:avLst/>
          </a:prstGeom>
          <a:noFill/>
        </p:spPr>
        <p:txBody>
          <a:bodyPr wrap="none" rtlCol="0">
            <a:spAutoFit/>
          </a:bodyPr>
          <a:lstStyle/>
          <a:p>
            <a:r>
              <a:rPr lang="zh-CN" altLang="en-US" dirty="0">
                <a:solidFill>
                  <a:schemeClr val="tx1">
                    <a:lumMod val="85000"/>
                    <a:lumOff val="15000"/>
                  </a:schemeClr>
                </a:solidFill>
              </a:rPr>
              <a:t>演讲者：何恺</a:t>
            </a:r>
          </a:p>
        </p:txBody>
      </p:sp>
      <p:sp>
        <p:nvSpPr>
          <p:cNvPr id="4" name="文本框 3"/>
          <p:cNvSpPr txBox="1"/>
          <p:nvPr/>
        </p:nvSpPr>
        <p:spPr>
          <a:xfrm>
            <a:off x="1422740" y="2666920"/>
            <a:ext cx="6298519" cy="769441"/>
          </a:xfrm>
          <a:prstGeom prst="rect">
            <a:avLst/>
          </a:prstGeom>
          <a:noFill/>
        </p:spPr>
        <p:txBody>
          <a:bodyPr wrap="none" rtlCol="0">
            <a:spAutoFit/>
          </a:bodyPr>
          <a:lstStyle/>
          <a:p>
            <a:r>
              <a:rPr lang="zh-CN" altLang="en-US" sz="4400" b="1" dirty="0">
                <a:solidFill>
                  <a:schemeClr val="bg1"/>
                </a:solidFill>
              </a:rPr>
              <a:t>第</a:t>
            </a:r>
            <a:r>
              <a:rPr lang="en-US" altLang="zh-CN" sz="4400" b="1" dirty="0">
                <a:solidFill>
                  <a:schemeClr val="bg1"/>
                </a:solidFill>
              </a:rPr>
              <a:t>3</a:t>
            </a:r>
            <a:r>
              <a:rPr lang="zh-CN" altLang="en-US" sz="4400" b="1" dirty="0">
                <a:solidFill>
                  <a:schemeClr val="bg1"/>
                </a:solidFill>
              </a:rPr>
              <a:t>章 房地产开发的程序</a:t>
            </a:r>
          </a:p>
        </p:txBody>
      </p:sp>
    </p:spTree>
    <p:extLst>
      <p:ext uri="{BB962C8B-B14F-4D97-AF65-F5344CB8AC3E}">
        <p14:creationId xmlns:p14="http://schemas.microsoft.com/office/powerpoint/2010/main" val="171046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073940" y="383318"/>
            <a:ext cx="5245366" cy="711624"/>
            <a:chOff x="3073940" y="383318"/>
            <a:chExt cx="5245366" cy="711624"/>
          </a:xfrm>
          <a:solidFill>
            <a:schemeClr val="bg1">
              <a:lumMod val="65000"/>
            </a:schemeClr>
          </a:solidFill>
        </p:grpSpPr>
        <p:sp>
          <p:nvSpPr>
            <p:cNvPr id="2" name="矩形 1"/>
            <p:cNvSpPr/>
            <p:nvPr/>
          </p:nvSpPr>
          <p:spPr>
            <a:xfrm>
              <a:off x="3073940" y="624320"/>
              <a:ext cx="4490031" cy="461665"/>
            </a:xfrm>
            <a:prstGeom prst="rect">
              <a:avLst/>
            </a:prstGeom>
            <a:noFill/>
          </p:spPr>
          <p:txBody>
            <a:bodyPr wrap="square">
              <a:spAutoFit/>
            </a:bodyPr>
            <a:lstStyle/>
            <a:p>
              <a:pPr lvl="0" algn="r">
                <a:spcAft>
                  <a:spcPts val="0"/>
                </a:spcAft>
              </a:pPr>
              <a:r>
                <a:rPr lang="zh-CN" altLang="en-US" sz="2400" b="1"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房地产投资风险预测与控制分析</a:t>
              </a:r>
              <a:endParaRPr lang="zh-CN" altLang="zh-CN" sz="24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4" name="组合 33"/>
            <p:cNvGrpSpPr/>
            <p:nvPr/>
          </p:nvGrpSpPr>
          <p:grpSpPr>
            <a:xfrm>
              <a:off x="7563971" y="383318"/>
              <a:ext cx="755335" cy="711624"/>
              <a:chOff x="7563971" y="116026"/>
              <a:chExt cx="755335" cy="711624"/>
            </a:xfrm>
            <a:grpFill/>
          </p:grpSpPr>
          <p:sp>
            <p:nvSpPr>
              <p:cNvPr id="32" name="矩形 31"/>
              <p:cNvSpPr/>
              <p:nvPr/>
            </p:nvSpPr>
            <p:spPr>
              <a:xfrm>
                <a:off x="7563971" y="116026"/>
                <a:ext cx="696414" cy="66673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7563971" y="119764"/>
                <a:ext cx="755335" cy="707886"/>
              </a:xfrm>
              <a:prstGeom prst="rect">
                <a:avLst/>
              </a:prstGeom>
              <a:grpFill/>
            </p:spPr>
            <p:txBody>
              <a:bodyPr wrap="none" rtlCol="0">
                <a:spAutoFit/>
              </a:bodyPr>
              <a:lstStyle/>
              <a:p>
                <a:r>
                  <a:rPr lang="en-US" altLang="zh-CN" sz="4000" dirty="0">
                    <a:solidFill>
                      <a:schemeClr val="bg1"/>
                    </a:solidFill>
                  </a:rPr>
                  <a:t>04</a:t>
                </a:r>
                <a:endParaRPr lang="zh-CN" altLang="en-US" sz="4000" dirty="0">
                  <a:solidFill>
                    <a:schemeClr val="bg1"/>
                  </a:solidFill>
                </a:endParaRPr>
              </a:p>
            </p:txBody>
          </p:sp>
        </p:grpSp>
      </p:grpSp>
      <p:sp>
        <p:nvSpPr>
          <p:cNvPr id="9" name="AutoShape 2"/>
          <p:cNvSpPr>
            <a:spLocks noChangeArrowheads="1"/>
          </p:cNvSpPr>
          <p:nvPr/>
        </p:nvSpPr>
        <p:spPr bwMode="auto">
          <a:xfrm>
            <a:off x="1143000" y="1981200"/>
            <a:ext cx="3833813" cy="3833813"/>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solidFill>
            <a:schemeClr val="bg1">
              <a:lumMod val="50000"/>
            </a:schemeClr>
          </a:solidFill>
          <a:ln>
            <a:noFill/>
          </a:ln>
          <a:effectLst/>
        </p:spPr>
        <p:txBody>
          <a:bodyPr wrap="none" anchor="ctr"/>
          <a:lstStyle/>
          <a:p>
            <a:endParaRPr lang="zh-CN" altLang="en-US"/>
          </a:p>
        </p:txBody>
      </p:sp>
      <p:sp>
        <p:nvSpPr>
          <p:cNvPr id="10" name="Oval 3"/>
          <p:cNvSpPr>
            <a:spLocks noChangeArrowheads="1"/>
          </p:cNvSpPr>
          <p:nvPr/>
        </p:nvSpPr>
        <p:spPr bwMode="auto">
          <a:xfrm>
            <a:off x="1447800" y="2286000"/>
            <a:ext cx="3200400" cy="3200400"/>
          </a:xfrm>
          <a:prstGeom prst="ellipse">
            <a:avLst/>
          </a:prstGeom>
          <a:solidFill>
            <a:srgbClr val="A6A6A6"/>
          </a:solidFill>
          <a:ln w="28575" cmpd="sng">
            <a:solidFill>
              <a:srgbClr val="FFFFFF"/>
            </a:solidFill>
            <a:round/>
            <a:headEnd/>
            <a:tailEnd/>
          </a:ln>
          <a:effectLst/>
        </p:spPr>
        <p:txBody>
          <a:bodyPr wrap="none" anchor="ctr"/>
          <a:lstStyle/>
          <a:p>
            <a:endParaRPr lang="zh-CN" altLang="en-US"/>
          </a:p>
        </p:txBody>
      </p:sp>
      <p:sp>
        <p:nvSpPr>
          <p:cNvPr id="11" name="AutoShape 4"/>
          <p:cNvSpPr>
            <a:spLocks noChangeArrowheads="1"/>
          </p:cNvSpPr>
          <p:nvPr/>
        </p:nvSpPr>
        <p:spPr bwMode="auto">
          <a:xfrm>
            <a:off x="3852864" y="2311400"/>
            <a:ext cx="4407521" cy="500063"/>
          </a:xfrm>
          <a:prstGeom prst="roundRect">
            <a:avLst>
              <a:gd name="adj" fmla="val 50000"/>
            </a:avLst>
          </a:prstGeom>
          <a:solidFill>
            <a:srgbClr val="A6A6A6"/>
          </a:solidFill>
          <a:ln w="38100" cmpd="sng">
            <a:solidFill>
              <a:srgbClr val="808080"/>
            </a:solidFill>
            <a:round/>
            <a:headEnd/>
            <a:tailEnd/>
          </a:ln>
          <a:effectLst/>
        </p:spPr>
        <p:txBody>
          <a:bodyPr wrap="none" anchor="ctr"/>
          <a:lstStyle/>
          <a:p>
            <a:pPr algn="ctr" eaLnBrk="0" hangingPunct="0"/>
            <a:r>
              <a:rPr lang="zh-CN" altLang="en-US" b="1" dirty="0">
                <a:solidFill>
                  <a:schemeClr val="bg1"/>
                </a:solidFill>
              </a:rPr>
              <a:t>通过项目投资组合及多种经营分散风险。</a:t>
            </a:r>
          </a:p>
        </p:txBody>
      </p:sp>
      <p:sp>
        <p:nvSpPr>
          <p:cNvPr id="12" name="AutoShape 5"/>
          <p:cNvSpPr>
            <a:spLocks noChangeArrowheads="1"/>
          </p:cNvSpPr>
          <p:nvPr/>
        </p:nvSpPr>
        <p:spPr bwMode="auto">
          <a:xfrm>
            <a:off x="4162425" y="3222625"/>
            <a:ext cx="4097959" cy="498475"/>
          </a:xfrm>
          <a:prstGeom prst="roundRect">
            <a:avLst>
              <a:gd name="adj" fmla="val 50000"/>
            </a:avLst>
          </a:prstGeom>
          <a:solidFill>
            <a:srgbClr val="A6A6A6"/>
          </a:solidFill>
          <a:ln w="38100" cmpd="sng">
            <a:solidFill>
              <a:srgbClr val="808080"/>
            </a:solidFill>
            <a:round/>
            <a:headEnd/>
            <a:tailEnd/>
          </a:ln>
          <a:effectLst/>
        </p:spPr>
        <p:txBody>
          <a:bodyPr wrap="none" anchor="ctr"/>
          <a:lstStyle/>
          <a:p>
            <a:pPr algn="ctr" eaLnBrk="0" hangingPunct="0"/>
            <a:r>
              <a:rPr lang="zh-CN" altLang="en-US" b="1" dirty="0">
                <a:solidFill>
                  <a:schemeClr val="bg1"/>
                </a:solidFill>
              </a:rPr>
              <a:t>通过加强资产管理来控制风险。</a:t>
            </a:r>
          </a:p>
        </p:txBody>
      </p:sp>
      <p:sp>
        <p:nvSpPr>
          <p:cNvPr id="13" name="AutoShape 6"/>
          <p:cNvSpPr>
            <a:spLocks noChangeArrowheads="1"/>
          </p:cNvSpPr>
          <p:nvPr/>
        </p:nvSpPr>
        <p:spPr bwMode="auto">
          <a:xfrm>
            <a:off x="4184649" y="4133850"/>
            <a:ext cx="4075735" cy="500063"/>
          </a:xfrm>
          <a:prstGeom prst="roundRect">
            <a:avLst>
              <a:gd name="adj" fmla="val 50000"/>
            </a:avLst>
          </a:prstGeom>
          <a:solidFill>
            <a:srgbClr val="A6A6A6"/>
          </a:solidFill>
          <a:ln w="38100" cmpd="sng">
            <a:solidFill>
              <a:srgbClr val="808080"/>
            </a:solidFill>
            <a:round/>
            <a:headEnd/>
            <a:tailEnd/>
          </a:ln>
          <a:effectLst/>
        </p:spPr>
        <p:txBody>
          <a:bodyPr wrap="none" anchor="ctr"/>
          <a:lstStyle/>
          <a:p>
            <a:pPr algn="ctr" eaLnBrk="0" hangingPunct="0"/>
            <a:r>
              <a:rPr lang="zh-CN" altLang="en-US" b="1" dirty="0">
                <a:solidFill>
                  <a:schemeClr val="bg1"/>
                </a:solidFill>
              </a:rPr>
              <a:t>通过合理改变经营形式转移风险。</a:t>
            </a:r>
          </a:p>
        </p:txBody>
      </p:sp>
      <p:sp>
        <p:nvSpPr>
          <p:cNvPr id="14" name="AutoShape 7"/>
          <p:cNvSpPr>
            <a:spLocks noChangeArrowheads="1"/>
          </p:cNvSpPr>
          <p:nvPr/>
        </p:nvSpPr>
        <p:spPr bwMode="auto">
          <a:xfrm>
            <a:off x="3852863" y="4986338"/>
            <a:ext cx="4466443" cy="500062"/>
          </a:xfrm>
          <a:prstGeom prst="roundRect">
            <a:avLst>
              <a:gd name="adj" fmla="val 50000"/>
            </a:avLst>
          </a:prstGeom>
          <a:solidFill>
            <a:srgbClr val="A6A6A6"/>
          </a:solidFill>
          <a:ln w="38100" cmpd="sng">
            <a:solidFill>
              <a:srgbClr val="808080"/>
            </a:solidFill>
            <a:round/>
            <a:headEnd/>
            <a:tailEnd/>
          </a:ln>
          <a:effectLst/>
        </p:spPr>
        <p:txBody>
          <a:bodyPr wrap="none" anchor="ctr"/>
          <a:lstStyle/>
          <a:p>
            <a:pPr algn="ctr" eaLnBrk="0" hangingPunct="0"/>
            <a:r>
              <a:rPr lang="zh-CN" altLang="en-US" b="1" dirty="0">
                <a:solidFill>
                  <a:schemeClr val="bg1"/>
                </a:solidFill>
              </a:rPr>
              <a:t>通过市场调查实行正确的决策来控制风险。</a:t>
            </a:r>
          </a:p>
        </p:txBody>
      </p:sp>
      <p:sp>
        <p:nvSpPr>
          <p:cNvPr id="15" name="Text Box 8"/>
          <p:cNvSpPr txBox="1">
            <a:spLocks noChangeArrowheads="1"/>
          </p:cNvSpPr>
          <p:nvPr/>
        </p:nvSpPr>
        <p:spPr bwMode="auto">
          <a:xfrm>
            <a:off x="1594720" y="3048000"/>
            <a:ext cx="2646878" cy="156966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zh-CN" altLang="en-US" sz="3200" b="1" dirty="0">
                <a:solidFill>
                  <a:srgbClr val="FFFFFF"/>
                </a:solidFill>
                <a:effectLst>
                  <a:outerShdw blurRad="38100" dist="38100" dir="2700000" algn="tl">
                    <a:srgbClr val="C0C0C0"/>
                  </a:outerShdw>
                </a:effectLst>
              </a:rPr>
              <a:t>房地产</a:t>
            </a:r>
          </a:p>
          <a:p>
            <a:pPr algn="ctr" eaLnBrk="0" hangingPunct="0"/>
            <a:r>
              <a:rPr lang="zh-CN" altLang="en-US" sz="3200" b="1" dirty="0">
                <a:solidFill>
                  <a:srgbClr val="FFFFFF"/>
                </a:solidFill>
                <a:effectLst>
                  <a:outerShdw blurRad="38100" dist="38100" dir="2700000" algn="tl">
                    <a:srgbClr val="C0C0C0"/>
                  </a:outerShdw>
                </a:effectLst>
              </a:rPr>
              <a:t>投资风险</a:t>
            </a:r>
          </a:p>
          <a:p>
            <a:pPr algn="ctr" eaLnBrk="0" hangingPunct="0"/>
            <a:r>
              <a:rPr lang="zh-CN" altLang="en-US" sz="3200" b="1" dirty="0">
                <a:solidFill>
                  <a:srgbClr val="FFFFFF"/>
                </a:solidFill>
                <a:effectLst>
                  <a:outerShdw blurRad="38100" dist="38100" dir="2700000" algn="tl">
                    <a:srgbClr val="C0C0C0"/>
                  </a:outerShdw>
                </a:effectLst>
              </a:rPr>
              <a:t>的规避与控制</a:t>
            </a:r>
          </a:p>
        </p:txBody>
      </p:sp>
    </p:spTree>
    <p:extLst>
      <p:ext uri="{BB962C8B-B14F-4D97-AF65-F5344CB8AC3E}">
        <p14:creationId xmlns:p14="http://schemas.microsoft.com/office/powerpoint/2010/main" val="219808826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6A6A6"/>
        </a:solidFill>
        <a:effectLst/>
      </p:bgPr>
    </p:bg>
    <p:spTree>
      <p:nvGrpSpPr>
        <p:cNvPr id="1" name=""/>
        <p:cNvGrpSpPr/>
        <p:nvPr/>
      </p:nvGrpSpPr>
      <p:grpSpPr>
        <a:xfrm>
          <a:off x="0" y="0"/>
          <a:ext cx="0" cy="0"/>
          <a:chOff x="0" y="0"/>
          <a:chExt cx="0" cy="0"/>
        </a:xfrm>
      </p:grpSpPr>
      <p:sp>
        <p:nvSpPr>
          <p:cNvPr id="2" name="文本框 1"/>
          <p:cNvSpPr txBox="1"/>
          <p:nvPr/>
        </p:nvSpPr>
        <p:spPr>
          <a:xfrm>
            <a:off x="1853963" y="3605017"/>
            <a:ext cx="6395091" cy="1446550"/>
          </a:xfrm>
          <a:prstGeom prst="rect">
            <a:avLst/>
          </a:prstGeom>
          <a:noFill/>
        </p:spPr>
        <p:txBody>
          <a:bodyPr wrap="square" rtlCol="0">
            <a:spAutoFit/>
          </a:bodyPr>
          <a:lstStyle/>
          <a:p>
            <a:r>
              <a:rPr lang="en-US" altLang="zh-CN" sz="4400" spc="300" dirty="0">
                <a:solidFill>
                  <a:prstClr val="white"/>
                </a:solidFill>
                <a:latin typeface="Impact" panose="020B0806030902050204" pitchFamily="34" charset="0"/>
                <a:ea typeface="微软雅黑" panose="020B0503020204020204" pitchFamily="34" charset="-122"/>
              </a:rPr>
              <a:t>03</a:t>
            </a:r>
          </a:p>
          <a:p>
            <a:r>
              <a:rPr lang="zh-CN" altLang="en-US" sz="4400" b="1" dirty="0">
                <a:solidFill>
                  <a:prstClr val="white"/>
                </a:solidFill>
                <a:latin typeface="微软雅黑" panose="020B0503020204020204" pitchFamily="34" charset="-122"/>
                <a:ea typeface="微软雅黑" panose="020B0503020204020204" pitchFamily="34" charset="-122"/>
              </a:rPr>
              <a:t>房地产开发前期工作</a:t>
            </a:r>
          </a:p>
        </p:txBody>
      </p:sp>
      <p:cxnSp>
        <p:nvCxnSpPr>
          <p:cNvPr id="3" name="直接连接符 2"/>
          <p:cNvCxnSpPr/>
          <p:nvPr/>
        </p:nvCxnSpPr>
        <p:spPr bwMode="auto">
          <a:xfrm flipV="1">
            <a:off x="1515168" y="3723382"/>
            <a:ext cx="0" cy="1328185"/>
          </a:xfrm>
          <a:prstGeom prst="line">
            <a:avLst/>
          </a:prstGeom>
          <a:ln w="177800" cmpd="thinThick">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963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949430" y="383318"/>
            <a:ext cx="4369876" cy="711624"/>
            <a:chOff x="3949430" y="383318"/>
            <a:chExt cx="4369876" cy="711624"/>
          </a:xfrm>
          <a:solidFill>
            <a:schemeClr val="bg1">
              <a:lumMod val="65000"/>
            </a:schemeClr>
          </a:solidFill>
        </p:grpSpPr>
        <p:sp>
          <p:nvSpPr>
            <p:cNvPr id="2" name="矩形 1"/>
            <p:cNvSpPr/>
            <p:nvPr/>
          </p:nvSpPr>
          <p:spPr>
            <a:xfrm>
              <a:off x="3949430" y="624320"/>
              <a:ext cx="3614541" cy="461665"/>
            </a:xfrm>
            <a:prstGeom prst="rect">
              <a:avLst/>
            </a:prstGeom>
            <a:noFill/>
          </p:spPr>
          <p:txBody>
            <a:bodyPr wrap="square">
              <a:spAutoFit/>
            </a:bodyPr>
            <a:lstStyle/>
            <a:p>
              <a:pPr lvl="0" algn="r">
                <a:spcAft>
                  <a:spcPts val="0"/>
                </a:spcAft>
              </a:pPr>
              <a:r>
                <a:rPr lang="zh-CN" altLang="en-US" sz="24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房地产开发投资机会选择</a:t>
              </a:r>
              <a:endParaRPr lang="zh-CN" altLang="zh-CN" sz="24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4" name="组合 33"/>
            <p:cNvGrpSpPr/>
            <p:nvPr/>
          </p:nvGrpSpPr>
          <p:grpSpPr>
            <a:xfrm>
              <a:off x="7563971" y="383318"/>
              <a:ext cx="755335" cy="711624"/>
              <a:chOff x="7563971" y="116026"/>
              <a:chExt cx="755335" cy="711624"/>
            </a:xfrm>
            <a:grpFill/>
          </p:grpSpPr>
          <p:sp>
            <p:nvSpPr>
              <p:cNvPr id="32" name="矩形 31"/>
              <p:cNvSpPr/>
              <p:nvPr/>
            </p:nvSpPr>
            <p:spPr>
              <a:xfrm>
                <a:off x="7563971" y="116026"/>
                <a:ext cx="696414" cy="66673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7563971" y="119764"/>
                <a:ext cx="755335" cy="707886"/>
              </a:xfrm>
              <a:prstGeom prst="rect">
                <a:avLst/>
              </a:prstGeom>
              <a:grpFill/>
            </p:spPr>
            <p:txBody>
              <a:bodyPr wrap="none" rtlCol="0">
                <a:spAutoFit/>
              </a:bodyPr>
              <a:lstStyle/>
              <a:p>
                <a:r>
                  <a:rPr lang="en-US" altLang="zh-CN" sz="4000" dirty="0">
                    <a:solidFill>
                      <a:schemeClr val="bg1"/>
                    </a:solidFill>
                  </a:rPr>
                  <a:t>01</a:t>
                </a:r>
                <a:endParaRPr lang="zh-CN" altLang="en-US" sz="4000" dirty="0">
                  <a:solidFill>
                    <a:schemeClr val="bg1"/>
                  </a:solidFill>
                </a:endParaRPr>
              </a:p>
            </p:txBody>
          </p:sp>
        </p:grpSp>
      </p:grpSp>
      <p:sp>
        <p:nvSpPr>
          <p:cNvPr id="8" name="矩形 7"/>
          <p:cNvSpPr/>
          <p:nvPr/>
        </p:nvSpPr>
        <p:spPr>
          <a:xfrm>
            <a:off x="1081638" y="1530348"/>
            <a:ext cx="6965004" cy="1754326"/>
          </a:xfrm>
          <a:prstGeom prst="rect">
            <a:avLst/>
          </a:prstGeom>
        </p:spPr>
        <p:txBody>
          <a:bodyPr wrap="square">
            <a:spAutoFit/>
          </a:bodyPr>
          <a:lstStyle/>
          <a:p>
            <a:pPr indent="457200"/>
            <a:r>
              <a:rPr lang="zh-CN" altLang="en-US" dirty="0"/>
              <a:t>当通过投资决策分析确定了具体的开发地点与项目之后，在开发项目建设过程开始以前还有许多工作要做，这主要涉及购买土地使用权、开发全过程有关的各种合同、条件的谈判与签约等。</a:t>
            </a:r>
          </a:p>
          <a:p>
            <a:pPr indent="457200"/>
            <a:r>
              <a:rPr lang="zh-CN" altLang="en-US" dirty="0"/>
              <a:t>房地产开发前期工作包括获取土地使用权，项目规划设计与许可，建设工程招标，开工申请与审批等环节的工作。以上部分的具体内容将在第</a:t>
            </a:r>
            <a:r>
              <a:rPr lang="en-US" altLang="zh-CN" dirty="0"/>
              <a:t>4</a:t>
            </a:r>
            <a:r>
              <a:rPr lang="zh-CN" altLang="en-US" dirty="0"/>
              <a:t>章与第</a:t>
            </a:r>
            <a:r>
              <a:rPr lang="en-US" altLang="zh-CN" dirty="0"/>
              <a:t>6</a:t>
            </a:r>
            <a:r>
              <a:rPr lang="zh-CN" altLang="en-US" dirty="0"/>
              <a:t>章讲述。</a:t>
            </a:r>
          </a:p>
        </p:txBody>
      </p:sp>
      <p:pic>
        <p:nvPicPr>
          <p:cNvPr id="9" name="Picture 4" descr="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6102" y="3359387"/>
            <a:ext cx="6696075" cy="312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798036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6A6A6"/>
        </a:solidFill>
        <a:effectLst/>
      </p:bgPr>
    </p:bg>
    <p:spTree>
      <p:nvGrpSpPr>
        <p:cNvPr id="1" name=""/>
        <p:cNvGrpSpPr/>
        <p:nvPr/>
      </p:nvGrpSpPr>
      <p:grpSpPr>
        <a:xfrm>
          <a:off x="0" y="0"/>
          <a:ext cx="0" cy="0"/>
          <a:chOff x="0" y="0"/>
          <a:chExt cx="0" cy="0"/>
        </a:xfrm>
      </p:grpSpPr>
      <p:sp>
        <p:nvSpPr>
          <p:cNvPr id="2" name="文本框 1"/>
          <p:cNvSpPr txBox="1"/>
          <p:nvPr/>
        </p:nvSpPr>
        <p:spPr>
          <a:xfrm>
            <a:off x="1853963" y="3605017"/>
            <a:ext cx="6395091" cy="1446550"/>
          </a:xfrm>
          <a:prstGeom prst="rect">
            <a:avLst/>
          </a:prstGeom>
          <a:noFill/>
        </p:spPr>
        <p:txBody>
          <a:bodyPr wrap="square" rtlCol="0">
            <a:spAutoFit/>
          </a:bodyPr>
          <a:lstStyle/>
          <a:p>
            <a:r>
              <a:rPr lang="en-US" altLang="zh-CN" sz="4400" spc="300" dirty="0">
                <a:solidFill>
                  <a:prstClr val="white"/>
                </a:solidFill>
                <a:latin typeface="Impact" panose="020B0806030902050204" pitchFamily="34" charset="0"/>
                <a:ea typeface="微软雅黑" panose="020B0503020204020204" pitchFamily="34" charset="-122"/>
              </a:rPr>
              <a:t>04</a:t>
            </a:r>
          </a:p>
          <a:p>
            <a:r>
              <a:rPr lang="zh-CN" altLang="en-US" sz="4400" b="1" dirty="0">
                <a:solidFill>
                  <a:prstClr val="white"/>
                </a:solidFill>
                <a:latin typeface="微软雅黑" panose="020B0503020204020204" pitchFamily="34" charset="-122"/>
                <a:ea typeface="微软雅黑" panose="020B0503020204020204" pitchFamily="34" charset="-122"/>
              </a:rPr>
              <a:t>建设阶段</a:t>
            </a:r>
          </a:p>
        </p:txBody>
      </p:sp>
      <p:cxnSp>
        <p:nvCxnSpPr>
          <p:cNvPr id="3" name="直接连接符 2"/>
          <p:cNvCxnSpPr/>
          <p:nvPr/>
        </p:nvCxnSpPr>
        <p:spPr bwMode="auto">
          <a:xfrm flipV="1">
            <a:off x="1515168" y="3723382"/>
            <a:ext cx="0" cy="1328185"/>
          </a:xfrm>
          <a:prstGeom prst="line">
            <a:avLst/>
          </a:prstGeom>
          <a:ln w="177800" cmpd="thinThick">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8589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949430" y="383318"/>
            <a:ext cx="4312168" cy="711624"/>
            <a:chOff x="3949430" y="383318"/>
            <a:chExt cx="4312168" cy="711624"/>
          </a:xfrm>
          <a:solidFill>
            <a:schemeClr val="bg1">
              <a:lumMod val="65000"/>
            </a:schemeClr>
          </a:solidFill>
        </p:grpSpPr>
        <p:sp>
          <p:nvSpPr>
            <p:cNvPr id="2" name="矩形 1"/>
            <p:cNvSpPr/>
            <p:nvPr/>
          </p:nvSpPr>
          <p:spPr>
            <a:xfrm>
              <a:off x="3949430" y="624320"/>
              <a:ext cx="3614541" cy="461665"/>
            </a:xfrm>
            <a:prstGeom prst="rect">
              <a:avLst/>
            </a:prstGeom>
            <a:noFill/>
          </p:spPr>
          <p:txBody>
            <a:bodyPr wrap="square">
              <a:spAutoFit/>
            </a:bodyPr>
            <a:lstStyle/>
            <a:p>
              <a:pPr lvl="0" algn="r">
                <a:spcAft>
                  <a:spcPts val="0"/>
                </a:spcAft>
              </a:pPr>
              <a:r>
                <a:rPr lang="zh-CN" altLang="en-US" sz="24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建设阶段</a:t>
              </a:r>
              <a:endParaRPr lang="zh-CN" altLang="zh-CN" sz="24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4" name="组合 33"/>
            <p:cNvGrpSpPr/>
            <p:nvPr/>
          </p:nvGrpSpPr>
          <p:grpSpPr>
            <a:xfrm>
              <a:off x="7563971" y="383318"/>
              <a:ext cx="697627" cy="711624"/>
              <a:chOff x="7563971" y="116026"/>
              <a:chExt cx="697627" cy="711624"/>
            </a:xfrm>
            <a:grpFill/>
          </p:grpSpPr>
          <p:sp>
            <p:nvSpPr>
              <p:cNvPr id="32" name="矩形 31"/>
              <p:cNvSpPr/>
              <p:nvPr/>
            </p:nvSpPr>
            <p:spPr>
              <a:xfrm>
                <a:off x="7563971" y="116026"/>
                <a:ext cx="696414" cy="66673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7563971" y="119764"/>
                <a:ext cx="697627" cy="707886"/>
              </a:xfrm>
              <a:prstGeom prst="rect">
                <a:avLst/>
              </a:prstGeom>
              <a:grpFill/>
            </p:spPr>
            <p:txBody>
              <a:bodyPr wrap="none" rtlCol="0">
                <a:spAutoFit/>
              </a:bodyPr>
              <a:lstStyle/>
              <a:p>
                <a:r>
                  <a:rPr lang="zh-CN" altLang="en-US" sz="4000" dirty="0">
                    <a:solidFill>
                      <a:schemeClr val="bg1"/>
                    </a:solidFill>
                  </a:rPr>
                  <a:t>解</a:t>
                </a:r>
              </a:p>
            </p:txBody>
          </p:sp>
        </p:grpSp>
      </p:grpSp>
      <p:sp>
        <p:nvSpPr>
          <p:cNvPr id="8" name="矩形 7"/>
          <p:cNvSpPr/>
          <p:nvPr/>
        </p:nvSpPr>
        <p:spPr>
          <a:xfrm>
            <a:off x="976634" y="1964754"/>
            <a:ext cx="6965004" cy="1200329"/>
          </a:xfrm>
          <a:prstGeom prst="rect">
            <a:avLst/>
          </a:prstGeom>
        </p:spPr>
        <p:txBody>
          <a:bodyPr wrap="square">
            <a:spAutoFit/>
          </a:bodyPr>
          <a:lstStyle/>
          <a:p>
            <a:pPr indent="457200"/>
            <a:r>
              <a:rPr lang="zh-CN" altLang="en-US" dirty="0"/>
              <a:t>建设阶段是指开发项目从开工到竣工验收所经过的过程。</a:t>
            </a:r>
            <a:endParaRPr lang="en-US" altLang="zh-CN" dirty="0"/>
          </a:p>
          <a:p>
            <a:pPr indent="457200"/>
            <a:r>
              <a:rPr lang="zh-CN" altLang="en-US" dirty="0"/>
              <a:t>开发商在本阶段所涉及的管理工作，主要包括质量、进度、成本、合同、安全等在内的房地产工程项目管理。</a:t>
            </a:r>
            <a:endParaRPr lang="en-US" altLang="zh-CN" dirty="0"/>
          </a:p>
          <a:p>
            <a:pPr indent="457200"/>
            <a:r>
              <a:rPr lang="zh-CN" altLang="en-US" dirty="0"/>
              <a:t>成片开发建设的住宅小区工程必须实行监理。</a:t>
            </a:r>
          </a:p>
        </p:txBody>
      </p:sp>
    </p:spTree>
    <p:extLst>
      <p:ext uri="{BB962C8B-B14F-4D97-AF65-F5344CB8AC3E}">
        <p14:creationId xmlns:p14="http://schemas.microsoft.com/office/powerpoint/2010/main" val="127924669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949430" y="383318"/>
            <a:ext cx="4312168" cy="711624"/>
            <a:chOff x="3949430" y="383318"/>
            <a:chExt cx="4312168" cy="711624"/>
          </a:xfrm>
          <a:solidFill>
            <a:schemeClr val="bg1">
              <a:lumMod val="65000"/>
            </a:schemeClr>
          </a:solidFill>
        </p:grpSpPr>
        <p:sp>
          <p:nvSpPr>
            <p:cNvPr id="2" name="矩形 1"/>
            <p:cNvSpPr/>
            <p:nvPr/>
          </p:nvSpPr>
          <p:spPr>
            <a:xfrm>
              <a:off x="3949430" y="624320"/>
              <a:ext cx="3614541" cy="461665"/>
            </a:xfrm>
            <a:prstGeom prst="rect">
              <a:avLst/>
            </a:prstGeom>
            <a:noFill/>
          </p:spPr>
          <p:txBody>
            <a:bodyPr wrap="square">
              <a:spAutoFit/>
            </a:bodyPr>
            <a:lstStyle/>
            <a:p>
              <a:pPr lvl="0" algn="r">
                <a:spcAft>
                  <a:spcPts val="0"/>
                </a:spcAft>
              </a:pPr>
              <a:r>
                <a:rPr lang="zh-CN" altLang="en-US" sz="24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建设阶段</a:t>
              </a:r>
              <a:endParaRPr lang="zh-CN" altLang="zh-CN" sz="24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4" name="组合 33"/>
            <p:cNvGrpSpPr/>
            <p:nvPr/>
          </p:nvGrpSpPr>
          <p:grpSpPr>
            <a:xfrm>
              <a:off x="7563971" y="383318"/>
              <a:ext cx="697627" cy="711624"/>
              <a:chOff x="7563971" y="116026"/>
              <a:chExt cx="697627" cy="711624"/>
            </a:xfrm>
            <a:grpFill/>
          </p:grpSpPr>
          <p:sp>
            <p:nvSpPr>
              <p:cNvPr id="32" name="矩形 31"/>
              <p:cNvSpPr/>
              <p:nvPr/>
            </p:nvSpPr>
            <p:spPr>
              <a:xfrm>
                <a:off x="7563971" y="116026"/>
                <a:ext cx="696414" cy="66673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7563971" y="119764"/>
                <a:ext cx="697627" cy="707886"/>
              </a:xfrm>
              <a:prstGeom prst="rect">
                <a:avLst/>
              </a:prstGeom>
              <a:grpFill/>
            </p:spPr>
            <p:txBody>
              <a:bodyPr wrap="none" rtlCol="0">
                <a:spAutoFit/>
              </a:bodyPr>
              <a:lstStyle/>
              <a:p>
                <a:r>
                  <a:rPr lang="zh-CN" altLang="en-US" sz="4000" dirty="0">
                    <a:solidFill>
                      <a:schemeClr val="bg1"/>
                    </a:solidFill>
                  </a:rPr>
                  <a:t>解</a:t>
                </a:r>
              </a:p>
            </p:txBody>
          </p:sp>
        </p:grpSp>
      </p:grpSp>
      <p:graphicFrame>
        <p:nvGraphicFramePr>
          <p:cNvPr id="9" name="图示 8"/>
          <p:cNvGraphicFramePr/>
          <p:nvPr>
            <p:extLst>
              <p:ext uri="{D42A27DB-BD31-4B8C-83A1-F6EECF244321}">
                <p14:modId xmlns:p14="http://schemas.microsoft.com/office/powerpoint/2010/main" val="2636817697"/>
              </p:ext>
            </p:extLst>
          </p:nvPr>
        </p:nvGraphicFramePr>
        <p:xfrm>
          <a:off x="848838" y="1332206"/>
          <a:ext cx="7411547" cy="4942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19830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949430" y="383318"/>
            <a:ext cx="4369876" cy="711624"/>
            <a:chOff x="3949430" y="383318"/>
            <a:chExt cx="4369876" cy="711624"/>
          </a:xfrm>
          <a:solidFill>
            <a:schemeClr val="bg1">
              <a:lumMod val="65000"/>
            </a:schemeClr>
          </a:solidFill>
        </p:grpSpPr>
        <p:sp>
          <p:nvSpPr>
            <p:cNvPr id="2" name="矩形 1"/>
            <p:cNvSpPr/>
            <p:nvPr/>
          </p:nvSpPr>
          <p:spPr>
            <a:xfrm>
              <a:off x="3949430" y="624320"/>
              <a:ext cx="3614541" cy="461665"/>
            </a:xfrm>
            <a:prstGeom prst="rect">
              <a:avLst/>
            </a:prstGeom>
            <a:noFill/>
          </p:spPr>
          <p:txBody>
            <a:bodyPr wrap="square">
              <a:spAutoFit/>
            </a:bodyPr>
            <a:lstStyle/>
            <a:p>
              <a:pPr lvl="0" algn="r">
                <a:spcAft>
                  <a:spcPts val="0"/>
                </a:spcAft>
              </a:pPr>
              <a:r>
                <a:rPr lang="zh-CN" altLang="en-US" sz="24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质量控制</a:t>
              </a:r>
              <a:r>
                <a:rPr lang="en-US" altLang="zh-CN" sz="24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目标管理</a:t>
              </a:r>
              <a:endParaRPr lang="zh-CN" altLang="zh-CN" sz="24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4" name="组合 33"/>
            <p:cNvGrpSpPr/>
            <p:nvPr/>
          </p:nvGrpSpPr>
          <p:grpSpPr>
            <a:xfrm>
              <a:off x="7563971" y="383318"/>
              <a:ext cx="755335" cy="711624"/>
              <a:chOff x="7563971" y="116026"/>
              <a:chExt cx="755335" cy="711624"/>
            </a:xfrm>
            <a:grpFill/>
          </p:grpSpPr>
          <p:sp>
            <p:nvSpPr>
              <p:cNvPr id="32" name="矩形 31"/>
              <p:cNvSpPr/>
              <p:nvPr/>
            </p:nvSpPr>
            <p:spPr>
              <a:xfrm>
                <a:off x="7563971" y="116026"/>
                <a:ext cx="696414" cy="66673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7563971" y="119764"/>
                <a:ext cx="755335" cy="707886"/>
              </a:xfrm>
              <a:prstGeom prst="rect">
                <a:avLst/>
              </a:prstGeom>
              <a:grpFill/>
            </p:spPr>
            <p:txBody>
              <a:bodyPr wrap="none" rtlCol="0">
                <a:spAutoFit/>
              </a:bodyPr>
              <a:lstStyle/>
              <a:p>
                <a:r>
                  <a:rPr lang="en-US" altLang="zh-CN" sz="4000" dirty="0">
                    <a:solidFill>
                      <a:schemeClr val="bg1"/>
                    </a:solidFill>
                  </a:rPr>
                  <a:t>01</a:t>
                </a:r>
                <a:endParaRPr lang="zh-CN" altLang="en-US" sz="4000" dirty="0">
                  <a:solidFill>
                    <a:schemeClr val="bg1"/>
                  </a:solidFill>
                </a:endParaRPr>
              </a:p>
            </p:txBody>
          </p:sp>
        </p:grpSp>
      </p:grpSp>
      <p:sp>
        <p:nvSpPr>
          <p:cNvPr id="8" name="矩形 7"/>
          <p:cNvSpPr/>
          <p:nvPr/>
        </p:nvSpPr>
        <p:spPr>
          <a:xfrm>
            <a:off x="976634" y="1332206"/>
            <a:ext cx="6965004" cy="646331"/>
          </a:xfrm>
          <a:prstGeom prst="rect">
            <a:avLst/>
          </a:prstGeom>
        </p:spPr>
        <p:txBody>
          <a:bodyPr wrap="square">
            <a:spAutoFit/>
          </a:bodyPr>
          <a:lstStyle/>
          <a:p>
            <a:pPr indent="457200"/>
            <a:r>
              <a:rPr lang="zh-CN" altLang="en-US" dirty="0"/>
              <a:t>质量控制是指项目管理机构以设计文件、工程合同、国家标准、施工规范等为目标对开发项目所进行的</a:t>
            </a:r>
            <a:r>
              <a:rPr lang="zh-CN" altLang="en-US" b="1" dirty="0">
                <a:solidFill>
                  <a:srgbClr val="A6A6A6"/>
                </a:solidFill>
              </a:rPr>
              <a:t>监督与管理活动</a:t>
            </a:r>
            <a:r>
              <a:rPr lang="zh-CN" altLang="en-US" dirty="0"/>
              <a:t>。</a:t>
            </a:r>
          </a:p>
        </p:txBody>
      </p:sp>
      <p:sp>
        <p:nvSpPr>
          <p:cNvPr id="9" name="Rectangle 3"/>
          <p:cNvSpPr>
            <a:spLocks noChangeArrowheads="1"/>
          </p:cNvSpPr>
          <p:nvPr/>
        </p:nvSpPr>
        <p:spPr bwMode="auto">
          <a:xfrm>
            <a:off x="5416050" y="3509727"/>
            <a:ext cx="1835150" cy="431800"/>
          </a:xfrm>
          <a:prstGeom prst="rect">
            <a:avLst/>
          </a:prstGeom>
          <a:gradFill rotWithShape="1">
            <a:gsLst>
              <a:gs pos="0">
                <a:schemeClr val="folHlink"/>
              </a:gs>
              <a:gs pos="100000">
                <a:schemeClr val="folHlink">
                  <a:gamma/>
                  <a:tint val="0"/>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 name="Rectangle 4"/>
          <p:cNvSpPr>
            <a:spLocks noChangeArrowheads="1"/>
          </p:cNvSpPr>
          <p:nvPr/>
        </p:nvSpPr>
        <p:spPr bwMode="auto">
          <a:xfrm>
            <a:off x="3609475" y="3998677"/>
            <a:ext cx="1806575" cy="431800"/>
          </a:xfrm>
          <a:prstGeom prst="rect">
            <a:avLst/>
          </a:prstGeom>
          <a:gradFill rotWithShape="1">
            <a:gsLst>
              <a:gs pos="0">
                <a:schemeClr val="accent1"/>
              </a:gs>
              <a:gs pos="100000">
                <a:schemeClr val="accent1">
                  <a:gamma/>
                  <a:tint val="0"/>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 name="Rectangle 5"/>
          <p:cNvSpPr>
            <a:spLocks noChangeArrowheads="1"/>
          </p:cNvSpPr>
          <p:nvPr/>
        </p:nvSpPr>
        <p:spPr bwMode="auto">
          <a:xfrm>
            <a:off x="1780675" y="4492390"/>
            <a:ext cx="1825625" cy="431800"/>
          </a:xfrm>
          <a:prstGeom prst="rect">
            <a:avLst/>
          </a:prstGeom>
          <a:gradFill rotWithShape="1">
            <a:gsLst>
              <a:gs pos="0">
                <a:schemeClr val="folHlink"/>
              </a:gs>
              <a:gs pos="100000">
                <a:schemeClr val="folHlink">
                  <a:gamma/>
                  <a:tint val="0"/>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zh-CN"/>
          </a:p>
        </p:txBody>
      </p:sp>
      <p:sp>
        <p:nvSpPr>
          <p:cNvPr id="12" name="AutoShape 6"/>
          <p:cNvSpPr>
            <a:spLocks noChangeArrowheads="1"/>
          </p:cNvSpPr>
          <p:nvPr/>
        </p:nvSpPr>
        <p:spPr bwMode="auto">
          <a:xfrm flipH="1">
            <a:off x="1177425" y="3879615"/>
            <a:ext cx="2428875" cy="615950"/>
          </a:xfrm>
          <a:prstGeom prst="parallelogram">
            <a:avLst>
              <a:gd name="adj" fmla="val 98582"/>
            </a:avLst>
          </a:prstGeom>
          <a:gradFill rotWithShape="1">
            <a:gsLst>
              <a:gs pos="0">
                <a:schemeClr val="folHlink">
                  <a:gamma/>
                  <a:tint val="54510"/>
                  <a:invGamma/>
                  <a:alpha val="81999"/>
                </a:schemeClr>
              </a:gs>
              <a:gs pos="100000">
                <a:schemeClr val="folHlink">
                  <a:alpha val="50000"/>
                </a:schemeClr>
              </a:gs>
            </a:gsLst>
            <a:lin ang="189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 name="AutoShape 7"/>
          <p:cNvSpPr>
            <a:spLocks noChangeArrowheads="1"/>
          </p:cNvSpPr>
          <p:nvPr/>
        </p:nvSpPr>
        <p:spPr bwMode="auto">
          <a:xfrm flipH="1">
            <a:off x="2990350" y="3370027"/>
            <a:ext cx="2428875" cy="646113"/>
          </a:xfrm>
          <a:prstGeom prst="parallelogram">
            <a:avLst>
              <a:gd name="adj" fmla="val 96330"/>
            </a:avLst>
          </a:prstGeom>
          <a:gradFill rotWithShape="1">
            <a:gsLst>
              <a:gs pos="0">
                <a:schemeClr val="accent1"/>
              </a:gs>
              <a:gs pos="100000">
                <a:schemeClr val="accent1">
                  <a:gamma/>
                  <a:tint val="53725"/>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 name="未知"/>
          <p:cNvSpPr>
            <a:spLocks/>
          </p:cNvSpPr>
          <p:nvPr/>
        </p:nvSpPr>
        <p:spPr bwMode="auto">
          <a:xfrm>
            <a:off x="2996700" y="3371615"/>
            <a:ext cx="612775" cy="1130300"/>
          </a:xfrm>
          <a:custGeom>
            <a:avLst/>
            <a:gdLst>
              <a:gd name="T0" fmla="*/ 0 w 201"/>
              <a:gd name="T1" fmla="*/ 167 h 370"/>
              <a:gd name="T2" fmla="*/ 201 w 201"/>
              <a:gd name="T3" fmla="*/ 370 h 370"/>
              <a:gd name="T4" fmla="*/ 201 w 201"/>
              <a:gd name="T5" fmla="*/ 210 h 370"/>
              <a:gd name="T6" fmla="*/ 0 w 201"/>
              <a:gd name="T7" fmla="*/ 0 h 370"/>
              <a:gd name="T8" fmla="*/ 0 w 201"/>
              <a:gd name="T9" fmla="*/ 167 h 370"/>
            </a:gdLst>
            <a:ahLst/>
            <a:cxnLst>
              <a:cxn ang="0">
                <a:pos x="T0" y="T1"/>
              </a:cxn>
              <a:cxn ang="0">
                <a:pos x="T2" y="T3"/>
              </a:cxn>
              <a:cxn ang="0">
                <a:pos x="T4" y="T5"/>
              </a:cxn>
              <a:cxn ang="0">
                <a:pos x="T6" y="T7"/>
              </a:cxn>
              <a:cxn ang="0">
                <a:pos x="T8" y="T9"/>
              </a:cxn>
            </a:cxnLst>
            <a:rect l="0" t="0" r="r" b="b"/>
            <a:pathLst>
              <a:path w="201" h="370">
                <a:moveTo>
                  <a:pt x="0" y="167"/>
                </a:moveTo>
                <a:lnTo>
                  <a:pt x="201" y="370"/>
                </a:lnTo>
                <a:lnTo>
                  <a:pt x="201" y="210"/>
                </a:lnTo>
                <a:lnTo>
                  <a:pt x="0" y="0"/>
                </a:lnTo>
                <a:lnTo>
                  <a:pt x="0" y="167"/>
                </a:lnTo>
                <a:close/>
              </a:path>
            </a:pathLst>
          </a:cu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 name="AutoShape 9"/>
          <p:cNvSpPr>
            <a:spLocks noChangeArrowheads="1"/>
          </p:cNvSpPr>
          <p:nvPr/>
        </p:nvSpPr>
        <p:spPr bwMode="auto">
          <a:xfrm flipH="1">
            <a:off x="4803275" y="2854090"/>
            <a:ext cx="2438400" cy="657225"/>
          </a:xfrm>
          <a:prstGeom prst="parallelogram">
            <a:avLst>
              <a:gd name="adj" fmla="val 92256"/>
            </a:avLst>
          </a:prstGeom>
          <a:gradFill rotWithShape="1">
            <a:gsLst>
              <a:gs pos="0">
                <a:schemeClr val="folHlink"/>
              </a:gs>
              <a:gs pos="100000">
                <a:schemeClr val="folHlink">
                  <a:gamma/>
                  <a:tint val="53725"/>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 name="未知"/>
          <p:cNvSpPr>
            <a:spLocks/>
          </p:cNvSpPr>
          <p:nvPr/>
        </p:nvSpPr>
        <p:spPr bwMode="auto">
          <a:xfrm>
            <a:off x="4800100" y="2849327"/>
            <a:ext cx="615950" cy="1163638"/>
          </a:xfrm>
          <a:custGeom>
            <a:avLst/>
            <a:gdLst>
              <a:gd name="T0" fmla="*/ 0 w 201"/>
              <a:gd name="T1" fmla="*/ 167 h 370"/>
              <a:gd name="T2" fmla="*/ 201 w 201"/>
              <a:gd name="T3" fmla="*/ 370 h 370"/>
              <a:gd name="T4" fmla="*/ 201 w 201"/>
              <a:gd name="T5" fmla="*/ 210 h 370"/>
              <a:gd name="T6" fmla="*/ 0 w 201"/>
              <a:gd name="T7" fmla="*/ 0 h 370"/>
              <a:gd name="T8" fmla="*/ 0 w 201"/>
              <a:gd name="T9" fmla="*/ 167 h 370"/>
            </a:gdLst>
            <a:ahLst/>
            <a:cxnLst>
              <a:cxn ang="0">
                <a:pos x="T0" y="T1"/>
              </a:cxn>
              <a:cxn ang="0">
                <a:pos x="T2" y="T3"/>
              </a:cxn>
              <a:cxn ang="0">
                <a:pos x="T4" y="T5"/>
              </a:cxn>
              <a:cxn ang="0">
                <a:pos x="T6" y="T7"/>
              </a:cxn>
              <a:cxn ang="0">
                <a:pos x="T8" y="T9"/>
              </a:cxn>
            </a:cxnLst>
            <a:rect l="0" t="0" r="r" b="b"/>
            <a:pathLst>
              <a:path w="201" h="370">
                <a:moveTo>
                  <a:pt x="0" y="167"/>
                </a:moveTo>
                <a:lnTo>
                  <a:pt x="201" y="370"/>
                </a:lnTo>
                <a:lnTo>
                  <a:pt x="201" y="210"/>
                </a:lnTo>
                <a:lnTo>
                  <a:pt x="0" y="0"/>
                </a:lnTo>
                <a:lnTo>
                  <a:pt x="0" y="167"/>
                </a:lnTo>
                <a:close/>
              </a:path>
            </a:pathLst>
          </a:custGeom>
          <a:gradFill rotWithShape="1">
            <a:gsLst>
              <a:gs pos="0">
                <a:schemeClr val="folHlink">
                  <a:gamma/>
                  <a:shade val="46275"/>
                  <a:invGamma/>
                </a:schemeClr>
              </a:gs>
              <a:gs pos="100000">
                <a:schemeClr val="folHlink"/>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17" name="Picture 11" descr="light_shadow"/>
          <p:cNvPicPr>
            <a:picLocks noChangeAspect="1" noChangeArrowheads="1"/>
          </p:cNvPicPr>
          <p:nvPr/>
        </p:nvPicPr>
        <p:blipFill>
          <a:blip r:embed="rId3" cstate="print">
            <a:lum bright="-76000" contrast="-4000"/>
            <a:grayscl/>
            <a:extLst>
              <a:ext uri="{28A0092B-C50C-407E-A947-70E740481C1C}">
                <a14:useLocalDpi xmlns:a14="http://schemas.microsoft.com/office/drawing/2010/main" val="0"/>
              </a:ext>
            </a:extLst>
          </a:blip>
          <a:srcRect/>
          <a:stretch>
            <a:fillRect/>
          </a:stretch>
        </p:blipFill>
        <p:spPr bwMode="auto">
          <a:xfrm>
            <a:off x="1796550" y="4033602"/>
            <a:ext cx="10080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2" descr="circuler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9238" y="3073165"/>
            <a:ext cx="11525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13"/>
          <p:cNvSpPr>
            <a:spLocks noChangeArrowheads="1"/>
          </p:cNvSpPr>
          <p:nvPr/>
        </p:nvSpPr>
        <p:spPr bwMode="auto">
          <a:xfrm>
            <a:off x="1709238" y="3073165"/>
            <a:ext cx="1144587" cy="1143000"/>
          </a:xfrm>
          <a:prstGeom prst="ellipse">
            <a:avLst/>
          </a:prstGeom>
          <a:gradFill rotWithShape="1">
            <a:gsLst>
              <a:gs pos="0">
                <a:schemeClr val="folHlink">
                  <a:alpha val="45000"/>
                </a:schemeClr>
              </a:gs>
              <a:gs pos="50000">
                <a:schemeClr val="folHlink">
                  <a:gamma/>
                  <a:tint val="54510"/>
                  <a:invGamma/>
                  <a:alpha val="89999"/>
                </a:schemeClr>
              </a:gs>
              <a:gs pos="100000">
                <a:schemeClr val="folHlink">
                  <a:alpha val="45000"/>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 name="未知"/>
          <p:cNvSpPr>
            <a:spLocks/>
          </p:cNvSpPr>
          <p:nvPr/>
        </p:nvSpPr>
        <p:spPr bwMode="auto">
          <a:xfrm>
            <a:off x="1828300" y="3096977"/>
            <a:ext cx="898525" cy="395288"/>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folHlink">
                  <a:alpha val="17999"/>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21" name="Picture 15" descr="light_shadow"/>
          <p:cNvPicPr>
            <a:picLocks noChangeAspect="1" noChangeArrowheads="1"/>
          </p:cNvPicPr>
          <p:nvPr/>
        </p:nvPicPr>
        <p:blipFill>
          <a:blip r:embed="rId3" cstate="print">
            <a:lum bright="-76000" contrast="-4000"/>
            <a:grayscl/>
            <a:extLst>
              <a:ext uri="{28A0092B-C50C-407E-A947-70E740481C1C}">
                <a14:useLocalDpi xmlns:a14="http://schemas.microsoft.com/office/drawing/2010/main" val="0"/>
              </a:ext>
            </a:extLst>
          </a:blip>
          <a:srcRect/>
          <a:stretch>
            <a:fillRect/>
          </a:stretch>
        </p:blipFill>
        <p:spPr bwMode="auto">
          <a:xfrm>
            <a:off x="3639638" y="3530365"/>
            <a:ext cx="1008062"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6" descr="circuler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2325" y="2569927"/>
            <a:ext cx="11525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17"/>
          <p:cNvSpPr>
            <a:spLocks noChangeArrowheads="1"/>
          </p:cNvSpPr>
          <p:nvPr/>
        </p:nvSpPr>
        <p:spPr bwMode="auto">
          <a:xfrm>
            <a:off x="3552325" y="2569927"/>
            <a:ext cx="1144588" cy="1143000"/>
          </a:xfrm>
          <a:prstGeom prst="ellipse">
            <a:avLst/>
          </a:prstGeom>
          <a:gradFill rotWithShape="1">
            <a:gsLst>
              <a:gs pos="0">
                <a:schemeClr val="accent1">
                  <a:gamma/>
                  <a:shade val="26275"/>
                  <a:invGamma/>
                  <a:alpha val="89999"/>
                </a:schemeClr>
              </a:gs>
              <a:gs pos="50000">
                <a:schemeClr val="accent1">
                  <a:alpha val="45000"/>
                </a:schemeClr>
              </a:gs>
              <a:gs pos="100000">
                <a:schemeClr val="accent1">
                  <a:gamma/>
                  <a:shade val="26275"/>
                  <a:invGamma/>
                  <a:alpha val="89999"/>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 name="未知"/>
          <p:cNvSpPr>
            <a:spLocks/>
          </p:cNvSpPr>
          <p:nvPr/>
        </p:nvSpPr>
        <p:spPr bwMode="auto">
          <a:xfrm>
            <a:off x="3671388" y="2593740"/>
            <a:ext cx="898525" cy="395287"/>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accent1">
                  <a:alpha val="17999"/>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25" name="Picture 19" descr="light_shadow"/>
          <p:cNvPicPr>
            <a:picLocks noChangeAspect="1" noChangeArrowheads="1"/>
          </p:cNvPicPr>
          <p:nvPr/>
        </p:nvPicPr>
        <p:blipFill>
          <a:blip r:embed="rId3" cstate="print">
            <a:lum bright="-76000" contrast="-4000"/>
            <a:grayscl/>
            <a:extLst>
              <a:ext uri="{28A0092B-C50C-407E-A947-70E740481C1C}">
                <a14:useLocalDpi xmlns:a14="http://schemas.microsoft.com/office/drawing/2010/main" val="0"/>
              </a:ext>
            </a:extLst>
          </a:blip>
          <a:srcRect/>
          <a:stretch>
            <a:fillRect/>
          </a:stretch>
        </p:blipFill>
        <p:spPr bwMode="auto">
          <a:xfrm>
            <a:off x="5560513" y="3043002"/>
            <a:ext cx="100806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0" descr="circuler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3200" y="2082565"/>
            <a:ext cx="11525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Oval 21"/>
          <p:cNvSpPr>
            <a:spLocks noChangeArrowheads="1"/>
          </p:cNvSpPr>
          <p:nvPr/>
        </p:nvSpPr>
        <p:spPr bwMode="auto">
          <a:xfrm>
            <a:off x="5473200" y="2082565"/>
            <a:ext cx="1144588" cy="1143000"/>
          </a:xfrm>
          <a:prstGeom prst="ellipse">
            <a:avLst/>
          </a:prstGeom>
          <a:gradFill rotWithShape="1">
            <a:gsLst>
              <a:gs pos="0">
                <a:schemeClr val="folHlink">
                  <a:gamma/>
                  <a:shade val="26275"/>
                  <a:invGamma/>
                  <a:alpha val="89999"/>
                </a:schemeClr>
              </a:gs>
              <a:gs pos="50000">
                <a:schemeClr val="folHlink">
                  <a:alpha val="45000"/>
                </a:schemeClr>
              </a:gs>
              <a:gs pos="100000">
                <a:schemeClr val="folHlink">
                  <a:gamma/>
                  <a:shade val="26275"/>
                  <a:invGamma/>
                  <a:alpha val="89999"/>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 name="未知"/>
          <p:cNvSpPr>
            <a:spLocks/>
          </p:cNvSpPr>
          <p:nvPr/>
        </p:nvSpPr>
        <p:spPr bwMode="auto">
          <a:xfrm>
            <a:off x="5592263" y="2106377"/>
            <a:ext cx="898525" cy="395288"/>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folHlink">
                  <a:alpha val="17999"/>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9" name="Text Box 23"/>
          <p:cNvSpPr txBox="1">
            <a:spLocks noChangeArrowheads="1"/>
          </p:cNvSpPr>
          <p:nvPr/>
        </p:nvSpPr>
        <p:spPr bwMode="auto">
          <a:xfrm>
            <a:off x="1858463" y="3506552"/>
            <a:ext cx="955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zh-CN" sz="1400" b="1"/>
              <a:t>决策阶段</a:t>
            </a:r>
          </a:p>
        </p:txBody>
      </p:sp>
      <p:sp>
        <p:nvSpPr>
          <p:cNvPr id="30" name="Text Box 24"/>
          <p:cNvSpPr txBox="1">
            <a:spLocks noChangeArrowheads="1"/>
          </p:cNvSpPr>
          <p:nvPr/>
        </p:nvSpPr>
        <p:spPr bwMode="auto">
          <a:xfrm>
            <a:off x="3696788" y="3001727"/>
            <a:ext cx="955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zh-CN" sz="1400" b="1"/>
              <a:t>设计阶段</a:t>
            </a:r>
          </a:p>
        </p:txBody>
      </p:sp>
      <p:sp>
        <p:nvSpPr>
          <p:cNvPr id="31" name="Text Box 25"/>
          <p:cNvSpPr txBox="1">
            <a:spLocks noChangeArrowheads="1"/>
          </p:cNvSpPr>
          <p:nvPr/>
        </p:nvSpPr>
        <p:spPr bwMode="auto">
          <a:xfrm>
            <a:off x="5622425" y="2504840"/>
            <a:ext cx="955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zh-CN" sz="1400" b="1"/>
              <a:t> 施工阶段</a:t>
            </a:r>
          </a:p>
        </p:txBody>
      </p:sp>
      <p:sp>
        <p:nvSpPr>
          <p:cNvPr id="35" name="Text Box 26"/>
          <p:cNvSpPr txBox="1">
            <a:spLocks noChangeArrowheads="1"/>
          </p:cNvSpPr>
          <p:nvPr/>
        </p:nvSpPr>
        <p:spPr bwMode="auto">
          <a:xfrm>
            <a:off x="1852113" y="4694002"/>
            <a:ext cx="1690687"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buClr>
                <a:srgbClr val="1C1C1C"/>
              </a:buClr>
              <a:buFont typeface="Arial" panose="020B0604020202020204" pitchFamily="34" charset="0"/>
              <a:buChar char="•"/>
            </a:pPr>
            <a:r>
              <a:rPr lang="zh-CN" altLang="zh-CN" sz="1600" dirty="0">
                <a:solidFill>
                  <a:schemeClr val="tx2"/>
                </a:solidFill>
              </a:rPr>
              <a:t>在前期决策阶段，质量控制的主要任务就是</a:t>
            </a:r>
            <a:r>
              <a:rPr lang="zh-CN" altLang="zh-CN" sz="1600" b="1" dirty="0">
                <a:solidFill>
                  <a:schemeClr val="tx2"/>
                </a:solidFill>
              </a:rPr>
              <a:t>确定质量目标</a:t>
            </a:r>
            <a:r>
              <a:rPr lang="zh-CN" altLang="en-US" sz="1600" dirty="0">
                <a:solidFill>
                  <a:schemeClr val="tx2"/>
                </a:solidFill>
              </a:rPr>
              <a:t>。</a:t>
            </a:r>
            <a:endParaRPr lang="zh-CN" altLang="zh-CN" sz="1600" dirty="0">
              <a:solidFill>
                <a:schemeClr val="tx2"/>
              </a:solidFill>
            </a:endParaRPr>
          </a:p>
        </p:txBody>
      </p:sp>
      <p:sp>
        <p:nvSpPr>
          <p:cNvPr id="36" name="Text Box 27"/>
          <p:cNvSpPr txBox="1">
            <a:spLocks noChangeArrowheads="1"/>
          </p:cNvSpPr>
          <p:nvPr/>
        </p:nvSpPr>
        <p:spPr bwMode="auto">
          <a:xfrm>
            <a:off x="3674563" y="4217752"/>
            <a:ext cx="174148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buClr>
                <a:srgbClr val="1C1C1C"/>
              </a:buClr>
              <a:buFont typeface="Arial" panose="020B0604020202020204" pitchFamily="34" charset="0"/>
              <a:buChar char="•"/>
            </a:pPr>
            <a:r>
              <a:rPr lang="zh-CN" altLang="zh-CN" sz="1600" dirty="0">
                <a:solidFill>
                  <a:schemeClr val="tx2"/>
                </a:solidFill>
                <a:sym typeface="Arial" panose="020B0604020202020204" pitchFamily="34" charset="0"/>
              </a:rPr>
              <a:t>质量控制的主要任务是</a:t>
            </a:r>
            <a:r>
              <a:rPr lang="zh-CN" altLang="zh-CN" sz="1600" b="1" dirty="0">
                <a:solidFill>
                  <a:schemeClr val="tx2"/>
                </a:solidFill>
                <a:sym typeface="Arial" panose="020B0604020202020204" pitchFamily="34" charset="0"/>
              </a:rPr>
              <a:t>设计质量控制与实施方案质量控制</a:t>
            </a:r>
            <a:r>
              <a:rPr lang="zh-CN" altLang="zh-CN" sz="1600" dirty="0">
                <a:solidFill>
                  <a:schemeClr val="tx2"/>
                </a:solidFill>
                <a:sym typeface="Arial" panose="020B0604020202020204" pitchFamily="34" charset="0"/>
              </a:rPr>
              <a:t>。</a:t>
            </a:r>
          </a:p>
        </p:txBody>
      </p:sp>
      <p:sp>
        <p:nvSpPr>
          <p:cNvPr id="37" name="Text Box 28"/>
          <p:cNvSpPr txBox="1">
            <a:spLocks noChangeArrowheads="1"/>
          </p:cNvSpPr>
          <p:nvPr/>
        </p:nvSpPr>
        <p:spPr bwMode="auto">
          <a:xfrm>
            <a:off x="5416050" y="3843102"/>
            <a:ext cx="2147921"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buClr>
                <a:srgbClr val="1C1C1C"/>
              </a:buClr>
              <a:buFont typeface="Arial" panose="020B0604020202020204" pitchFamily="34" charset="0"/>
              <a:buChar char="•"/>
            </a:pPr>
            <a:r>
              <a:rPr lang="zh-CN" altLang="zh-CN" sz="1400" dirty="0">
                <a:solidFill>
                  <a:schemeClr val="tx2"/>
                </a:solidFill>
                <a:sym typeface="Arial" panose="020B0604020202020204" pitchFamily="34" charset="0"/>
              </a:rPr>
              <a:t>质量控制的</a:t>
            </a:r>
            <a:r>
              <a:rPr lang="zh-CN" altLang="zh-CN" sz="1400" b="1" dirty="0">
                <a:solidFill>
                  <a:schemeClr val="tx2"/>
                </a:solidFill>
                <a:sym typeface="Arial" panose="020B0604020202020204" pitchFamily="34" charset="0"/>
              </a:rPr>
              <a:t>任务</a:t>
            </a:r>
            <a:r>
              <a:rPr lang="zh-CN" altLang="zh-CN" sz="1400" dirty="0">
                <a:solidFill>
                  <a:schemeClr val="tx2"/>
                </a:solidFill>
                <a:sym typeface="Arial" panose="020B0604020202020204" pitchFamily="34" charset="0"/>
              </a:rPr>
              <a:t>主要是在施工过程中及时发现施工工艺规程是否满足设计要求和合同规定，对所选用的材料和设备进行质量评价、对整个施工过程中的工程质量进行评估，将取得的质量数据和承包商履行职责的程序，与国家有关规范、技术标准、规定进行比较，并作出评判。</a:t>
            </a:r>
          </a:p>
        </p:txBody>
      </p:sp>
      <p:grpSp>
        <p:nvGrpSpPr>
          <p:cNvPr id="38" name="Group 29"/>
          <p:cNvGrpSpPr>
            <a:grpSpLocks/>
          </p:cNvGrpSpPr>
          <p:nvPr/>
        </p:nvGrpSpPr>
        <p:grpSpPr bwMode="auto">
          <a:xfrm rot="-1297425" flipH="1" flipV="1">
            <a:off x="1775913" y="3911365"/>
            <a:ext cx="1062037" cy="254000"/>
            <a:chOff x="0" y="0"/>
            <a:chExt cx="893" cy="246"/>
          </a:xfrm>
        </p:grpSpPr>
        <p:grpSp>
          <p:nvGrpSpPr>
            <p:cNvPr id="39" name="Group 30"/>
            <p:cNvGrpSpPr>
              <a:grpSpLocks/>
            </p:cNvGrpSpPr>
            <p:nvPr/>
          </p:nvGrpSpPr>
          <p:grpSpPr bwMode="auto">
            <a:xfrm>
              <a:off x="0" y="0"/>
              <a:ext cx="743" cy="185"/>
              <a:chOff x="0" y="0"/>
              <a:chExt cx="1118" cy="279"/>
            </a:xfrm>
          </p:grpSpPr>
          <p:sp>
            <p:nvSpPr>
              <p:cNvPr id="45" name="AutoShape 31"/>
              <p:cNvSpPr>
                <a:spLocks noChangeArrowheads="1"/>
              </p:cNvSpPr>
              <p:nvPr/>
            </p:nvSpPr>
            <p:spPr bwMode="auto">
              <a:xfrm rot="5263130">
                <a:off x="289" y="-294"/>
                <a:ext cx="227" cy="816"/>
              </a:xfrm>
              <a:prstGeom prst="moon">
                <a:avLst>
                  <a:gd name="adj" fmla="val 49773"/>
                </a:avLst>
              </a:prstGeom>
              <a:solidFill>
                <a:schemeClr val="bg1">
                  <a:alpha val="3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6" name="AutoShape 32"/>
              <p:cNvSpPr>
                <a:spLocks noChangeArrowheads="1"/>
              </p:cNvSpPr>
              <p:nvPr/>
            </p:nvSpPr>
            <p:spPr bwMode="auto">
              <a:xfrm rot="6078281">
                <a:off x="425" y="-294"/>
                <a:ext cx="227" cy="816"/>
              </a:xfrm>
              <a:prstGeom prst="moon">
                <a:avLst>
                  <a:gd name="adj" fmla="val 49773"/>
                </a:avLst>
              </a:prstGeom>
              <a:solidFill>
                <a:schemeClr val="bg1">
                  <a:alpha val="3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7" name="AutoShape 33"/>
              <p:cNvSpPr>
                <a:spLocks noChangeArrowheads="1"/>
              </p:cNvSpPr>
              <p:nvPr/>
            </p:nvSpPr>
            <p:spPr bwMode="auto">
              <a:xfrm rot="6373927">
                <a:off x="501" y="-272"/>
                <a:ext cx="227" cy="816"/>
              </a:xfrm>
              <a:prstGeom prst="moon">
                <a:avLst>
                  <a:gd name="adj" fmla="val 49773"/>
                </a:avLst>
              </a:prstGeom>
              <a:solidFill>
                <a:schemeClr val="bg1">
                  <a:alpha val="3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 name="AutoShape 34"/>
              <p:cNvSpPr>
                <a:spLocks noChangeArrowheads="1"/>
              </p:cNvSpPr>
              <p:nvPr/>
            </p:nvSpPr>
            <p:spPr bwMode="auto">
              <a:xfrm rot="6906312">
                <a:off x="591" y="-242"/>
                <a:ext cx="227" cy="816"/>
              </a:xfrm>
              <a:prstGeom prst="moon">
                <a:avLst>
                  <a:gd name="adj" fmla="val 49773"/>
                </a:avLst>
              </a:prstGeom>
              <a:solidFill>
                <a:schemeClr val="bg1">
                  <a:alpha val="3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40" name="Group 35"/>
            <p:cNvGrpSpPr>
              <a:grpSpLocks/>
            </p:cNvGrpSpPr>
            <p:nvPr/>
          </p:nvGrpSpPr>
          <p:grpSpPr bwMode="auto">
            <a:xfrm rot="1353540">
              <a:off x="150" y="60"/>
              <a:ext cx="743" cy="186"/>
              <a:chOff x="0" y="0"/>
              <a:chExt cx="1118" cy="279"/>
            </a:xfrm>
          </p:grpSpPr>
          <p:sp>
            <p:nvSpPr>
              <p:cNvPr id="41" name="AutoShape 36"/>
              <p:cNvSpPr>
                <a:spLocks noChangeArrowheads="1"/>
              </p:cNvSpPr>
              <p:nvPr/>
            </p:nvSpPr>
            <p:spPr bwMode="auto">
              <a:xfrm rot="5263130">
                <a:off x="289" y="-294"/>
                <a:ext cx="227" cy="816"/>
              </a:xfrm>
              <a:prstGeom prst="moon">
                <a:avLst>
                  <a:gd name="adj" fmla="val 49773"/>
                </a:avLst>
              </a:prstGeom>
              <a:solidFill>
                <a:schemeClr val="bg1">
                  <a:alpha val="3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2" name="AutoShape 37"/>
              <p:cNvSpPr>
                <a:spLocks noChangeArrowheads="1"/>
              </p:cNvSpPr>
              <p:nvPr/>
            </p:nvSpPr>
            <p:spPr bwMode="auto">
              <a:xfrm rot="6078281">
                <a:off x="425" y="-294"/>
                <a:ext cx="227" cy="816"/>
              </a:xfrm>
              <a:prstGeom prst="moon">
                <a:avLst>
                  <a:gd name="adj" fmla="val 49773"/>
                </a:avLst>
              </a:prstGeom>
              <a:solidFill>
                <a:schemeClr val="bg1">
                  <a:alpha val="3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 name="AutoShape 38"/>
              <p:cNvSpPr>
                <a:spLocks noChangeArrowheads="1"/>
              </p:cNvSpPr>
              <p:nvPr/>
            </p:nvSpPr>
            <p:spPr bwMode="auto">
              <a:xfrm rot="6373927">
                <a:off x="501" y="-272"/>
                <a:ext cx="227" cy="816"/>
              </a:xfrm>
              <a:prstGeom prst="moon">
                <a:avLst>
                  <a:gd name="adj" fmla="val 49773"/>
                </a:avLst>
              </a:prstGeom>
              <a:solidFill>
                <a:schemeClr val="bg1">
                  <a:alpha val="3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4" name="AutoShape 39"/>
              <p:cNvSpPr>
                <a:spLocks noChangeArrowheads="1"/>
              </p:cNvSpPr>
              <p:nvPr/>
            </p:nvSpPr>
            <p:spPr bwMode="auto">
              <a:xfrm rot="6906312">
                <a:off x="591" y="-242"/>
                <a:ext cx="227" cy="816"/>
              </a:xfrm>
              <a:prstGeom prst="moon">
                <a:avLst>
                  <a:gd name="adj" fmla="val 49773"/>
                </a:avLst>
              </a:prstGeom>
              <a:solidFill>
                <a:schemeClr val="bg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50" name="Group 40"/>
          <p:cNvGrpSpPr>
            <a:grpSpLocks/>
          </p:cNvGrpSpPr>
          <p:nvPr/>
        </p:nvGrpSpPr>
        <p:grpSpPr bwMode="auto">
          <a:xfrm rot="-1297425" flipH="1" flipV="1">
            <a:off x="3666625" y="3436702"/>
            <a:ext cx="1062038" cy="254000"/>
            <a:chOff x="0" y="0"/>
            <a:chExt cx="893" cy="246"/>
          </a:xfrm>
        </p:grpSpPr>
        <p:grpSp>
          <p:nvGrpSpPr>
            <p:cNvPr id="51" name="Group 41"/>
            <p:cNvGrpSpPr>
              <a:grpSpLocks/>
            </p:cNvGrpSpPr>
            <p:nvPr/>
          </p:nvGrpSpPr>
          <p:grpSpPr bwMode="auto">
            <a:xfrm>
              <a:off x="0" y="0"/>
              <a:ext cx="743" cy="185"/>
              <a:chOff x="0" y="0"/>
              <a:chExt cx="1118" cy="279"/>
            </a:xfrm>
          </p:grpSpPr>
          <p:sp>
            <p:nvSpPr>
              <p:cNvPr id="57" name="AutoShape 42"/>
              <p:cNvSpPr>
                <a:spLocks noChangeArrowheads="1"/>
              </p:cNvSpPr>
              <p:nvPr/>
            </p:nvSpPr>
            <p:spPr bwMode="auto">
              <a:xfrm rot="5263130">
                <a:off x="289" y="-294"/>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8" name="AutoShape 43"/>
              <p:cNvSpPr>
                <a:spLocks noChangeArrowheads="1"/>
              </p:cNvSpPr>
              <p:nvPr/>
            </p:nvSpPr>
            <p:spPr bwMode="auto">
              <a:xfrm rot="6078281">
                <a:off x="425" y="-294"/>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9" name="AutoShape 44"/>
              <p:cNvSpPr>
                <a:spLocks noChangeArrowheads="1"/>
              </p:cNvSpPr>
              <p:nvPr/>
            </p:nvSpPr>
            <p:spPr bwMode="auto">
              <a:xfrm rot="6373927">
                <a:off x="501" y="-272"/>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 name="AutoShape 45"/>
              <p:cNvSpPr>
                <a:spLocks noChangeArrowheads="1"/>
              </p:cNvSpPr>
              <p:nvPr/>
            </p:nvSpPr>
            <p:spPr bwMode="auto">
              <a:xfrm rot="6906312">
                <a:off x="591" y="-242"/>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2" name="Group 46"/>
            <p:cNvGrpSpPr>
              <a:grpSpLocks/>
            </p:cNvGrpSpPr>
            <p:nvPr/>
          </p:nvGrpSpPr>
          <p:grpSpPr bwMode="auto">
            <a:xfrm rot="1353540">
              <a:off x="150" y="60"/>
              <a:ext cx="743" cy="186"/>
              <a:chOff x="0" y="0"/>
              <a:chExt cx="1118" cy="279"/>
            </a:xfrm>
          </p:grpSpPr>
          <p:sp>
            <p:nvSpPr>
              <p:cNvPr id="53" name="AutoShape 47"/>
              <p:cNvSpPr>
                <a:spLocks noChangeArrowheads="1"/>
              </p:cNvSpPr>
              <p:nvPr/>
            </p:nvSpPr>
            <p:spPr bwMode="auto">
              <a:xfrm rot="5263130">
                <a:off x="289" y="-294"/>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 name="AutoShape 48"/>
              <p:cNvSpPr>
                <a:spLocks noChangeArrowheads="1"/>
              </p:cNvSpPr>
              <p:nvPr/>
            </p:nvSpPr>
            <p:spPr bwMode="auto">
              <a:xfrm rot="6078281">
                <a:off x="425" y="-294"/>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5" name="AutoShape 49"/>
              <p:cNvSpPr>
                <a:spLocks noChangeArrowheads="1"/>
              </p:cNvSpPr>
              <p:nvPr/>
            </p:nvSpPr>
            <p:spPr bwMode="auto">
              <a:xfrm rot="6373927">
                <a:off x="501" y="-272"/>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 name="AutoShape 50"/>
              <p:cNvSpPr>
                <a:spLocks noChangeArrowheads="1"/>
              </p:cNvSpPr>
              <p:nvPr/>
            </p:nvSpPr>
            <p:spPr bwMode="auto">
              <a:xfrm rot="6906312">
                <a:off x="591" y="-242"/>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61" name="Group 51"/>
          <p:cNvGrpSpPr>
            <a:grpSpLocks/>
          </p:cNvGrpSpPr>
          <p:nvPr/>
        </p:nvGrpSpPr>
        <p:grpSpPr bwMode="auto">
          <a:xfrm rot="-1297425" flipH="1" flipV="1">
            <a:off x="5516063" y="2933465"/>
            <a:ext cx="1062037" cy="254000"/>
            <a:chOff x="0" y="0"/>
            <a:chExt cx="893" cy="246"/>
          </a:xfrm>
        </p:grpSpPr>
        <p:grpSp>
          <p:nvGrpSpPr>
            <p:cNvPr id="62" name="Group 52"/>
            <p:cNvGrpSpPr>
              <a:grpSpLocks/>
            </p:cNvGrpSpPr>
            <p:nvPr/>
          </p:nvGrpSpPr>
          <p:grpSpPr bwMode="auto">
            <a:xfrm>
              <a:off x="0" y="0"/>
              <a:ext cx="743" cy="185"/>
              <a:chOff x="0" y="0"/>
              <a:chExt cx="1118" cy="279"/>
            </a:xfrm>
          </p:grpSpPr>
          <p:sp>
            <p:nvSpPr>
              <p:cNvPr id="68" name="AutoShape 53"/>
              <p:cNvSpPr>
                <a:spLocks noChangeArrowheads="1"/>
              </p:cNvSpPr>
              <p:nvPr/>
            </p:nvSpPr>
            <p:spPr bwMode="auto">
              <a:xfrm rot="5263130">
                <a:off x="289" y="-294"/>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9" name="AutoShape 54"/>
              <p:cNvSpPr>
                <a:spLocks noChangeArrowheads="1"/>
              </p:cNvSpPr>
              <p:nvPr/>
            </p:nvSpPr>
            <p:spPr bwMode="auto">
              <a:xfrm rot="6078281">
                <a:off x="425" y="-294"/>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 name="AutoShape 55"/>
              <p:cNvSpPr>
                <a:spLocks noChangeArrowheads="1"/>
              </p:cNvSpPr>
              <p:nvPr/>
            </p:nvSpPr>
            <p:spPr bwMode="auto">
              <a:xfrm rot="6373927">
                <a:off x="501" y="-272"/>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 name="AutoShape 56"/>
              <p:cNvSpPr>
                <a:spLocks noChangeArrowheads="1"/>
              </p:cNvSpPr>
              <p:nvPr/>
            </p:nvSpPr>
            <p:spPr bwMode="auto">
              <a:xfrm rot="6906312">
                <a:off x="591" y="-242"/>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3" name="Group 57"/>
            <p:cNvGrpSpPr>
              <a:grpSpLocks/>
            </p:cNvGrpSpPr>
            <p:nvPr/>
          </p:nvGrpSpPr>
          <p:grpSpPr bwMode="auto">
            <a:xfrm rot="1353540">
              <a:off x="150" y="60"/>
              <a:ext cx="743" cy="186"/>
              <a:chOff x="0" y="0"/>
              <a:chExt cx="1118" cy="279"/>
            </a:xfrm>
          </p:grpSpPr>
          <p:sp>
            <p:nvSpPr>
              <p:cNvPr id="64" name="AutoShape 58"/>
              <p:cNvSpPr>
                <a:spLocks noChangeArrowheads="1"/>
              </p:cNvSpPr>
              <p:nvPr/>
            </p:nvSpPr>
            <p:spPr bwMode="auto">
              <a:xfrm rot="5263130">
                <a:off x="289" y="-294"/>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5" name="AutoShape 59"/>
              <p:cNvSpPr>
                <a:spLocks noChangeArrowheads="1"/>
              </p:cNvSpPr>
              <p:nvPr/>
            </p:nvSpPr>
            <p:spPr bwMode="auto">
              <a:xfrm rot="6078281">
                <a:off x="425" y="-294"/>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6" name="AutoShape 60"/>
              <p:cNvSpPr>
                <a:spLocks noChangeArrowheads="1"/>
              </p:cNvSpPr>
              <p:nvPr/>
            </p:nvSpPr>
            <p:spPr bwMode="auto">
              <a:xfrm rot="6373927">
                <a:off x="501" y="-272"/>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7" name="AutoShape 61"/>
              <p:cNvSpPr>
                <a:spLocks noChangeArrowheads="1"/>
              </p:cNvSpPr>
              <p:nvPr/>
            </p:nvSpPr>
            <p:spPr bwMode="auto">
              <a:xfrm rot="6906312">
                <a:off x="591" y="-242"/>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72" name="未知"/>
          <p:cNvSpPr>
            <a:spLocks/>
          </p:cNvSpPr>
          <p:nvPr/>
        </p:nvSpPr>
        <p:spPr bwMode="auto">
          <a:xfrm>
            <a:off x="1177425" y="3863740"/>
            <a:ext cx="612775" cy="1130300"/>
          </a:xfrm>
          <a:custGeom>
            <a:avLst/>
            <a:gdLst>
              <a:gd name="T0" fmla="*/ 3 w 386"/>
              <a:gd name="T1" fmla="*/ 292 h 712"/>
              <a:gd name="T2" fmla="*/ 386 w 386"/>
              <a:gd name="T3" fmla="*/ 712 h 712"/>
              <a:gd name="T4" fmla="*/ 386 w 386"/>
              <a:gd name="T5" fmla="*/ 404 h 712"/>
              <a:gd name="T6" fmla="*/ 0 w 386"/>
              <a:gd name="T7" fmla="*/ 0 h 712"/>
              <a:gd name="T8" fmla="*/ 3 w 386"/>
              <a:gd name="T9" fmla="*/ 292 h 712"/>
            </a:gdLst>
            <a:ahLst/>
            <a:cxnLst>
              <a:cxn ang="0">
                <a:pos x="T0" y="T1"/>
              </a:cxn>
              <a:cxn ang="0">
                <a:pos x="T2" y="T3"/>
              </a:cxn>
              <a:cxn ang="0">
                <a:pos x="T4" y="T5"/>
              </a:cxn>
              <a:cxn ang="0">
                <a:pos x="T6" y="T7"/>
              </a:cxn>
              <a:cxn ang="0">
                <a:pos x="T8" y="T9"/>
              </a:cxn>
            </a:cxnLst>
            <a:rect l="0" t="0" r="r" b="b"/>
            <a:pathLst>
              <a:path w="386" h="712">
                <a:moveTo>
                  <a:pt x="3" y="292"/>
                </a:moveTo>
                <a:lnTo>
                  <a:pt x="386" y="712"/>
                </a:lnTo>
                <a:lnTo>
                  <a:pt x="386" y="404"/>
                </a:lnTo>
                <a:lnTo>
                  <a:pt x="0" y="0"/>
                </a:lnTo>
                <a:lnTo>
                  <a:pt x="3" y="292"/>
                </a:lnTo>
                <a:close/>
              </a:path>
            </a:pathLst>
          </a:custGeom>
          <a:gradFill rotWithShape="1">
            <a:gsLst>
              <a:gs pos="0">
                <a:schemeClr val="folHlink">
                  <a:alpha val="79999"/>
                </a:schemeClr>
              </a:gs>
              <a:gs pos="100000">
                <a:schemeClr val="folHlink">
                  <a:gamma/>
                  <a:tint val="48627"/>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13103663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949430" y="383318"/>
            <a:ext cx="4369876" cy="711624"/>
            <a:chOff x="3949430" y="383318"/>
            <a:chExt cx="4369876" cy="711624"/>
          </a:xfrm>
          <a:solidFill>
            <a:schemeClr val="bg1">
              <a:lumMod val="65000"/>
            </a:schemeClr>
          </a:solidFill>
        </p:grpSpPr>
        <p:sp>
          <p:nvSpPr>
            <p:cNvPr id="2" name="矩形 1"/>
            <p:cNvSpPr/>
            <p:nvPr/>
          </p:nvSpPr>
          <p:spPr>
            <a:xfrm>
              <a:off x="3949430" y="624320"/>
              <a:ext cx="3614541" cy="461665"/>
            </a:xfrm>
            <a:prstGeom prst="rect">
              <a:avLst/>
            </a:prstGeom>
            <a:noFill/>
          </p:spPr>
          <p:txBody>
            <a:bodyPr wrap="square">
              <a:spAutoFit/>
            </a:bodyPr>
            <a:lstStyle/>
            <a:p>
              <a:pPr lvl="0" algn="r">
                <a:spcAft>
                  <a:spcPts val="0"/>
                </a:spcAft>
              </a:pPr>
              <a:r>
                <a:rPr lang="zh-CN" altLang="en-US" sz="24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质量控制</a:t>
              </a:r>
              <a:r>
                <a:rPr lang="en-US" altLang="zh-CN" sz="2400" b="1"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目标管理</a:t>
              </a:r>
              <a:endParaRPr lang="zh-CN" altLang="zh-CN" sz="24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4" name="组合 33"/>
            <p:cNvGrpSpPr/>
            <p:nvPr/>
          </p:nvGrpSpPr>
          <p:grpSpPr>
            <a:xfrm>
              <a:off x="7563971" y="383318"/>
              <a:ext cx="755335" cy="711624"/>
              <a:chOff x="7563971" y="116026"/>
              <a:chExt cx="755335" cy="711624"/>
            </a:xfrm>
            <a:grpFill/>
          </p:grpSpPr>
          <p:sp>
            <p:nvSpPr>
              <p:cNvPr id="32" name="矩形 31"/>
              <p:cNvSpPr/>
              <p:nvPr/>
            </p:nvSpPr>
            <p:spPr>
              <a:xfrm>
                <a:off x="7563971" y="116026"/>
                <a:ext cx="696414" cy="66673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7563971" y="119764"/>
                <a:ext cx="755335" cy="707886"/>
              </a:xfrm>
              <a:prstGeom prst="rect">
                <a:avLst/>
              </a:prstGeom>
              <a:grpFill/>
            </p:spPr>
            <p:txBody>
              <a:bodyPr wrap="none" rtlCol="0">
                <a:spAutoFit/>
              </a:bodyPr>
              <a:lstStyle/>
              <a:p>
                <a:r>
                  <a:rPr lang="en-US" altLang="zh-CN" sz="4000" dirty="0">
                    <a:solidFill>
                      <a:schemeClr val="bg1"/>
                    </a:solidFill>
                  </a:rPr>
                  <a:t>01</a:t>
                </a:r>
                <a:endParaRPr lang="zh-CN" altLang="en-US" sz="4000" dirty="0">
                  <a:solidFill>
                    <a:schemeClr val="bg1"/>
                  </a:solidFill>
                </a:endParaRPr>
              </a:p>
            </p:txBody>
          </p:sp>
        </p:grpSp>
      </p:grpSp>
      <p:sp>
        <p:nvSpPr>
          <p:cNvPr id="73" name="AutoShape 2"/>
          <p:cNvSpPr>
            <a:spLocks noChangeArrowheads="1"/>
          </p:cNvSpPr>
          <p:nvPr/>
        </p:nvSpPr>
        <p:spPr bwMode="auto">
          <a:xfrm>
            <a:off x="1143000" y="1981200"/>
            <a:ext cx="3833813" cy="3833813"/>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solidFill>
            <a:schemeClr val="bg1">
              <a:lumMod val="50000"/>
            </a:schemeClr>
          </a:solidFill>
          <a:ln>
            <a:noFill/>
          </a:ln>
          <a:effectLst/>
        </p:spPr>
        <p:txBody>
          <a:bodyPr wrap="none" anchor="ctr"/>
          <a:lstStyle/>
          <a:p>
            <a:endParaRPr lang="zh-CN" altLang="en-US"/>
          </a:p>
        </p:txBody>
      </p:sp>
      <p:sp>
        <p:nvSpPr>
          <p:cNvPr id="74" name="Oval 3"/>
          <p:cNvSpPr>
            <a:spLocks noChangeArrowheads="1"/>
          </p:cNvSpPr>
          <p:nvPr/>
        </p:nvSpPr>
        <p:spPr bwMode="auto">
          <a:xfrm>
            <a:off x="1447800" y="2286000"/>
            <a:ext cx="3200400" cy="3200400"/>
          </a:xfrm>
          <a:prstGeom prst="ellipse">
            <a:avLst/>
          </a:prstGeom>
          <a:solidFill>
            <a:srgbClr val="A6A6A6"/>
          </a:solidFill>
          <a:ln w="28575" cmpd="sng">
            <a:solidFill>
              <a:srgbClr val="FFFFFF"/>
            </a:solidFill>
            <a:round/>
            <a:headEnd/>
            <a:tailEnd/>
          </a:ln>
          <a:effectLst/>
        </p:spPr>
        <p:txBody>
          <a:bodyPr wrap="none" anchor="ctr"/>
          <a:lstStyle/>
          <a:p>
            <a:endParaRPr lang="zh-CN" altLang="en-US"/>
          </a:p>
        </p:txBody>
      </p:sp>
      <p:sp>
        <p:nvSpPr>
          <p:cNvPr id="79" name="Text Box 8"/>
          <p:cNvSpPr txBox="1">
            <a:spLocks noChangeArrowheads="1"/>
          </p:cNvSpPr>
          <p:nvPr/>
        </p:nvSpPr>
        <p:spPr bwMode="auto">
          <a:xfrm>
            <a:off x="2183884" y="3359497"/>
            <a:ext cx="1826141" cy="107721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zh-CN" altLang="en-US" sz="3200" b="1" dirty="0">
                <a:solidFill>
                  <a:srgbClr val="FFFFFF"/>
                </a:solidFill>
                <a:effectLst>
                  <a:outerShdw blurRad="38100" dist="38100" dir="2700000" algn="tl">
                    <a:srgbClr val="C0C0C0"/>
                  </a:outerShdw>
                </a:effectLst>
              </a:rPr>
              <a:t>质量控制</a:t>
            </a:r>
          </a:p>
          <a:p>
            <a:pPr algn="ctr" eaLnBrk="0" hangingPunct="0"/>
            <a:r>
              <a:rPr lang="zh-CN" altLang="en-US" sz="3200" b="1" dirty="0">
                <a:solidFill>
                  <a:srgbClr val="FFFFFF"/>
                </a:solidFill>
                <a:effectLst>
                  <a:outerShdw blurRad="38100" dist="38100" dir="2700000" algn="tl">
                    <a:srgbClr val="C0C0C0"/>
                  </a:outerShdw>
                </a:effectLst>
              </a:rPr>
              <a:t>的手段</a:t>
            </a:r>
          </a:p>
        </p:txBody>
      </p:sp>
      <p:sp>
        <p:nvSpPr>
          <p:cNvPr id="81" name="AutoShape 4"/>
          <p:cNvSpPr>
            <a:spLocks noChangeArrowheads="1"/>
          </p:cNvSpPr>
          <p:nvPr/>
        </p:nvSpPr>
        <p:spPr bwMode="auto">
          <a:xfrm>
            <a:off x="3959225" y="2060575"/>
            <a:ext cx="3781425" cy="501650"/>
          </a:xfrm>
          <a:prstGeom prst="roundRect">
            <a:avLst>
              <a:gd name="adj" fmla="val 50000"/>
            </a:avLst>
          </a:prstGeom>
          <a:solidFill>
            <a:srgbClr val="A6A6A6"/>
          </a:solidFill>
          <a:ln w="38100" cmpd="sng">
            <a:solidFill>
              <a:srgbClr val="808080"/>
            </a:solidFill>
            <a:round/>
            <a:headEnd/>
            <a:tailEnd/>
          </a:ln>
          <a:effectLst/>
        </p:spPr>
        <p:txBody>
          <a:bodyPr wrap="none" anchor="ctr"/>
          <a:lstStyle/>
          <a:p>
            <a:pPr algn="ctr" eaLnBrk="0" hangingPunct="0"/>
            <a:r>
              <a:rPr lang="zh-CN" altLang="zh-CN" b="1" dirty="0">
                <a:solidFill>
                  <a:schemeClr val="bg1"/>
                </a:solidFill>
              </a:rPr>
              <a:t>　　1) “旁站”监督</a:t>
            </a:r>
          </a:p>
        </p:txBody>
      </p:sp>
      <p:sp>
        <p:nvSpPr>
          <p:cNvPr id="82" name="AutoShape 5"/>
          <p:cNvSpPr>
            <a:spLocks noChangeArrowheads="1"/>
          </p:cNvSpPr>
          <p:nvPr/>
        </p:nvSpPr>
        <p:spPr bwMode="auto">
          <a:xfrm>
            <a:off x="4187825" y="2798763"/>
            <a:ext cx="3781425" cy="498475"/>
          </a:xfrm>
          <a:prstGeom prst="roundRect">
            <a:avLst>
              <a:gd name="adj" fmla="val 50000"/>
            </a:avLst>
          </a:prstGeom>
          <a:solidFill>
            <a:srgbClr val="A6A6A6"/>
          </a:solidFill>
          <a:ln w="38100" cmpd="sng">
            <a:solidFill>
              <a:srgbClr val="808080"/>
            </a:solidFill>
            <a:round/>
            <a:headEnd/>
            <a:tailEnd/>
          </a:ln>
          <a:effectLst/>
        </p:spPr>
        <p:txBody>
          <a:bodyPr wrap="none" anchor="ctr"/>
          <a:lstStyle/>
          <a:p>
            <a:pPr algn="ctr" eaLnBrk="0" hangingPunct="0"/>
            <a:r>
              <a:rPr lang="zh-CN" altLang="zh-CN" b="1" dirty="0">
                <a:solidFill>
                  <a:schemeClr val="bg1"/>
                </a:solidFill>
              </a:rPr>
              <a:t>2) 测量</a:t>
            </a:r>
          </a:p>
        </p:txBody>
      </p:sp>
      <p:sp>
        <p:nvSpPr>
          <p:cNvPr id="83" name="AutoShape 6"/>
          <p:cNvSpPr>
            <a:spLocks noChangeArrowheads="1"/>
          </p:cNvSpPr>
          <p:nvPr/>
        </p:nvSpPr>
        <p:spPr bwMode="auto">
          <a:xfrm>
            <a:off x="4187825" y="3614738"/>
            <a:ext cx="3779838" cy="500062"/>
          </a:xfrm>
          <a:prstGeom prst="roundRect">
            <a:avLst>
              <a:gd name="adj" fmla="val 50000"/>
            </a:avLst>
          </a:prstGeom>
          <a:solidFill>
            <a:srgbClr val="A6A6A6"/>
          </a:solidFill>
          <a:ln w="38100" cmpd="sng">
            <a:solidFill>
              <a:srgbClr val="808080"/>
            </a:solidFill>
            <a:round/>
            <a:headEnd/>
            <a:tailEnd/>
          </a:ln>
          <a:effectLst/>
        </p:spPr>
        <p:txBody>
          <a:bodyPr wrap="none" anchor="ctr"/>
          <a:lstStyle/>
          <a:p>
            <a:pPr algn="ctr" eaLnBrk="0" hangingPunct="0"/>
            <a:r>
              <a:rPr lang="zh-CN" altLang="zh-CN" b="1" dirty="0">
                <a:solidFill>
                  <a:schemeClr val="bg1"/>
                </a:solidFill>
              </a:rPr>
              <a:t>　　3) 指令文件</a:t>
            </a:r>
          </a:p>
        </p:txBody>
      </p:sp>
      <p:sp>
        <p:nvSpPr>
          <p:cNvPr id="84" name="AutoShape 7"/>
          <p:cNvSpPr>
            <a:spLocks noChangeArrowheads="1"/>
          </p:cNvSpPr>
          <p:nvPr/>
        </p:nvSpPr>
        <p:spPr bwMode="auto">
          <a:xfrm>
            <a:off x="3959225" y="5237163"/>
            <a:ext cx="3781425" cy="500062"/>
          </a:xfrm>
          <a:prstGeom prst="roundRect">
            <a:avLst>
              <a:gd name="adj" fmla="val 50000"/>
            </a:avLst>
          </a:prstGeom>
          <a:solidFill>
            <a:srgbClr val="A6A6A6"/>
          </a:solidFill>
          <a:ln w="38100" cmpd="sng">
            <a:solidFill>
              <a:srgbClr val="808080"/>
            </a:solidFill>
            <a:round/>
            <a:headEnd/>
            <a:tailEnd/>
          </a:ln>
          <a:effectLst/>
        </p:spPr>
        <p:txBody>
          <a:bodyPr wrap="none" anchor="ctr"/>
          <a:lstStyle/>
          <a:p>
            <a:pPr algn="ctr" eaLnBrk="0" hangingPunct="0"/>
            <a:r>
              <a:rPr lang="zh-CN" altLang="zh-CN" b="1" dirty="0">
                <a:solidFill>
                  <a:schemeClr val="bg1"/>
                </a:solidFill>
              </a:rPr>
              <a:t>　　5) 支付控制</a:t>
            </a:r>
          </a:p>
        </p:txBody>
      </p:sp>
      <p:sp>
        <p:nvSpPr>
          <p:cNvPr id="85" name="AutoShape 9"/>
          <p:cNvSpPr>
            <a:spLocks noChangeArrowheads="1"/>
          </p:cNvSpPr>
          <p:nvPr/>
        </p:nvSpPr>
        <p:spPr bwMode="auto">
          <a:xfrm>
            <a:off x="4186238" y="4486275"/>
            <a:ext cx="3781425" cy="500063"/>
          </a:xfrm>
          <a:prstGeom prst="roundRect">
            <a:avLst>
              <a:gd name="adj" fmla="val 50000"/>
            </a:avLst>
          </a:prstGeom>
          <a:solidFill>
            <a:srgbClr val="A6A6A6"/>
          </a:solidFill>
          <a:ln w="38100" cap="flat" cmpd="sng">
            <a:solidFill>
              <a:srgbClr val="808080"/>
            </a:solidFill>
            <a:round/>
            <a:headEnd/>
            <a:tailEnd/>
          </a:ln>
          <a:effectLst/>
        </p:spPr>
        <p:txBody>
          <a:bodyPr wrap="none" anchor="ctr"/>
          <a:lstStyle/>
          <a:p>
            <a:pPr algn="ctr" eaLnBrk="0" hangingPunct="0"/>
            <a:r>
              <a:rPr lang="zh-CN" altLang="zh-CN" b="1" dirty="0">
                <a:solidFill>
                  <a:schemeClr val="bg1"/>
                </a:solidFill>
              </a:rPr>
              <a:t>　　4) 利用质量控制工作程序</a:t>
            </a:r>
          </a:p>
        </p:txBody>
      </p:sp>
    </p:spTree>
    <p:extLst>
      <p:ext uri="{BB962C8B-B14F-4D97-AF65-F5344CB8AC3E}">
        <p14:creationId xmlns:p14="http://schemas.microsoft.com/office/powerpoint/2010/main" val="357063729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949430" y="383318"/>
            <a:ext cx="4369876" cy="711624"/>
            <a:chOff x="3949430" y="383318"/>
            <a:chExt cx="4369876" cy="711624"/>
          </a:xfrm>
          <a:solidFill>
            <a:schemeClr val="bg1">
              <a:lumMod val="65000"/>
            </a:schemeClr>
          </a:solidFill>
        </p:grpSpPr>
        <p:sp>
          <p:nvSpPr>
            <p:cNvPr id="2" name="矩形 1"/>
            <p:cNvSpPr/>
            <p:nvPr/>
          </p:nvSpPr>
          <p:spPr>
            <a:xfrm>
              <a:off x="3949430" y="624320"/>
              <a:ext cx="3614541" cy="461665"/>
            </a:xfrm>
            <a:prstGeom prst="rect">
              <a:avLst/>
            </a:prstGeom>
            <a:noFill/>
          </p:spPr>
          <p:txBody>
            <a:bodyPr wrap="square">
              <a:spAutoFit/>
            </a:bodyPr>
            <a:lstStyle/>
            <a:p>
              <a:pPr lvl="0" algn="r">
                <a:spcAft>
                  <a:spcPts val="0"/>
                </a:spcAft>
              </a:pPr>
              <a:r>
                <a:rPr lang="zh-CN" altLang="en-US" sz="24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进度控制</a:t>
              </a:r>
              <a:r>
                <a:rPr lang="en-US" altLang="zh-CN" sz="24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时间管理</a:t>
              </a:r>
              <a:endParaRPr lang="zh-CN" altLang="zh-CN" sz="24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4" name="组合 33"/>
            <p:cNvGrpSpPr/>
            <p:nvPr/>
          </p:nvGrpSpPr>
          <p:grpSpPr>
            <a:xfrm>
              <a:off x="7563971" y="383318"/>
              <a:ext cx="755335" cy="711624"/>
              <a:chOff x="7563971" y="116026"/>
              <a:chExt cx="755335" cy="711624"/>
            </a:xfrm>
            <a:grpFill/>
          </p:grpSpPr>
          <p:sp>
            <p:nvSpPr>
              <p:cNvPr id="32" name="矩形 31"/>
              <p:cNvSpPr/>
              <p:nvPr/>
            </p:nvSpPr>
            <p:spPr>
              <a:xfrm>
                <a:off x="7563971" y="116026"/>
                <a:ext cx="696414" cy="66673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7563971" y="119764"/>
                <a:ext cx="755335" cy="707886"/>
              </a:xfrm>
              <a:prstGeom prst="rect">
                <a:avLst/>
              </a:prstGeom>
              <a:grpFill/>
            </p:spPr>
            <p:txBody>
              <a:bodyPr wrap="none" rtlCol="0">
                <a:spAutoFit/>
              </a:bodyPr>
              <a:lstStyle/>
              <a:p>
                <a:r>
                  <a:rPr lang="en-US" altLang="zh-CN" sz="4000" dirty="0">
                    <a:solidFill>
                      <a:schemeClr val="bg1"/>
                    </a:solidFill>
                  </a:rPr>
                  <a:t>02</a:t>
                </a:r>
                <a:endParaRPr lang="zh-CN" altLang="en-US" sz="4000" dirty="0">
                  <a:solidFill>
                    <a:schemeClr val="bg1"/>
                  </a:solidFill>
                </a:endParaRPr>
              </a:p>
            </p:txBody>
          </p:sp>
        </p:grpSp>
      </p:grpSp>
      <p:sp>
        <p:nvSpPr>
          <p:cNvPr id="15" name="矩形 14"/>
          <p:cNvSpPr/>
          <p:nvPr/>
        </p:nvSpPr>
        <p:spPr>
          <a:xfrm>
            <a:off x="976634" y="1332206"/>
            <a:ext cx="6965004" cy="923330"/>
          </a:xfrm>
          <a:prstGeom prst="rect">
            <a:avLst/>
          </a:prstGeom>
        </p:spPr>
        <p:txBody>
          <a:bodyPr wrap="square">
            <a:spAutoFit/>
          </a:bodyPr>
          <a:lstStyle/>
          <a:p>
            <a:pPr indent="457200"/>
            <a:r>
              <a:rPr lang="zh-CN" altLang="en-US" dirty="0"/>
              <a:t>进度通常是指项目实施结果的进展情况。进度控制，是指以项目进度计划为依据，综合利用组织、技术、经济和合同等手段，对建设工程项目实施的时间管理。</a:t>
            </a:r>
          </a:p>
        </p:txBody>
      </p:sp>
      <p:sp>
        <p:nvSpPr>
          <p:cNvPr id="16" name="Rectangle 3"/>
          <p:cNvSpPr>
            <a:spLocks noChangeArrowheads="1"/>
          </p:cNvSpPr>
          <p:nvPr/>
        </p:nvSpPr>
        <p:spPr bwMode="auto">
          <a:xfrm>
            <a:off x="5522446" y="3441629"/>
            <a:ext cx="1835150" cy="431800"/>
          </a:xfrm>
          <a:prstGeom prst="rect">
            <a:avLst/>
          </a:prstGeom>
          <a:gradFill rotWithShape="1">
            <a:gsLst>
              <a:gs pos="0">
                <a:schemeClr val="folHlink"/>
              </a:gs>
              <a:gs pos="100000">
                <a:schemeClr val="folHlink">
                  <a:gamma/>
                  <a:tint val="0"/>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 name="Rectangle 4"/>
          <p:cNvSpPr>
            <a:spLocks noChangeArrowheads="1"/>
          </p:cNvSpPr>
          <p:nvPr/>
        </p:nvSpPr>
        <p:spPr bwMode="auto">
          <a:xfrm>
            <a:off x="3715871" y="3930579"/>
            <a:ext cx="1806575" cy="431800"/>
          </a:xfrm>
          <a:prstGeom prst="rect">
            <a:avLst/>
          </a:prstGeom>
          <a:gradFill rotWithShape="1">
            <a:gsLst>
              <a:gs pos="0">
                <a:schemeClr val="accent1"/>
              </a:gs>
              <a:gs pos="100000">
                <a:schemeClr val="accent1">
                  <a:gamma/>
                  <a:tint val="0"/>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 name="Rectangle 5"/>
          <p:cNvSpPr>
            <a:spLocks noChangeArrowheads="1"/>
          </p:cNvSpPr>
          <p:nvPr/>
        </p:nvSpPr>
        <p:spPr bwMode="auto">
          <a:xfrm>
            <a:off x="1887071" y="4424292"/>
            <a:ext cx="1825625" cy="431800"/>
          </a:xfrm>
          <a:prstGeom prst="rect">
            <a:avLst/>
          </a:prstGeom>
          <a:gradFill rotWithShape="1">
            <a:gsLst>
              <a:gs pos="0">
                <a:schemeClr val="folHlink"/>
              </a:gs>
              <a:gs pos="100000">
                <a:schemeClr val="folHlink">
                  <a:gamma/>
                  <a:tint val="0"/>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zh-CN"/>
          </a:p>
        </p:txBody>
      </p:sp>
      <p:sp>
        <p:nvSpPr>
          <p:cNvPr id="19" name="AutoShape 6"/>
          <p:cNvSpPr>
            <a:spLocks noChangeArrowheads="1"/>
          </p:cNvSpPr>
          <p:nvPr/>
        </p:nvSpPr>
        <p:spPr bwMode="auto">
          <a:xfrm flipH="1">
            <a:off x="1283821" y="3811517"/>
            <a:ext cx="2428875" cy="615950"/>
          </a:xfrm>
          <a:prstGeom prst="parallelogram">
            <a:avLst>
              <a:gd name="adj" fmla="val 98582"/>
            </a:avLst>
          </a:prstGeom>
          <a:gradFill rotWithShape="1">
            <a:gsLst>
              <a:gs pos="0">
                <a:schemeClr val="folHlink">
                  <a:gamma/>
                  <a:tint val="54510"/>
                  <a:invGamma/>
                  <a:alpha val="81999"/>
                </a:schemeClr>
              </a:gs>
              <a:gs pos="100000">
                <a:schemeClr val="folHlink">
                  <a:alpha val="50000"/>
                </a:schemeClr>
              </a:gs>
            </a:gsLst>
            <a:lin ang="189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 name="AutoShape 7"/>
          <p:cNvSpPr>
            <a:spLocks noChangeArrowheads="1"/>
          </p:cNvSpPr>
          <p:nvPr/>
        </p:nvSpPr>
        <p:spPr bwMode="auto">
          <a:xfrm flipH="1">
            <a:off x="3096746" y="3301929"/>
            <a:ext cx="2428875" cy="646113"/>
          </a:xfrm>
          <a:prstGeom prst="parallelogram">
            <a:avLst>
              <a:gd name="adj" fmla="val 96330"/>
            </a:avLst>
          </a:prstGeom>
          <a:gradFill rotWithShape="1">
            <a:gsLst>
              <a:gs pos="0">
                <a:schemeClr val="accent1"/>
              </a:gs>
              <a:gs pos="100000">
                <a:schemeClr val="accent1">
                  <a:gamma/>
                  <a:tint val="53725"/>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 name="未知"/>
          <p:cNvSpPr>
            <a:spLocks/>
          </p:cNvSpPr>
          <p:nvPr/>
        </p:nvSpPr>
        <p:spPr bwMode="auto">
          <a:xfrm>
            <a:off x="3103096" y="3303517"/>
            <a:ext cx="612775" cy="1130300"/>
          </a:xfrm>
          <a:custGeom>
            <a:avLst/>
            <a:gdLst>
              <a:gd name="T0" fmla="*/ 0 w 201"/>
              <a:gd name="T1" fmla="*/ 167 h 370"/>
              <a:gd name="T2" fmla="*/ 201 w 201"/>
              <a:gd name="T3" fmla="*/ 370 h 370"/>
              <a:gd name="T4" fmla="*/ 201 w 201"/>
              <a:gd name="T5" fmla="*/ 210 h 370"/>
              <a:gd name="T6" fmla="*/ 0 w 201"/>
              <a:gd name="T7" fmla="*/ 0 h 370"/>
              <a:gd name="T8" fmla="*/ 0 w 201"/>
              <a:gd name="T9" fmla="*/ 167 h 370"/>
            </a:gdLst>
            <a:ahLst/>
            <a:cxnLst>
              <a:cxn ang="0">
                <a:pos x="T0" y="T1"/>
              </a:cxn>
              <a:cxn ang="0">
                <a:pos x="T2" y="T3"/>
              </a:cxn>
              <a:cxn ang="0">
                <a:pos x="T4" y="T5"/>
              </a:cxn>
              <a:cxn ang="0">
                <a:pos x="T6" y="T7"/>
              </a:cxn>
              <a:cxn ang="0">
                <a:pos x="T8" y="T9"/>
              </a:cxn>
            </a:cxnLst>
            <a:rect l="0" t="0" r="r" b="b"/>
            <a:pathLst>
              <a:path w="201" h="370">
                <a:moveTo>
                  <a:pt x="0" y="167"/>
                </a:moveTo>
                <a:lnTo>
                  <a:pt x="201" y="370"/>
                </a:lnTo>
                <a:lnTo>
                  <a:pt x="201" y="210"/>
                </a:lnTo>
                <a:lnTo>
                  <a:pt x="0" y="0"/>
                </a:lnTo>
                <a:lnTo>
                  <a:pt x="0" y="167"/>
                </a:lnTo>
                <a:close/>
              </a:path>
            </a:pathLst>
          </a:cu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AutoShape 9"/>
          <p:cNvSpPr>
            <a:spLocks noChangeArrowheads="1"/>
          </p:cNvSpPr>
          <p:nvPr/>
        </p:nvSpPr>
        <p:spPr bwMode="auto">
          <a:xfrm flipH="1">
            <a:off x="4909671" y="2785992"/>
            <a:ext cx="2438400" cy="657225"/>
          </a:xfrm>
          <a:prstGeom prst="parallelogram">
            <a:avLst>
              <a:gd name="adj" fmla="val 92256"/>
            </a:avLst>
          </a:prstGeom>
          <a:gradFill rotWithShape="1">
            <a:gsLst>
              <a:gs pos="0">
                <a:schemeClr val="folHlink"/>
              </a:gs>
              <a:gs pos="100000">
                <a:schemeClr val="folHlink">
                  <a:gamma/>
                  <a:tint val="53725"/>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 name="未知"/>
          <p:cNvSpPr>
            <a:spLocks/>
          </p:cNvSpPr>
          <p:nvPr/>
        </p:nvSpPr>
        <p:spPr bwMode="auto">
          <a:xfrm>
            <a:off x="4906496" y="2781229"/>
            <a:ext cx="615950" cy="1163638"/>
          </a:xfrm>
          <a:custGeom>
            <a:avLst/>
            <a:gdLst>
              <a:gd name="T0" fmla="*/ 0 w 201"/>
              <a:gd name="T1" fmla="*/ 167 h 370"/>
              <a:gd name="T2" fmla="*/ 201 w 201"/>
              <a:gd name="T3" fmla="*/ 370 h 370"/>
              <a:gd name="T4" fmla="*/ 201 w 201"/>
              <a:gd name="T5" fmla="*/ 210 h 370"/>
              <a:gd name="T6" fmla="*/ 0 w 201"/>
              <a:gd name="T7" fmla="*/ 0 h 370"/>
              <a:gd name="T8" fmla="*/ 0 w 201"/>
              <a:gd name="T9" fmla="*/ 167 h 370"/>
            </a:gdLst>
            <a:ahLst/>
            <a:cxnLst>
              <a:cxn ang="0">
                <a:pos x="T0" y="T1"/>
              </a:cxn>
              <a:cxn ang="0">
                <a:pos x="T2" y="T3"/>
              </a:cxn>
              <a:cxn ang="0">
                <a:pos x="T4" y="T5"/>
              </a:cxn>
              <a:cxn ang="0">
                <a:pos x="T6" y="T7"/>
              </a:cxn>
              <a:cxn ang="0">
                <a:pos x="T8" y="T9"/>
              </a:cxn>
            </a:cxnLst>
            <a:rect l="0" t="0" r="r" b="b"/>
            <a:pathLst>
              <a:path w="201" h="370">
                <a:moveTo>
                  <a:pt x="0" y="167"/>
                </a:moveTo>
                <a:lnTo>
                  <a:pt x="201" y="370"/>
                </a:lnTo>
                <a:lnTo>
                  <a:pt x="201" y="210"/>
                </a:lnTo>
                <a:lnTo>
                  <a:pt x="0" y="0"/>
                </a:lnTo>
                <a:lnTo>
                  <a:pt x="0" y="167"/>
                </a:lnTo>
                <a:close/>
              </a:path>
            </a:pathLst>
          </a:custGeom>
          <a:gradFill rotWithShape="1">
            <a:gsLst>
              <a:gs pos="0">
                <a:schemeClr val="folHlink">
                  <a:gamma/>
                  <a:shade val="46275"/>
                  <a:invGamma/>
                </a:schemeClr>
              </a:gs>
              <a:gs pos="100000">
                <a:schemeClr val="folHlink"/>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24" name="Picture 11" descr="light_shadow"/>
          <p:cNvPicPr>
            <a:picLocks noChangeAspect="1" noChangeArrowheads="1"/>
          </p:cNvPicPr>
          <p:nvPr/>
        </p:nvPicPr>
        <p:blipFill>
          <a:blip r:embed="rId3" cstate="print">
            <a:lum bright="-76000" contrast="-4000"/>
            <a:grayscl/>
            <a:extLst>
              <a:ext uri="{28A0092B-C50C-407E-A947-70E740481C1C}">
                <a14:useLocalDpi xmlns:a14="http://schemas.microsoft.com/office/drawing/2010/main" val="0"/>
              </a:ext>
            </a:extLst>
          </a:blip>
          <a:srcRect/>
          <a:stretch>
            <a:fillRect/>
          </a:stretch>
        </p:blipFill>
        <p:spPr bwMode="auto">
          <a:xfrm>
            <a:off x="1902946" y="3965504"/>
            <a:ext cx="10080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2" descr="circuler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5634" y="3005067"/>
            <a:ext cx="11525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Oval 13"/>
          <p:cNvSpPr>
            <a:spLocks noChangeArrowheads="1"/>
          </p:cNvSpPr>
          <p:nvPr/>
        </p:nvSpPr>
        <p:spPr bwMode="auto">
          <a:xfrm>
            <a:off x="1815634" y="3005067"/>
            <a:ext cx="1144587" cy="1143000"/>
          </a:xfrm>
          <a:prstGeom prst="ellipse">
            <a:avLst/>
          </a:prstGeom>
          <a:gradFill rotWithShape="1">
            <a:gsLst>
              <a:gs pos="0">
                <a:schemeClr val="folHlink">
                  <a:alpha val="45000"/>
                </a:schemeClr>
              </a:gs>
              <a:gs pos="50000">
                <a:schemeClr val="folHlink">
                  <a:gamma/>
                  <a:tint val="54510"/>
                  <a:invGamma/>
                  <a:alpha val="89999"/>
                </a:schemeClr>
              </a:gs>
              <a:gs pos="100000">
                <a:schemeClr val="folHlink">
                  <a:alpha val="45000"/>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 name="未知"/>
          <p:cNvSpPr>
            <a:spLocks/>
          </p:cNvSpPr>
          <p:nvPr/>
        </p:nvSpPr>
        <p:spPr bwMode="auto">
          <a:xfrm>
            <a:off x="1934696" y="3028879"/>
            <a:ext cx="898525" cy="395288"/>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folHlink">
                  <a:alpha val="17999"/>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28" name="Picture 15" descr="light_shadow"/>
          <p:cNvPicPr>
            <a:picLocks noChangeAspect="1" noChangeArrowheads="1"/>
          </p:cNvPicPr>
          <p:nvPr/>
        </p:nvPicPr>
        <p:blipFill>
          <a:blip r:embed="rId3" cstate="print">
            <a:lum bright="-76000" contrast="-4000"/>
            <a:grayscl/>
            <a:extLst>
              <a:ext uri="{28A0092B-C50C-407E-A947-70E740481C1C}">
                <a14:useLocalDpi xmlns:a14="http://schemas.microsoft.com/office/drawing/2010/main" val="0"/>
              </a:ext>
            </a:extLst>
          </a:blip>
          <a:srcRect/>
          <a:stretch>
            <a:fillRect/>
          </a:stretch>
        </p:blipFill>
        <p:spPr bwMode="auto">
          <a:xfrm>
            <a:off x="3746034" y="3462267"/>
            <a:ext cx="1008062"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6" descr="circuler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8721" y="2501829"/>
            <a:ext cx="11525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Oval 17"/>
          <p:cNvSpPr>
            <a:spLocks noChangeArrowheads="1"/>
          </p:cNvSpPr>
          <p:nvPr/>
        </p:nvSpPr>
        <p:spPr bwMode="auto">
          <a:xfrm>
            <a:off x="3658721" y="2501829"/>
            <a:ext cx="1144588" cy="1143000"/>
          </a:xfrm>
          <a:prstGeom prst="ellipse">
            <a:avLst/>
          </a:prstGeom>
          <a:gradFill rotWithShape="1">
            <a:gsLst>
              <a:gs pos="0">
                <a:schemeClr val="accent1">
                  <a:gamma/>
                  <a:shade val="26275"/>
                  <a:invGamma/>
                  <a:alpha val="89999"/>
                </a:schemeClr>
              </a:gs>
              <a:gs pos="50000">
                <a:schemeClr val="accent1">
                  <a:alpha val="45000"/>
                </a:schemeClr>
              </a:gs>
              <a:gs pos="100000">
                <a:schemeClr val="accent1">
                  <a:gamma/>
                  <a:shade val="26275"/>
                  <a:invGamma/>
                  <a:alpha val="89999"/>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 name="未知"/>
          <p:cNvSpPr>
            <a:spLocks/>
          </p:cNvSpPr>
          <p:nvPr/>
        </p:nvSpPr>
        <p:spPr bwMode="auto">
          <a:xfrm>
            <a:off x="3777784" y="2525642"/>
            <a:ext cx="898525" cy="395287"/>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accent1">
                  <a:alpha val="17999"/>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35" name="Picture 19" descr="light_shadow"/>
          <p:cNvPicPr>
            <a:picLocks noChangeAspect="1" noChangeArrowheads="1"/>
          </p:cNvPicPr>
          <p:nvPr/>
        </p:nvPicPr>
        <p:blipFill>
          <a:blip r:embed="rId3" cstate="print">
            <a:lum bright="-76000" contrast="-4000"/>
            <a:grayscl/>
            <a:extLst>
              <a:ext uri="{28A0092B-C50C-407E-A947-70E740481C1C}">
                <a14:useLocalDpi xmlns:a14="http://schemas.microsoft.com/office/drawing/2010/main" val="0"/>
              </a:ext>
            </a:extLst>
          </a:blip>
          <a:srcRect/>
          <a:stretch>
            <a:fillRect/>
          </a:stretch>
        </p:blipFill>
        <p:spPr bwMode="auto">
          <a:xfrm>
            <a:off x="5666909" y="2974904"/>
            <a:ext cx="100806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0" descr="circuler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9596" y="2014467"/>
            <a:ext cx="11525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Oval 21"/>
          <p:cNvSpPr>
            <a:spLocks noChangeArrowheads="1"/>
          </p:cNvSpPr>
          <p:nvPr/>
        </p:nvSpPr>
        <p:spPr bwMode="auto">
          <a:xfrm>
            <a:off x="5579596" y="2014467"/>
            <a:ext cx="1144588" cy="1143000"/>
          </a:xfrm>
          <a:prstGeom prst="ellipse">
            <a:avLst/>
          </a:prstGeom>
          <a:gradFill rotWithShape="1">
            <a:gsLst>
              <a:gs pos="0">
                <a:schemeClr val="folHlink">
                  <a:gamma/>
                  <a:shade val="26275"/>
                  <a:invGamma/>
                  <a:alpha val="89999"/>
                </a:schemeClr>
              </a:gs>
              <a:gs pos="50000">
                <a:schemeClr val="folHlink">
                  <a:alpha val="45000"/>
                </a:schemeClr>
              </a:gs>
              <a:gs pos="100000">
                <a:schemeClr val="folHlink">
                  <a:gamma/>
                  <a:shade val="26275"/>
                  <a:invGamma/>
                  <a:alpha val="89999"/>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 name="未知"/>
          <p:cNvSpPr>
            <a:spLocks/>
          </p:cNvSpPr>
          <p:nvPr/>
        </p:nvSpPr>
        <p:spPr bwMode="auto">
          <a:xfrm>
            <a:off x="5698659" y="2038279"/>
            <a:ext cx="898525" cy="395288"/>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folHlink">
                  <a:alpha val="17999"/>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9" name="Text Box 23"/>
          <p:cNvSpPr txBox="1">
            <a:spLocks noChangeArrowheads="1"/>
          </p:cNvSpPr>
          <p:nvPr/>
        </p:nvSpPr>
        <p:spPr bwMode="auto">
          <a:xfrm>
            <a:off x="1964859" y="3438454"/>
            <a:ext cx="9556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zh-CN" sz="1400" b="1"/>
              <a:t>影响进度的因素</a:t>
            </a:r>
          </a:p>
        </p:txBody>
      </p:sp>
      <p:sp>
        <p:nvSpPr>
          <p:cNvPr id="40" name="Text Box 24"/>
          <p:cNvSpPr txBox="1">
            <a:spLocks noChangeArrowheads="1"/>
          </p:cNvSpPr>
          <p:nvPr/>
        </p:nvSpPr>
        <p:spPr bwMode="auto">
          <a:xfrm>
            <a:off x="3803184" y="2933629"/>
            <a:ext cx="9556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zh-CN" sz="1400" b="1"/>
              <a:t>进度控制的方法</a:t>
            </a:r>
          </a:p>
        </p:txBody>
      </p:sp>
      <p:sp>
        <p:nvSpPr>
          <p:cNvPr id="41" name="Text Box 25"/>
          <p:cNvSpPr txBox="1">
            <a:spLocks noChangeArrowheads="1"/>
          </p:cNvSpPr>
          <p:nvPr/>
        </p:nvSpPr>
        <p:spPr bwMode="auto">
          <a:xfrm>
            <a:off x="5728821" y="2436742"/>
            <a:ext cx="9556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zh-CN" sz="1400" b="1"/>
              <a:t> 进度控制的措施</a:t>
            </a:r>
          </a:p>
        </p:txBody>
      </p:sp>
      <p:sp>
        <p:nvSpPr>
          <p:cNvPr id="42" name="Text Box 26"/>
          <p:cNvSpPr txBox="1">
            <a:spLocks noChangeArrowheads="1"/>
          </p:cNvSpPr>
          <p:nvPr/>
        </p:nvSpPr>
        <p:spPr bwMode="auto">
          <a:xfrm>
            <a:off x="1680815" y="4628587"/>
            <a:ext cx="211137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buClr>
                <a:srgbClr val="1C1C1C"/>
              </a:buClr>
              <a:buFont typeface="Arial" panose="020B0604020202020204" pitchFamily="34" charset="0"/>
              <a:buChar char="•"/>
            </a:pPr>
            <a:r>
              <a:rPr lang="zh-CN" altLang="zh-CN" sz="1600" dirty="0">
                <a:solidFill>
                  <a:schemeClr val="tx2"/>
                </a:solidFill>
                <a:sym typeface="Arial" panose="020B0604020202020204" pitchFamily="34" charset="0"/>
              </a:rPr>
              <a:t>房地产项目影响进度的因素很多，如人的因素，技术因素，材料设备因素，自然因素，社会因素，还有其他不确定的因素等</a:t>
            </a:r>
            <a:r>
              <a:rPr lang="zh-CN" altLang="zh-CN" sz="1600" dirty="0">
                <a:solidFill>
                  <a:schemeClr val="tx2"/>
                </a:solidFill>
              </a:rPr>
              <a:t>。</a:t>
            </a:r>
            <a:r>
              <a:rPr lang="zh-CN" altLang="en-US" sz="1600" b="1" dirty="0">
                <a:solidFill>
                  <a:srgbClr val="A6A6A6"/>
                </a:solidFill>
                <a:latin typeface="+mj-ea"/>
                <a:ea typeface="+mj-ea"/>
              </a:rPr>
              <a:t>最重要的还是人的因素</a:t>
            </a:r>
            <a:r>
              <a:rPr lang="zh-CN" altLang="en-US" sz="1600" dirty="0">
                <a:solidFill>
                  <a:schemeClr val="tx2"/>
                </a:solidFill>
              </a:rPr>
              <a:t>。</a:t>
            </a:r>
            <a:endParaRPr lang="zh-CN" altLang="zh-CN" sz="1600" dirty="0">
              <a:solidFill>
                <a:schemeClr val="tx2"/>
              </a:solidFill>
            </a:endParaRPr>
          </a:p>
        </p:txBody>
      </p:sp>
      <p:sp>
        <p:nvSpPr>
          <p:cNvPr id="43" name="Text Box 27"/>
          <p:cNvSpPr txBox="1">
            <a:spLocks noChangeArrowheads="1"/>
          </p:cNvSpPr>
          <p:nvPr/>
        </p:nvSpPr>
        <p:spPr bwMode="auto">
          <a:xfrm>
            <a:off x="3780959" y="4149654"/>
            <a:ext cx="174148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buClr>
                <a:srgbClr val="1C1C1C"/>
              </a:buClr>
              <a:buFont typeface="Arial" panose="020B0604020202020204" pitchFamily="34" charset="0"/>
              <a:buChar char="•"/>
            </a:pPr>
            <a:r>
              <a:rPr lang="zh-CN" altLang="zh-CN" sz="1600" dirty="0">
                <a:solidFill>
                  <a:schemeClr val="tx2"/>
                </a:solidFill>
                <a:sym typeface="Arial" panose="020B0604020202020204" pitchFamily="34" charset="0"/>
              </a:rPr>
              <a:t>1) 关键线路法</a:t>
            </a:r>
          </a:p>
          <a:p>
            <a:pPr>
              <a:spcBef>
                <a:spcPct val="50000"/>
              </a:spcBef>
              <a:buClr>
                <a:srgbClr val="1C1C1C"/>
              </a:buClr>
              <a:buFont typeface="Arial" panose="020B0604020202020204" pitchFamily="34" charset="0"/>
              <a:buChar char="•"/>
            </a:pPr>
            <a:r>
              <a:rPr lang="zh-CN" altLang="zh-CN" sz="1600" dirty="0">
                <a:solidFill>
                  <a:schemeClr val="tx2"/>
                </a:solidFill>
                <a:sym typeface="Arial" panose="020B0604020202020204" pitchFamily="34" charset="0"/>
              </a:rPr>
              <a:t>2) 计划评审技术　　</a:t>
            </a:r>
          </a:p>
          <a:p>
            <a:pPr>
              <a:spcBef>
                <a:spcPct val="50000"/>
              </a:spcBef>
              <a:buClr>
                <a:srgbClr val="1C1C1C"/>
              </a:buClr>
              <a:buFont typeface="Arial" panose="020B0604020202020204" pitchFamily="34" charset="0"/>
              <a:buChar char="•"/>
            </a:pPr>
            <a:r>
              <a:rPr lang="zh-CN" altLang="zh-CN" sz="1600" dirty="0">
                <a:solidFill>
                  <a:schemeClr val="tx2"/>
                </a:solidFill>
                <a:sym typeface="Arial" panose="020B0604020202020204" pitchFamily="34" charset="0"/>
              </a:rPr>
              <a:t>3) 管理技术</a:t>
            </a:r>
          </a:p>
        </p:txBody>
      </p:sp>
      <p:sp>
        <p:nvSpPr>
          <p:cNvPr id="44" name="Text Box 28"/>
          <p:cNvSpPr txBox="1">
            <a:spLocks noChangeArrowheads="1"/>
          </p:cNvSpPr>
          <p:nvPr/>
        </p:nvSpPr>
        <p:spPr bwMode="auto">
          <a:xfrm>
            <a:off x="5522446" y="3775004"/>
            <a:ext cx="204152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buClr>
                <a:srgbClr val="1C1C1C"/>
              </a:buClr>
              <a:buFont typeface="Arial" panose="020B0604020202020204" pitchFamily="34" charset="0"/>
              <a:buChar char="•"/>
            </a:pPr>
            <a:r>
              <a:rPr lang="zh-CN" altLang="zh-CN" sz="1600" dirty="0">
                <a:solidFill>
                  <a:schemeClr val="tx2"/>
                </a:solidFill>
              </a:rPr>
              <a:t>　1) 组织措施</a:t>
            </a:r>
          </a:p>
          <a:p>
            <a:pPr>
              <a:spcBef>
                <a:spcPct val="50000"/>
              </a:spcBef>
              <a:buClr>
                <a:srgbClr val="1C1C1C"/>
              </a:buClr>
              <a:buFont typeface="Arial" panose="020B0604020202020204" pitchFamily="34" charset="0"/>
              <a:buChar char="•"/>
            </a:pPr>
            <a:r>
              <a:rPr lang="zh-CN" altLang="zh-CN" sz="1600" dirty="0">
                <a:solidFill>
                  <a:schemeClr val="tx2"/>
                </a:solidFill>
              </a:rPr>
              <a:t>　2) 技术措施</a:t>
            </a:r>
          </a:p>
          <a:p>
            <a:pPr>
              <a:spcBef>
                <a:spcPct val="50000"/>
              </a:spcBef>
              <a:buClr>
                <a:srgbClr val="1C1C1C"/>
              </a:buClr>
              <a:buFont typeface="Arial" panose="020B0604020202020204" pitchFamily="34" charset="0"/>
              <a:buChar char="•"/>
            </a:pPr>
            <a:r>
              <a:rPr lang="zh-CN" altLang="zh-CN" sz="1600" dirty="0">
                <a:solidFill>
                  <a:schemeClr val="tx2"/>
                </a:solidFill>
              </a:rPr>
              <a:t>　3) 合同措施</a:t>
            </a:r>
          </a:p>
          <a:p>
            <a:pPr>
              <a:spcBef>
                <a:spcPct val="50000"/>
              </a:spcBef>
              <a:buClr>
                <a:srgbClr val="1C1C1C"/>
              </a:buClr>
              <a:buFont typeface="Arial" panose="020B0604020202020204" pitchFamily="34" charset="0"/>
              <a:buChar char="•"/>
            </a:pPr>
            <a:r>
              <a:rPr lang="zh-CN" altLang="zh-CN" sz="1600" dirty="0">
                <a:solidFill>
                  <a:schemeClr val="tx2"/>
                </a:solidFill>
              </a:rPr>
              <a:t>　4) 经济措施</a:t>
            </a:r>
          </a:p>
          <a:p>
            <a:pPr>
              <a:spcBef>
                <a:spcPct val="50000"/>
              </a:spcBef>
              <a:buClr>
                <a:srgbClr val="1C1C1C"/>
              </a:buClr>
              <a:buFont typeface="Arial" panose="020B0604020202020204" pitchFamily="34" charset="0"/>
              <a:buChar char="•"/>
            </a:pPr>
            <a:r>
              <a:rPr lang="zh-CN" altLang="zh-CN" sz="1600" dirty="0">
                <a:solidFill>
                  <a:schemeClr val="tx2"/>
                </a:solidFill>
              </a:rPr>
              <a:t>　5) 信息管理措施</a:t>
            </a:r>
          </a:p>
        </p:txBody>
      </p:sp>
      <p:grpSp>
        <p:nvGrpSpPr>
          <p:cNvPr id="45" name="Group 29"/>
          <p:cNvGrpSpPr>
            <a:grpSpLocks/>
          </p:cNvGrpSpPr>
          <p:nvPr/>
        </p:nvGrpSpPr>
        <p:grpSpPr bwMode="auto">
          <a:xfrm rot="-1297425" flipH="1" flipV="1">
            <a:off x="1882309" y="3843267"/>
            <a:ext cx="1062037" cy="254000"/>
            <a:chOff x="0" y="0"/>
            <a:chExt cx="893" cy="246"/>
          </a:xfrm>
        </p:grpSpPr>
        <p:grpSp>
          <p:nvGrpSpPr>
            <p:cNvPr id="46" name="Group 30"/>
            <p:cNvGrpSpPr>
              <a:grpSpLocks/>
            </p:cNvGrpSpPr>
            <p:nvPr/>
          </p:nvGrpSpPr>
          <p:grpSpPr bwMode="auto">
            <a:xfrm>
              <a:off x="0" y="0"/>
              <a:ext cx="743" cy="185"/>
              <a:chOff x="0" y="0"/>
              <a:chExt cx="1118" cy="279"/>
            </a:xfrm>
          </p:grpSpPr>
          <p:sp>
            <p:nvSpPr>
              <p:cNvPr id="53" name="AutoShape 31"/>
              <p:cNvSpPr>
                <a:spLocks noChangeArrowheads="1"/>
              </p:cNvSpPr>
              <p:nvPr/>
            </p:nvSpPr>
            <p:spPr bwMode="auto">
              <a:xfrm rot="5263130">
                <a:off x="289" y="-294"/>
                <a:ext cx="227" cy="816"/>
              </a:xfrm>
              <a:prstGeom prst="moon">
                <a:avLst>
                  <a:gd name="adj" fmla="val 49773"/>
                </a:avLst>
              </a:prstGeom>
              <a:solidFill>
                <a:schemeClr val="bg1">
                  <a:alpha val="3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 name="AutoShape 32"/>
              <p:cNvSpPr>
                <a:spLocks noChangeArrowheads="1"/>
              </p:cNvSpPr>
              <p:nvPr/>
            </p:nvSpPr>
            <p:spPr bwMode="auto">
              <a:xfrm rot="6078281">
                <a:off x="425" y="-294"/>
                <a:ext cx="227" cy="816"/>
              </a:xfrm>
              <a:prstGeom prst="moon">
                <a:avLst>
                  <a:gd name="adj" fmla="val 49773"/>
                </a:avLst>
              </a:prstGeom>
              <a:solidFill>
                <a:schemeClr val="bg1">
                  <a:alpha val="3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5" name="AutoShape 33"/>
              <p:cNvSpPr>
                <a:spLocks noChangeArrowheads="1"/>
              </p:cNvSpPr>
              <p:nvPr/>
            </p:nvSpPr>
            <p:spPr bwMode="auto">
              <a:xfrm rot="6373927">
                <a:off x="501" y="-272"/>
                <a:ext cx="227" cy="816"/>
              </a:xfrm>
              <a:prstGeom prst="moon">
                <a:avLst>
                  <a:gd name="adj" fmla="val 49773"/>
                </a:avLst>
              </a:prstGeom>
              <a:solidFill>
                <a:schemeClr val="bg1">
                  <a:alpha val="3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 name="AutoShape 34"/>
              <p:cNvSpPr>
                <a:spLocks noChangeArrowheads="1"/>
              </p:cNvSpPr>
              <p:nvPr/>
            </p:nvSpPr>
            <p:spPr bwMode="auto">
              <a:xfrm rot="6906312">
                <a:off x="591" y="-242"/>
                <a:ext cx="227" cy="816"/>
              </a:xfrm>
              <a:prstGeom prst="moon">
                <a:avLst>
                  <a:gd name="adj" fmla="val 49773"/>
                </a:avLst>
              </a:prstGeom>
              <a:solidFill>
                <a:schemeClr val="bg1">
                  <a:alpha val="3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47" name="Group 35"/>
            <p:cNvGrpSpPr>
              <a:grpSpLocks/>
            </p:cNvGrpSpPr>
            <p:nvPr/>
          </p:nvGrpSpPr>
          <p:grpSpPr bwMode="auto">
            <a:xfrm rot="1353540">
              <a:off x="150" y="60"/>
              <a:ext cx="743" cy="186"/>
              <a:chOff x="0" y="0"/>
              <a:chExt cx="1118" cy="279"/>
            </a:xfrm>
          </p:grpSpPr>
          <p:sp>
            <p:nvSpPr>
              <p:cNvPr id="48" name="AutoShape 36"/>
              <p:cNvSpPr>
                <a:spLocks noChangeArrowheads="1"/>
              </p:cNvSpPr>
              <p:nvPr/>
            </p:nvSpPr>
            <p:spPr bwMode="auto">
              <a:xfrm rot="5263130">
                <a:off x="289" y="-294"/>
                <a:ext cx="227" cy="816"/>
              </a:xfrm>
              <a:prstGeom prst="moon">
                <a:avLst>
                  <a:gd name="adj" fmla="val 49773"/>
                </a:avLst>
              </a:prstGeom>
              <a:solidFill>
                <a:schemeClr val="bg1">
                  <a:alpha val="3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0" name="AutoShape 37"/>
              <p:cNvSpPr>
                <a:spLocks noChangeArrowheads="1"/>
              </p:cNvSpPr>
              <p:nvPr/>
            </p:nvSpPr>
            <p:spPr bwMode="auto">
              <a:xfrm rot="6078281">
                <a:off x="425" y="-294"/>
                <a:ext cx="227" cy="816"/>
              </a:xfrm>
              <a:prstGeom prst="moon">
                <a:avLst>
                  <a:gd name="adj" fmla="val 49773"/>
                </a:avLst>
              </a:prstGeom>
              <a:solidFill>
                <a:schemeClr val="bg1">
                  <a:alpha val="3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 name="AutoShape 38"/>
              <p:cNvSpPr>
                <a:spLocks noChangeArrowheads="1"/>
              </p:cNvSpPr>
              <p:nvPr/>
            </p:nvSpPr>
            <p:spPr bwMode="auto">
              <a:xfrm rot="6373927">
                <a:off x="501" y="-272"/>
                <a:ext cx="227" cy="816"/>
              </a:xfrm>
              <a:prstGeom prst="moon">
                <a:avLst>
                  <a:gd name="adj" fmla="val 49773"/>
                </a:avLst>
              </a:prstGeom>
              <a:solidFill>
                <a:schemeClr val="bg1">
                  <a:alpha val="3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2" name="AutoShape 39"/>
              <p:cNvSpPr>
                <a:spLocks noChangeArrowheads="1"/>
              </p:cNvSpPr>
              <p:nvPr/>
            </p:nvSpPr>
            <p:spPr bwMode="auto">
              <a:xfrm rot="6906312">
                <a:off x="591" y="-242"/>
                <a:ext cx="227" cy="816"/>
              </a:xfrm>
              <a:prstGeom prst="moon">
                <a:avLst>
                  <a:gd name="adj" fmla="val 49773"/>
                </a:avLst>
              </a:prstGeom>
              <a:solidFill>
                <a:schemeClr val="bg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57" name="Group 40"/>
          <p:cNvGrpSpPr>
            <a:grpSpLocks/>
          </p:cNvGrpSpPr>
          <p:nvPr/>
        </p:nvGrpSpPr>
        <p:grpSpPr bwMode="auto">
          <a:xfrm rot="-1297425" flipH="1" flipV="1">
            <a:off x="3773021" y="3368604"/>
            <a:ext cx="1062038" cy="254000"/>
            <a:chOff x="0" y="0"/>
            <a:chExt cx="893" cy="246"/>
          </a:xfrm>
        </p:grpSpPr>
        <p:grpSp>
          <p:nvGrpSpPr>
            <p:cNvPr id="58" name="Group 41"/>
            <p:cNvGrpSpPr>
              <a:grpSpLocks/>
            </p:cNvGrpSpPr>
            <p:nvPr/>
          </p:nvGrpSpPr>
          <p:grpSpPr bwMode="auto">
            <a:xfrm>
              <a:off x="0" y="0"/>
              <a:ext cx="743" cy="185"/>
              <a:chOff x="0" y="0"/>
              <a:chExt cx="1118" cy="279"/>
            </a:xfrm>
          </p:grpSpPr>
          <p:sp>
            <p:nvSpPr>
              <p:cNvPr id="64" name="AutoShape 42"/>
              <p:cNvSpPr>
                <a:spLocks noChangeArrowheads="1"/>
              </p:cNvSpPr>
              <p:nvPr/>
            </p:nvSpPr>
            <p:spPr bwMode="auto">
              <a:xfrm rot="5263130">
                <a:off x="289" y="-294"/>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5" name="AutoShape 43"/>
              <p:cNvSpPr>
                <a:spLocks noChangeArrowheads="1"/>
              </p:cNvSpPr>
              <p:nvPr/>
            </p:nvSpPr>
            <p:spPr bwMode="auto">
              <a:xfrm rot="6078281">
                <a:off x="425" y="-294"/>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6" name="AutoShape 44"/>
              <p:cNvSpPr>
                <a:spLocks noChangeArrowheads="1"/>
              </p:cNvSpPr>
              <p:nvPr/>
            </p:nvSpPr>
            <p:spPr bwMode="auto">
              <a:xfrm rot="6373927">
                <a:off x="501" y="-272"/>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7" name="AutoShape 45"/>
              <p:cNvSpPr>
                <a:spLocks noChangeArrowheads="1"/>
              </p:cNvSpPr>
              <p:nvPr/>
            </p:nvSpPr>
            <p:spPr bwMode="auto">
              <a:xfrm rot="6906312">
                <a:off x="591" y="-242"/>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9" name="Group 46"/>
            <p:cNvGrpSpPr>
              <a:grpSpLocks/>
            </p:cNvGrpSpPr>
            <p:nvPr/>
          </p:nvGrpSpPr>
          <p:grpSpPr bwMode="auto">
            <a:xfrm rot="1353540">
              <a:off x="150" y="60"/>
              <a:ext cx="743" cy="186"/>
              <a:chOff x="0" y="0"/>
              <a:chExt cx="1118" cy="279"/>
            </a:xfrm>
          </p:grpSpPr>
          <p:sp>
            <p:nvSpPr>
              <p:cNvPr id="60" name="AutoShape 47"/>
              <p:cNvSpPr>
                <a:spLocks noChangeArrowheads="1"/>
              </p:cNvSpPr>
              <p:nvPr/>
            </p:nvSpPr>
            <p:spPr bwMode="auto">
              <a:xfrm rot="5263130">
                <a:off x="289" y="-294"/>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 name="AutoShape 48"/>
              <p:cNvSpPr>
                <a:spLocks noChangeArrowheads="1"/>
              </p:cNvSpPr>
              <p:nvPr/>
            </p:nvSpPr>
            <p:spPr bwMode="auto">
              <a:xfrm rot="6078281">
                <a:off x="425" y="-294"/>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 name="AutoShape 49"/>
              <p:cNvSpPr>
                <a:spLocks noChangeArrowheads="1"/>
              </p:cNvSpPr>
              <p:nvPr/>
            </p:nvSpPr>
            <p:spPr bwMode="auto">
              <a:xfrm rot="6373927">
                <a:off x="501" y="-272"/>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 name="AutoShape 50"/>
              <p:cNvSpPr>
                <a:spLocks noChangeArrowheads="1"/>
              </p:cNvSpPr>
              <p:nvPr/>
            </p:nvSpPr>
            <p:spPr bwMode="auto">
              <a:xfrm rot="6906312">
                <a:off x="591" y="-242"/>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68" name="Group 51"/>
          <p:cNvGrpSpPr>
            <a:grpSpLocks/>
          </p:cNvGrpSpPr>
          <p:nvPr/>
        </p:nvGrpSpPr>
        <p:grpSpPr bwMode="auto">
          <a:xfrm rot="-1297425" flipH="1" flipV="1">
            <a:off x="5622459" y="2865367"/>
            <a:ext cx="1062037" cy="254000"/>
            <a:chOff x="0" y="0"/>
            <a:chExt cx="893" cy="246"/>
          </a:xfrm>
        </p:grpSpPr>
        <p:grpSp>
          <p:nvGrpSpPr>
            <p:cNvPr id="69" name="Group 52"/>
            <p:cNvGrpSpPr>
              <a:grpSpLocks/>
            </p:cNvGrpSpPr>
            <p:nvPr/>
          </p:nvGrpSpPr>
          <p:grpSpPr bwMode="auto">
            <a:xfrm>
              <a:off x="0" y="0"/>
              <a:ext cx="743" cy="185"/>
              <a:chOff x="0" y="0"/>
              <a:chExt cx="1118" cy="279"/>
            </a:xfrm>
          </p:grpSpPr>
          <p:sp>
            <p:nvSpPr>
              <p:cNvPr id="77" name="AutoShape 53"/>
              <p:cNvSpPr>
                <a:spLocks noChangeArrowheads="1"/>
              </p:cNvSpPr>
              <p:nvPr/>
            </p:nvSpPr>
            <p:spPr bwMode="auto">
              <a:xfrm rot="5263130">
                <a:off x="289" y="-294"/>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8" name="AutoShape 54"/>
              <p:cNvSpPr>
                <a:spLocks noChangeArrowheads="1"/>
              </p:cNvSpPr>
              <p:nvPr/>
            </p:nvSpPr>
            <p:spPr bwMode="auto">
              <a:xfrm rot="6078281">
                <a:off x="425" y="-294"/>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0" name="AutoShape 55"/>
              <p:cNvSpPr>
                <a:spLocks noChangeArrowheads="1"/>
              </p:cNvSpPr>
              <p:nvPr/>
            </p:nvSpPr>
            <p:spPr bwMode="auto">
              <a:xfrm rot="6373927">
                <a:off x="501" y="-272"/>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6" name="AutoShape 56"/>
              <p:cNvSpPr>
                <a:spLocks noChangeArrowheads="1"/>
              </p:cNvSpPr>
              <p:nvPr/>
            </p:nvSpPr>
            <p:spPr bwMode="auto">
              <a:xfrm rot="6906312">
                <a:off x="591" y="-242"/>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0" name="Group 57"/>
            <p:cNvGrpSpPr>
              <a:grpSpLocks/>
            </p:cNvGrpSpPr>
            <p:nvPr/>
          </p:nvGrpSpPr>
          <p:grpSpPr bwMode="auto">
            <a:xfrm rot="1353540">
              <a:off x="150" y="60"/>
              <a:ext cx="743" cy="186"/>
              <a:chOff x="0" y="0"/>
              <a:chExt cx="1118" cy="279"/>
            </a:xfrm>
          </p:grpSpPr>
          <p:sp>
            <p:nvSpPr>
              <p:cNvPr id="71" name="AutoShape 58"/>
              <p:cNvSpPr>
                <a:spLocks noChangeArrowheads="1"/>
              </p:cNvSpPr>
              <p:nvPr/>
            </p:nvSpPr>
            <p:spPr bwMode="auto">
              <a:xfrm rot="5263130">
                <a:off x="289" y="-294"/>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 name="AutoShape 59"/>
              <p:cNvSpPr>
                <a:spLocks noChangeArrowheads="1"/>
              </p:cNvSpPr>
              <p:nvPr/>
            </p:nvSpPr>
            <p:spPr bwMode="auto">
              <a:xfrm rot="6078281">
                <a:off x="425" y="-294"/>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5" name="AutoShape 60"/>
              <p:cNvSpPr>
                <a:spLocks noChangeArrowheads="1"/>
              </p:cNvSpPr>
              <p:nvPr/>
            </p:nvSpPr>
            <p:spPr bwMode="auto">
              <a:xfrm rot="6373927">
                <a:off x="501" y="-272"/>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6" name="AutoShape 61"/>
              <p:cNvSpPr>
                <a:spLocks noChangeArrowheads="1"/>
              </p:cNvSpPr>
              <p:nvPr/>
            </p:nvSpPr>
            <p:spPr bwMode="auto">
              <a:xfrm rot="6906312">
                <a:off x="591" y="-242"/>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87" name="未知"/>
          <p:cNvSpPr>
            <a:spLocks/>
          </p:cNvSpPr>
          <p:nvPr/>
        </p:nvSpPr>
        <p:spPr bwMode="auto">
          <a:xfrm>
            <a:off x="1283821" y="3795642"/>
            <a:ext cx="612775" cy="1130300"/>
          </a:xfrm>
          <a:custGeom>
            <a:avLst/>
            <a:gdLst>
              <a:gd name="T0" fmla="*/ 3 w 386"/>
              <a:gd name="T1" fmla="*/ 292 h 712"/>
              <a:gd name="T2" fmla="*/ 386 w 386"/>
              <a:gd name="T3" fmla="*/ 712 h 712"/>
              <a:gd name="T4" fmla="*/ 386 w 386"/>
              <a:gd name="T5" fmla="*/ 404 h 712"/>
              <a:gd name="T6" fmla="*/ 0 w 386"/>
              <a:gd name="T7" fmla="*/ 0 h 712"/>
              <a:gd name="T8" fmla="*/ 3 w 386"/>
              <a:gd name="T9" fmla="*/ 292 h 712"/>
            </a:gdLst>
            <a:ahLst/>
            <a:cxnLst>
              <a:cxn ang="0">
                <a:pos x="T0" y="T1"/>
              </a:cxn>
              <a:cxn ang="0">
                <a:pos x="T2" y="T3"/>
              </a:cxn>
              <a:cxn ang="0">
                <a:pos x="T4" y="T5"/>
              </a:cxn>
              <a:cxn ang="0">
                <a:pos x="T6" y="T7"/>
              </a:cxn>
              <a:cxn ang="0">
                <a:pos x="T8" y="T9"/>
              </a:cxn>
            </a:cxnLst>
            <a:rect l="0" t="0" r="r" b="b"/>
            <a:pathLst>
              <a:path w="386" h="712">
                <a:moveTo>
                  <a:pt x="3" y="292"/>
                </a:moveTo>
                <a:lnTo>
                  <a:pt x="386" y="712"/>
                </a:lnTo>
                <a:lnTo>
                  <a:pt x="386" y="404"/>
                </a:lnTo>
                <a:lnTo>
                  <a:pt x="0" y="0"/>
                </a:lnTo>
                <a:lnTo>
                  <a:pt x="3" y="292"/>
                </a:lnTo>
                <a:close/>
              </a:path>
            </a:pathLst>
          </a:custGeom>
          <a:gradFill rotWithShape="1">
            <a:gsLst>
              <a:gs pos="0">
                <a:schemeClr val="folHlink">
                  <a:alpha val="79999"/>
                </a:schemeClr>
              </a:gs>
              <a:gs pos="100000">
                <a:schemeClr val="folHlink">
                  <a:gamma/>
                  <a:tint val="48627"/>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270056720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2743200" y="383318"/>
            <a:ext cx="5518398" cy="711624"/>
            <a:chOff x="2743200" y="383318"/>
            <a:chExt cx="5518398" cy="711624"/>
          </a:xfrm>
          <a:solidFill>
            <a:schemeClr val="bg1">
              <a:lumMod val="65000"/>
            </a:schemeClr>
          </a:solidFill>
        </p:grpSpPr>
        <p:sp>
          <p:nvSpPr>
            <p:cNvPr id="2" name="矩形 1"/>
            <p:cNvSpPr/>
            <p:nvPr/>
          </p:nvSpPr>
          <p:spPr>
            <a:xfrm>
              <a:off x="2743200" y="624320"/>
              <a:ext cx="4820771" cy="461665"/>
            </a:xfrm>
            <a:prstGeom prst="rect">
              <a:avLst/>
            </a:prstGeom>
            <a:noFill/>
          </p:spPr>
          <p:txBody>
            <a:bodyPr wrap="square">
              <a:spAutoFit/>
            </a:bodyPr>
            <a:lstStyle/>
            <a:p>
              <a:pPr lvl="0" algn="r">
                <a:spcAft>
                  <a:spcPts val="0"/>
                </a:spcAft>
              </a:pPr>
              <a:r>
                <a:rPr lang="zh-CN" altLang="en-US" sz="2400" b="1"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项目的时间管理</a:t>
              </a:r>
              <a:r>
                <a:rPr lang="en-US" altLang="zh-CN" sz="2400" b="1"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项目活动排序</a:t>
              </a:r>
            </a:p>
          </p:txBody>
        </p:sp>
        <p:grpSp>
          <p:nvGrpSpPr>
            <p:cNvPr id="34" name="组合 33"/>
            <p:cNvGrpSpPr/>
            <p:nvPr/>
          </p:nvGrpSpPr>
          <p:grpSpPr>
            <a:xfrm>
              <a:off x="7563971" y="383318"/>
              <a:ext cx="697627" cy="711624"/>
              <a:chOff x="7563971" y="116026"/>
              <a:chExt cx="697627" cy="711624"/>
            </a:xfrm>
            <a:grpFill/>
          </p:grpSpPr>
          <p:sp>
            <p:nvSpPr>
              <p:cNvPr id="32" name="矩形 31"/>
              <p:cNvSpPr/>
              <p:nvPr/>
            </p:nvSpPr>
            <p:spPr>
              <a:xfrm>
                <a:off x="7563971" y="116026"/>
                <a:ext cx="696414" cy="66673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7563971" y="119764"/>
                <a:ext cx="697627" cy="707886"/>
              </a:xfrm>
              <a:prstGeom prst="rect">
                <a:avLst/>
              </a:prstGeom>
              <a:grpFill/>
            </p:spPr>
            <p:txBody>
              <a:bodyPr wrap="none" rtlCol="0">
                <a:spAutoFit/>
              </a:bodyPr>
              <a:lstStyle/>
              <a:p>
                <a:r>
                  <a:rPr lang="zh-CN" altLang="en-US" sz="4000" dirty="0">
                    <a:solidFill>
                      <a:schemeClr val="bg1"/>
                    </a:solidFill>
                  </a:rPr>
                  <a:t>解</a:t>
                </a:r>
              </a:p>
            </p:txBody>
          </p:sp>
        </p:grpSp>
      </p:grpSp>
      <p:sp>
        <p:nvSpPr>
          <p:cNvPr id="15" name="矩形 14"/>
          <p:cNvSpPr/>
          <p:nvPr/>
        </p:nvSpPr>
        <p:spPr>
          <a:xfrm>
            <a:off x="1295381" y="1731040"/>
            <a:ext cx="6965004" cy="3416320"/>
          </a:xfrm>
          <a:prstGeom prst="rect">
            <a:avLst/>
          </a:prstGeom>
        </p:spPr>
        <p:txBody>
          <a:bodyPr wrap="square">
            <a:spAutoFit/>
          </a:bodyPr>
          <a:lstStyle/>
          <a:p>
            <a:pPr indent="457200"/>
            <a:r>
              <a:rPr lang="zh-CN" altLang="en-US" dirty="0"/>
              <a:t>项目活动排序是指，识别项目活动清单中各项活动的相互关联与依赖关系，并据此对项目各项活动的先后顺序进行安排和确定的工作。</a:t>
            </a:r>
            <a:endParaRPr lang="en-US" altLang="zh-CN" dirty="0"/>
          </a:p>
          <a:p>
            <a:pPr indent="457200"/>
            <a:r>
              <a:rPr lang="zh-CN" altLang="en-US" b="1" dirty="0">
                <a:solidFill>
                  <a:srgbClr val="A6A6A6"/>
                </a:solidFill>
                <a:latin typeface="+mj-ea"/>
                <a:ea typeface="+mj-ea"/>
              </a:rPr>
              <a:t>网络计划技术的特点 </a:t>
            </a:r>
          </a:p>
          <a:p>
            <a:pPr indent="457200"/>
            <a:r>
              <a:rPr lang="zh-CN" altLang="en-US" dirty="0"/>
              <a:t>网络计划技术是以图示表现的计划。它的主要类型有：</a:t>
            </a:r>
          </a:p>
          <a:p>
            <a:pPr indent="457200"/>
            <a:r>
              <a:rPr lang="zh-CN" altLang="en-US" dirty="0"/>
              <a:t>关键路径法</a:t>
            </a:r>
            <a:r>
              <a:rPr lang="en-US" altLang="zh-CN" dirty="0"/>
              <a:t>CPM( Critical path method)</a:t>
            </a:r>
            <a:r>
              <a:rPr lang="zh-CN" altLang="en-US" dirty="0"/>
              <a:t>、计划评审技术</a:t>
            </a:r>
            <a:r>
              <a:rPr lang="en-US" altLang="zh-CN" dirty="0"/>
              <a:t>PERT (program evaluation and review technique)</a:t>
            </a:r>
            <a:r>
              <a:rPr lang="zh-CN" altLang="en-US" dirty="0"/>
              <a:t>、图示评审技术</a:t>
            </a:r>
            <a:r>
              <a:rPr lang="en-US" altLang="zh-CN" dirty="0"/>
              <a:t>GERT (graphical evaluation and review technique)</a:t>
            </a:r>
            <a:r>
              <a:rPr lang="zh-CN" altLang="en-US" dirty="0"/>
              <a:t>。它具有以下特点：</a:t>
            </a:r>
            <a:endParaRPr lang="en-US" altLang="zh-CN" dirty="0"/>
          </a:p>
          <a:p>
            <a:pPr indent="457200"/>
            <a:r>
              <a:rPr lang="zh-CN" altLang="en-US" dirty="0"/>
              <a:t>网络图是项目各项活动及其关系，进度安排的网络状图形</a:t>
            </a:r>
          </a:p>
          <a:p>
            <a:pPr indent="457200"/>
            <a:r>
              <a:rPr lang="zh-CN" altLang="en-US" dirty="0"/>
              <a:t>网络图示项目进度计划数学模型的形象描述</a:t>
            </a:r>
          </a:p>
          <a:p>
            <a:pPr indent="457200"/>
            <a:r>
              <a:rPr lang="zh-CN" altLang="en-US" dirty="0"/>
              <a:t>网络图有利于项目计划方案的优化与比选</a:t>
            </a:r>
          </a:p>
          <a:p>
            <a:pPr indent="457200"/>
            <a:endParaRPr lang="zh-CN" altLang="en-US" dirty="0"/>
          </a:p>
        </p:txBody>
      </p:sp>
    </p:spTree>
    <p:extLst>
      <p:ext uri="{BB962C8B-B14F-4D97-AF65-F5344CB8AC3E}">
        <p14:creationId xmlns:p14="http://schemas.microsoft.com/office/powerpoint/2010/main" val="188452757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953022" y="383318"/>
            <a:ext cx="4308576" cy="715362"/>
            <a:chOff x="3953022" y="383318"/>
            <a:chExt cx="4308576" cy="715362"/>
          </a:xfrm>
        </p:grpSpPr>
        <p:sp>
          <p:nvSpPr>
            <p:cNvPr id="14" name="矩形 13"/>
            <p:cNvSpPr/>
            <p:nvPr/>
          </p:nvSpPr>
          <p:spPr>
            <a:xfrm>
              <a:off x="3953022" y="637015"/>
              <a:ext cx="3610949" cy="461665"/>
            </a:xfrm>
            <a:prstGeom prst="rect">
              <a:avLst/>
            </a:prstGeom>
          </p:spPr>
          <p:txBody>
            <a:bodyPr wrap="square">
              <a:spAutoFit/>
            </a:bodyPr>
            <a:lstStyle/>
            <a:p>
              <a:pPr algn="r"/>
              <a:r>
                <a:rPr lang="zh-CN" altLang="en-US" sz="2400" b="1" kern="100" dirty="0">
                  <a:solidFill>
                    <a:schemeClr val="bg1">
                      <a:lumMod val="50000"/>
                    </a:schemeClr>
                  </a:solidFill>
                  <a:latin typeface="+mj-ea"/>
                  <a:cs typeface="Times New Roman" panose="02020603050405020304" pitchFamily="18" charset="0"/>
                </a:rPr>
                <a:t>参考书</a:t>
              </a:r>
              <a:endParaRPr lang="zh-CN" altLang="en-US" sz="2400" b="1" dirty="0">
                <a:solidFill>
                  <a:schemeClr val="bg1">
                    <a:lumMod val="50000"/>
                  </a:schemeClr>
                </a:solidFill>
                <a:latin typeface="+mj-ea"/>
              </a:endParaRPr>
            </a:p>
          </p:txBody>
        </p:sp>
        <p:grpSp>
          <p:nvGrpSpPr>
            <p:cNvPr id="15" name="组合 14"/>
            <p:cNvGrpSpPr/>
            <p:nvPr/>
          </p:nvGrpSpPr>
          <p:grpSpPr>
            <a:xfrm>
              <a:off x="7563971" y="383318"/>
              <a:ext cx="697627" cy="711624"/>
              <a:chOff x="7563971" y="116026"/>
              <a:chExt cx="697627" cy="711624"/>
            </a:xfrm>
            <a:solidFill>
              <a:schemeClr val="tx1">
                <a:lumMod val="50000"/>
                <a:lumOff val="50000"/>
              </a:schemeClr>
            </a:solidFill>
          </p:grpSpPr>
          <p:sp>
            <p:nvSpPr>
              <p:cNvPr id="16" name="矩形 15"/>
              <p:cNvSpPr/>
              <p:nvPr/>
            </p:nvSpPr>
            <p:spPr>
              <a:xfrm>
                <a:off x="7563971" y="116026"/>
                <a:ext cx="696414" cy="66673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7" name="文本框 16"/>
              <p:cNvSpPr txBox="1"/>
              <p:nvPr/>
            </p:nvSpPr>
            <p:spPr>
              <a:xfrm>
                <a:off x="7563971" y="119764"/>
                <a:ext cx="697627" cy="707886"/>
              </a:xfrm>
              <a:prstGeom prst="rect">
                <a:avLst/>
              </a:prstGeom>
              <a:solidFill>
                <a:schemeClr val="bg1">
                  <a:lumMod val="65000"/>
                </a:schemeClr>
              </a:solidFill>
            </p:spPr>
            <p:txBody>
              <a:bodyPr wrap="none" rtlCol="0">
                <a:spAutoFit/>
              </a:bodyPr>
              <a:lstStyle/>
              <a:p>
                <a:r>
                  <a:rPr lang="zh-CN" altLang="en-US" sz="4000" dirty="0">
                    <a:solidFill>
                      <a:schemeClr val="bg1"/>
                    </a:solidFill>
                  </a:rPr>
                  <a:t>解</a:t>
                </a:r>
              </a:p>
            </p:txBody>
          </p:sp>
        </p:grpSp>
      </p:grpSp>
      <p:sp>
        <p:nvSpPr>
          <p:cNvPr id="2" name="矩形 1"/>
          <p:cNvSpPr/>
          <p:nvPr/>
        </p:nvSpPr>
        <p:spPr>
          <a:xfrm>
            <a:off x="634754" y="1473736"/>
            <a:ext cx="7625631" cy="923330"/>
          </a:xfrm>
          <a:prstGeom prst="rect">
            <a:avLst/>
          </a:prstGeom>
        </p:spPr>
        <p:txBody>
          <a:bodyPr wrap="square">
            <a:spAutoFit/>
          </a:bodyPr>
          <a:lstStyle/>
          <a:p>
            <a:pPr indent="457200"/>
            <a:r>
              <a:rPr lang="zh-CN" altLang="en-US" dirty="0"/>
              <a:t>张建中</a:t>
            </a:r>
            <a:r>
              <a:rPr lang="en-US" altLang="zh-CN" dirty="0"/>
              <a:t>. </a:t>
            </a:r>
            <a:r>
              <a:rPr lang="zh-CN" altLang="en-US" dirty="0"/>
              <a:t>房地产开发与经营</a:t>
            </a:r>
            <a:r>
              <a:rPr lang="en-US" altLang="zh-CN" dirty="0"/>
              <a:t>(</a:t>
            </a:r>
            <a:r>
              <a:rPr lang="zh-CN" altLang="en-US" dirty="0"/>
              <a:t>第</a:t>
            </a:r>
            <a:r>
              <a:rPr lang="en-US" altLang="zh-CN" dirty="0"/>
              <a:t>2</a:t>
            </a:r>
            <a:r>
              <a:rPr lang="zh-CN" altLang="en-US" dirty="0"/>
              <a:t>版</a:t>
            </a:r>
            <a:r>
              <a:rPr lang="en-US" altLang="zh-CN" dirty="0"/>
              <a:t>)[M]. </a:t>
            </a:r>
            <a:r>
              <a:rPr lang="zh-CN" altLang="en-US" dirty="0"/>
              <a:t>北京</a:t>
            </a:r>
            <a:r>
              <a:rPr lang="en-US" altLang="zh-CN" dirty="0"/>
              <a:t>:</a:t>
            </a:r>
            <a:r>
              <a:rPr lang="zh-CN" altLang="en-US" dirty="0"/>
              <a:t>北京大学出版社</a:t>
            </a:r>
            <a:r>
              <a:rPr lang="en-US" altLang="zh-CN" dirty="0"/>
              <a:t>, 2013.</a:t>
            </a:r>
          </a:p>
          <a:p>
            <a:pPr indent="457200"/>
            <a:endParaRPr lang="en-US" altLang="zh-CN" dirty="0"/>
          </a:p>
          <a:p>
            <a:pPr indent="457200"/>
            <a:r>
              <a:rPr lang="zh-CN" altLang="en-US" dirty="0"/>
              <a:t>课件下载：</a:t>
            </a:r>
            <a:endParaRPr lang="en-US" altLang="zh-CN"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6971" y="2445696"/>
            <a:ext cx="2667000" cy="266700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870" y="2445696"/>
            <a:ext cx="2667000" cy="2667000"/>
          </a:xfrm>
          <a:prstGeom prst="rect">
            <a:avLst/>
          </a:prstGeom>
        </p:spPr>
      </p:pic>
      <p:sp>
        <p:nvSpPr>
          <p:cNvPr id="11" name="矩形 10"/>
          <p:cNvSpPr/>
          <p:nvPr/>
        </p:nvSpPr>
        <p:spPr>
          <a:xfrm>
            <a:off x="634754" y="5312918"/>
            <a:ext cx="7625631" cy="369332"/>
          </a:xfrm>
          <a:prstGeom prst="rect">
            <a:avLst/>
          </a:prstGeom>
        </p:spPr>
        <p:txBody>
          <a:bodyPr wrap="square">
            <a:spAutoFit/>
          </a:bodyPr>
          <a:lstStyle/>
          <a:p>
            <a:pPr indent="457200"/>
            <a:r>
              <a:rPr lang="zh-CN" altLang="en-US" dirty="0"/>
              <a:t>  房地产开发与经营</a:t>
            </a:r>
            <a:r>
              <a:rPr lang="en-US" altLang="zh-CN" dirty="0"/>
              <a:t>PPT		         </a:t>
            </a:r>
            <a:r>
              <a:rPr lang="zh-CN" altLang="en-US" dirty="0"/>
              <a:t>何恺说</a:t>
            </a:r>
            <a:endParaRPr lang="en-US" altLang="zh-CN" dirty="0"/>
          </a:p>
        </p:txBody>
      </p:sp>
    </p:spTree>
    <p:extLst>
      <p:ext uri="{BB962C8B-B14F-4D97-AF65-F5344CB8AC3E}">
        <p14:creationId xmlns:p14="http://schemas.microsoft.com/office/powerpoint/2010/main" val="193427713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2743200" y="383318"/>
            <a:ext cx="5518398" cy="711624"/>
            <a:chOff x="2743200" y="383318"/>
            <a:chExt cx="5518398" cy="711624"/>
          </a:xfrm>
          <a:solidFill>
            <a:schemeClr val="bg1">
              <a:lumMod val="65000"/>
            </a:schemeClr>
          </a:solidFill>
        </p:grpSpPr>
        <p:sp>
          <p:nvSpPr>
            <p:cNvPr id="2" name="矩形 1"/>
            <p:cNvSpPr/>
            <p:nvPr/>
          </p:nvSpPr>
          <p:spPr>
            <a:xfrm>
              <a:off x="2743200" y="624320"/>
              <a:ext cx="4820771" cy="461665"/>
            </a:xfrm>
            <a:prstGeom prst="rect">
              <a:avLst/>
            </a:prstGeom>
            <a:noFill/>
          </p:spPr>
          <p:txBody>
            <a:bodyPr wrap="square">
              <a:spAutoFit/>
            </a:bodyPr>
            <a:lstStyle/>
            <a:p>
              <a:pPr lvl="0" algn="r">
                <a:spcAft>
                  <a:spcPts val="0"/>
                </a:spcAft>
              </a:pPr>
              <a:r>
                <a:rPr lang="zh-CN" altLang="en-US" sz="2400" b="1"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项目的时间管理</a:t>
              </a:r>
              <a:r>
                <a:rPr lang="en-US" altLang="zh-CN" sz="2400" b="1"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项目活动排序</a:t>
              </a:r>
            </a:p>
          </p:txBody>
        </p:sp>
        <p:grpSp>
          <p:nvGrpSpPr>
            <p:cNvPr id="34" name="组合 33"/>
            <p:cNvGrpSpPr/>
            <p:nvPr/>
          </p:nvGrpSpPr>
          <p:grpSpPr>
            <a:xfrm>
              <a:off x="7563971" y="383318"/>
              <a:ext cx="697627" cy="711624"/>
              <a:chOff x="7563971" y="116026"/>
              <a:chExt cx="697627" cy="711624"/>
            </a:xfrm>
            <a:grpFill/>
          </p:grpSpPr>
          <p:sp>
            <p:nvSpPr>
              <p:cNvPr id="32" name="矩形 31"/>
              <p:cNvSpPr/>
              <p:nvPr/>
            </p:nvSpPr>
            <p:spPr>
              <a:xfrm>
                <a:off x="7563971" y="116026"/>
                <a:ext cx="696414" cy="66673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7563971" y="119764"/>
                <a:ext cx="697627" cy="707886"/>
              </a:xfrm>
              <a:prstGeom prst="rect">
                <a:avLst/>
              </a:prstGeom>
              <a:grpFill/>
            </p:spPr>
            <p:txBody>
              <a:bodyPr wrap="none" rtlCol="0">
                <a:spAutoFit/>
              </a:bodyPr>
              <a:lstStyle/>
              <a:p>
                <a:r>
                  <a:rPr lang="zh-CN" altLang="en-US" sz="4000" dirty="0">
                    <a:solidFill>
                      <a:schemeClr val="bg1"/>
                    </a:solidFill>
                  </a:rPr>
                  <a:t>解</a:t>
                </a:r>
              </a:p>
            </p:txBody>
          </p:sp>
        </p:grpSp>
      </p:grpSp>
      <p:sp>
        <p:nvSpPr>
          <p:cNvPr id="15" name="矩形 14"/>
          <p:cNvSpPr/>
          <p:nvPr/>
        </p:nvSpPr>
        <p:spPr>
          <a:xfrm>
            <a:off x="976634" y="1332206"/>
            <a:ext cx="6965004" cy="1200329"/>
          </a:xfrm>
          <a:prstGeom prst="rect">
            <a:avLst/>
          </a:prstGeom>
        </p:spPr>
        <p:txBody>
          <a:bodyPr wrap="square">
            <a:spAutoFit/>
          </a:bodyPr>
          <a:lstStyle/>
          <a:p>
            <a:pPr indent="457200"/>
            <a:r>
              <a:rPr lang="zh-CN" altLang="en-US" b="1" dirty="0">
                <a:solidFill>
                  <a:srgbClr val="A6A6A6"/>
                </a:solidFill>
                <a:latin typeface="+mj-ea"/>
                <a:ea typeface="+mj-ea"/>
              </a:rPr>
              <a:t>项目活动排序的方法</a:t>
            </a:r>
            <a:r>
              <a:rPr lang="en-US" altLang="zh-CN" b="1" dirty="0">
                <a:solidFill>
                  <a:srgbClr val="A6A6A6"/>
                </a:solidFill>
                <a:latin typeface="+mj-ea"/>
                <a:ea typeface="+mj-ea"/>
              </a:rPr>
              <a:t>——</a:t>
            </a:r>
            <a:r>
              <a:rPr lang="zh-CN" altLang="en-US" b="1" dirty="0">
                <a:solidFill>
                  <a:srgbClr val="A6A6A6"/>
                </a:solidFill>
                <a:latin typeface="+mj-ea"/>
                <a:ea typeface="+mj-ea"/>
              </a:rPr>
              <a:t>网络计划技术</a:t>
            </a:r>
            <a:endParaRPr lang="en-US" altLang="zh-CN" b="1" dirty="0">
              <a:solidFill>
                <a:srgbClr val="A6A6A6"/>
              </a:solidFill>
              <a:latin typeface="+mj-ea"/>
              <a:ea typeface="+mj-ea"/>
            </a:endParaRPr>
          </a:p>
          <a:p>
            <a:pPr indent="457200"/>
            <a:r>
              <a:rPr lang="zh-CN" altLang="en-US" dirty="0"/>
              <a:t>网络图的构成 </a:t>
            </a:r>
          </a:p>
          <a:p>
            <a:pPr indent="457200"/>
            <a:r>
              <a:rPr lang="zh-CN" altLang="en-US" dirty="0"/>
              <a:t>前导图，又称单代号网络图，如图</a:t>
            </a:r>
            <a:r>
              <a:rPr lang="en-US" altLang="zh-CN" dirty="0"/>
              <a:t>1</a:t>
            </a:r>
          </a:p>
          <a:p>
            <a:pPr indent="457200"/>
            <a:r>
              <a:rPr lang="zh-CN" altLang="en-US" dirty="0"/>
              <a:t>箭线图，又称双代号网络图，如图</a:t>
            </a:r>
            <a:r>
              <a:rPr lang="en-US" altLang="zh-CN" dirty="0"/>
              <a:t>2</a:t>
            </a:r>
            <a:endParaRPr lang="zh-CN" altLang="en-US" dirty="0"/>
          </a:p>
        </p:txBody>
      </p:sp>
      <p:sp>
        <p:nvSpPr>
          <p:cNvPr id="73" name="Text Box 6"/>
          <p:cNvSpPr txBox="1">
            <a:spLocks noChangeArrowheads="1"/>
          </p:cNvSpPr>
          <p:nvPr/>
        </p:nvSpPr>
        <p:spPr bwMode="auto">
          <a:xfrm>
            <a:off x="2037726" y="3534406"/>
            <a:ext cx="48244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dirty="0">
                <a:solidFill>
                  <a:srgbClr val="FF3300"/>
                </a:solidFill>
              </a:rPr>
              <a:t>图</a:t>
            </a:r>
            <a:r>
              <a:rPr lang="en-US" altLang="zh-CN" b="1" dirty="0">
                <a:solidFill>
                  <a:srgbClr val="FF3300"/>
                </a:solidFill>
              </a:rPr>
              <a:t>1 </a:t>
            </a:r>
            <a:r>
              <a:rPr lang="zh-CN" altLang="en-US" b="1" dirty="0">
                <a:solidFill>
                  <a:srgbClr val="FF3300"/>
                </a:solidFill>
              </a:rPr>
              <a:t>信息系统开发项目活动顺序示意图</a:t>
            </a:r>
          </a:p>
        </p:txBody>
      </p:sp>
      <p:sp>
        <p:nvSpPr>
          <p:cNvPr id="74" name="Rectangle 7"/>
          <p:cNvSpPr>
            <a:spLocks noChangeArrowheads="1"/>
          </p:cNvSpPr>
          <p:nvPr/>
        </p:nvSpPr>
        <p:spPr bwMode="auto">
          <a:xfrm>
            <a:off x="2037726" y="2778756"/>
            <a:ext cx="1368425" cy="574675"/>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2400"/>
              <a:t>用户调查</a:t>
            </a:r>
          </a:p>
        </p:txBody>
      </p:sp>
      <p:sp>
        <p:nvSpPr>
          <p:cNvPr id="79" name="Line 8"/>
          <p:cNvSpPr>
            <a:spLocks noChangeShapeType="1"/>
          </p:cNvSpPr>
          <p:nvPr/>
        </p:nvSpPr>
        <p:spPr bwMode="auto">
          <a:xfrm>
            <a:off x="3477588" y="3077206"/>
            <a:ext cx="935038" cy="0"/>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1" name="Rectangle 9"/>
          <p:cNvSpPr>
            <a:spLocks noChangeArrowheads="1"/>
          </p:cNvSpPr>
          <p:nvPr/>
        </p:nvSpPr>
        <p:spPr bwMode="auto">
          <a:xfrm>
            <a:off x="4630113" y="2778756"/>
            <a:ext cx="1368425" cy="574675"/>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2400"/>
              <a:t>系统分析</a:t>
            </a:r>
          </a:p>
        </p:txBody>
      </p:sp>
      <p:sp>
        <p:nvSpPr>
          <p:cNvPr id="82" name="Oval 20"/>
          <p:cNvSpPr>
            <a:spLocks noChangeArrowheads="1"/>
          </p:cNvSpPr>
          <p:nvPr/>
        </p:nvSpPr>
        <p:spPr bwMode="auto">
          <a:xfrm>
            <a:off x="2325063" y="4590094"/>
            <a:ext cx="576263" cy="503237"/>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t>1</a:t>
            </a:r>
          </a:p>
        </p:txBody>
      </p:sp>
      <p:sp>
        <p:nvSpPr>
          <p:cNvPr id="83" name="Line 21"/>
          <p:cNvSpPr>
            <a:spLocks noChangeShapeType="1"/>
          </p:cNvSpPr>
          <p:nvPr/>
        </p:nvSpPr>
        <p:spPr bwMode="auto">
          <a:xfrm flipV="1">
            <a:off x="2901326" y="4374194"/>
            <a:ext cx="647700" cy="215900"/>
          </a:xfrm>
          <a:prstGeom prst="line">
            <a:avLst/>
          </a:prstGeom>
          <a:noFill/>
          <a:ln w="1905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4" name="Line 22"/>
          <p:cNvSpPr>
            <a:spLocks noChangeShapeType="1"/>
          </p:cNvSpPr>
          <p:nvPr/>
        </p:nvSpPr>
        <p:spPr bwMode="auto">
          <a:xfrm>
            <a:off x="2901326" y="5093331"/>
            <a:ext cx="647700" cy="215900"/>
          </a:xfrm>
          <a:prstGeom prst="line">
            <a:avLst/>
          </a:prstGeom>
          <a:noFill/>
          <a:ln w="1905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5" name="Oval 23"/>
          <p:cNvSpPr>
            <a:spLocks noChangeArrowheads="1"/>
          </p:cNvSpPr>
          <p:nvPr/>
        </p:nvSpPr>
        <p:spPr bwMode="auto">
          <a:xfrm>
            <a:off x="3622051" y="4085269"/>
            <a:ext cx="576262" cy="503237"/>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2000" b="1"/>
              <a:t>2</a:t>
            </a:r>
          </a:p>
        </p:txBody>
      </p:sp>
      <p:sp>
        <p:nvSpPr>
          <p:cNvPr id="88" name="Oval 24"/>
          <p:cNvSpPr>
            <a:spLocks noChangeArrowheads="1"/>
          </p:cNvSpPr>
          <p:nvPr/>
        </p:nvSpPr>
        <p:spPr bwMode="auto">
          <a:xfrm>
            <a:off x="3622051" y="5021894"/>
            <a:ext cx="576262" cy="503237"/>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t>3</a:t>
            </a:r>
          </a:p>
        </p:txBody>
      </p:sp>
      <p:sp>
        <p:nvSpPr>
          <p:cNvPr id="89" name="Line 25"/>
          <p:cNvSpPr>
            <a:spLocks noChangeShapeType="1"/>
          </p:cNvSpPr>
          <p:nvPr/>
        </p:nvSpPr>
        <p:spPr bwMode="auto">
          <a:xfrm>
            <a:off x="4196726" y="4229731"/>
            <a:ext cx="1584325"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0" name="Oval 26"/>
          <p:cNvSpPr>
            <a:spLocks noChangeArrowheads="1"/>
          </p:cNvSpPr>
          <p:nvPr/>
        </p:nvSpPr>
        <p:spPr bwMode="auto">
          <a:xfrm>
            <a:off x="5854076" y="4085269"/>
            <a:ext cx="576262" cy="503237"/>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t>4</a:t>
            </a:r>
          </a:p>
        </p:txBody>
      </p:sp>
      <p:sp>
        <p:nvSpPr>
          <p:cNvPr id="91" name="Oval 27"/>
          <p:cNvSpPr>
            <a:spLocks noChangeArrowheads="1"/>
          </p:cNvSpPr>
          <p:nvPr/>
        </p:nvSpPr>
        <p:spPr bwMode="auto">
          <a:xfrm>
            <a:off x="5854076" y="5021894"/>
            <a:ext cx="576262" cy="503237"/>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t>5</a:t>
            </a:r>
          </a:p>
        </p:txBody>
      </p:sp>
      <p:sp>
        <p:nvSpPr>
          <p:cNvPr id="92" name="Line 28"/>
          <p:cNvSpPr>
            <a:spLocks noChangeShapeType="1"/>
          </p:cNvSpPr>
          <p:nvPr/>
        </p:nvSpPr>
        <p:spPr bwMode="auto">
          <a:xfrm>
            <a:off x="4269751" y="5309231"/>
            <a:ext cx="1584325" cy="0"/>
          </a:xfrm>
          <a:prstGeom prst="line">
            <a:avLst/>
          </a:prstGeom>
          <a:noFill/>
          <a:ln w="1905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3" name="Oval 29"/>
          <p:cNvSpPr>
            <a:spLocks noChangeArrowheads="1"/>
          </p:cNvSpPr>
          <p:nvPr/>
        </p:nvSpPr>
        <p:spPr bwMode="auto">
          <a:xfrm>
            <a:off x="7365376" y="4590094"/>
            <a:ext cx="576262" cy="503237"/>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t>6</a:t>
            </a:r>
          </a:p>
        </p:txBody>
      </p:sp>
      <p:sp>
        <p:nvSpPr>
          <p:cNvPr id="94" name="Line 30"/>
          <p:cNvSpPr>
            <a:spLocks noChangeShapeType="1"/>
          </p:cNvSpPr>
          <p:nvPr/>
        </p:nvSpPr>
        <p:spPr bwMode="auto">
          <a:xfrm>
            <a:off x="6430338" y="4301169"/>
            <a:ext cx="863600" cy="288925"/>
          </a:xfrm>
          <a:prstGeom prst="line">
            <a:avLst/>
          </a:prstGeom>
          <a:noFill/>
          <a:ln w="1905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5" name="Line 31"/>
          <p:cNvSpPr>
            <a:spLocks noChangeShapeType="1"/>
          </p:cNvSpPr>
          <p:nvPr/>
        </p:nvSpPr>
        <p:spPr bwMode="auto">
          <a:xfrm flipV="1">
            <a:off x="6430338" y="5021894"/>
            <a:ext cx="935038" cy="287337"/>
          </a:xfrm>
          <a:prstGeom prst="line">
            <a:avLst/>
          </a:prstGeom>
          <a:noFill/>
          <a:ln w="1905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6" name="Text Box 32"/>
          <p:cNvSpPr txBox="1">
            <a:spLocks noChangeArrowheads="1"/>
          </p:cNvSpPr>
          <p:nvPr/>
        </p:nvSpPr>
        <p:spPr bwMode="auto">
          <a:xfrm>
            <a:off x="2901326" y="4158294"/>
            <a:ext cx="3603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solidFill>
                  <a:srgbClr val="FF3399"/>
                </a:solidFill>
              </a:rPr>
              <a:t>A</a:t>
            </a:r>
          </a:p>
        </p:txBody>
      </p:sp>
      <p:sp>
        <p:nvSpPr>
          <p:cNvPr id="97" name="Text Box 33"/>
          <p:cNvSpPr txBox="1">
            <a:spLocks noChangeArrowheads="1"/>
          </p:cNvSpPr>
          <p:nvPr/>
        </p:nvSpPr>
        <p:spPr bwMode="auto">
          <a:xfrm>
            <a:off x="3045788" y="4877431"/>
            <a:ext cx="3603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solidFill>
                  <a:srgbClr val="FF3399"/>
                </a:solidFill>
              </a:rPr>
              <a:t>B</a:t>
            </a:r>
          </a:p>
        </p:txBody>
      </p:sp>
      <p:sp>
        <p:nvSpPr>
          <p:cNvPr id="98" name="Text Box 34"/>
          <p:cNvSpPr txBox="1">
            <a:spLocks noChangeArrowheads="1"/>
          </p:cNvSpPr>
          <p:nvPr/>
        </p:nvSpPr>
        <p:spPr bwMode="auto">
          <a:xfrm>
            <a:off x="4701551" y="3940806"/>
            <a:ext cx="3603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solidFill>
                  <a:srgbClr val="FF3399"/>
                </a:solidFill>
              </a:rPr>
              <a:t>C</a:t>
            </a:r>
          </a:p>
        </p:txBody>
      </p:sp>
      <p:sp>
        <p:nvSpPr>
          <p:cNvPr id="99" name="Text Box 35"/>
          <p:cNvSpPr txBox="1">
            <a:spLocks noChangeArrowheads="1"/>
          </p:cNvSpPr>
          <p:nvPr/>
        </p:nvSpPr>
        <p:spPr bwMode="auto">
          <a:xfrm>
            <a:off x="4772988" y="4950456"/>
            <a:ext cx="3603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solidFill>
                  <a:srgbClr val="FF3399"/>
                </a:solidFill>
              </a:rPr>
              <a:t>D</a:t>
            </a:r>
          </a:p>
        </p:txBody>
      </p:sp>
      <p:sp>
        <p:nvSpPr>
          <p:cNvPr id="100" name="Text Box 36"/>
          <p:cNvSpPr txBox="1">
            <a:spLocks noChangeArrowheads="1"/>
          </p:cNvSpPr>
          <p:nvPr/>
        </p:nvSpPr>
        <p:spPr bwMode="auto">
          <a:xfrm>
            <a:off x="6717676" y="4085269"/>
            <a:ext cx="3603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solidFill>
                  <a:srgbClr val="FF3399"/>
                </a:solidFill>
              </a:rPr>
              <a:t>E</a:t>
            </a:r>
          </a:p>
        </p:txBody>
      </p:sp>
      <p:sp>
        <p:nvSpPr>
          <p:cNvPr id="101" name="Text Box 37"/>
          <p:cNvSpPr txBox="1">
            <a:spLocks noChangeArrowheads="1"/>
          </p:cNvSpPr>
          <p:nvPr/>
        </p:nvSpPr>
        <p:spPr bwMode="auto">
          <a:xfrm>
            <a:off x="6717676" y="4805994"/>
            <a:ext cx="3603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solidFill>
                  <a:srgbClr val="FF3399"/>
                </a:solidFill>
              </a:rPr>
              <a:t>F</a:t>
            </a:r>
          </a:p>
        </p:txBody>
      </p:sp>
      <p:sp>
        <p:nvSpPr>
          <p:cNvPr id="102" name="Line 38"/>
          <p:cNvSpPr>
            <a:spLocks noChangeShapeType="1"/>
          </p:cNvSpPr>
          <p:nvPr/>
        </p:nvSpPr>
        <p:spPr bwMode="auto">
          <a:xfrm flipV="1">
            <a:off x="4196726" y="4517069"/>
            <a:ext cx="1657350" cy="649287"/>
          </a:xfrm>
          <a:prstGeom prst="line">
            <a:avLst/>
          </a:prstGeom>
          <a:noFill/>
          <a:ln w="19050">
            <a:solidFill>
              <a:srgbClr val="FF00FF"/>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3" name="Text Box 39"/>
          <p:cNvSpPr txBox="1">
            <a:spLocks noChangeArrowheads="1"/>
          </p:cNvSpPr>
          <p:nvPr/>
        </p:nvSpPr>
        <p:spPr bwMode="auto">
          <a:xfrm>
            <a:off x="2037726" y="5525131"/>
            <a:ext cx="43926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dirty="0">
                <a:solidFill>
                  <a:srgbClr val="FF3300"/>
                </a:solidFill>
              </a:rPr>
              <a:t>图</a:t>
            </a:r>
            <a:r>
              <a:rPr lang="en-US" altLang="zh-CN" b="1" dirty="0">
                <a:solidFill>
                  <a:srgbClr val="FF3300"/>
                </a:solidFill>
              </a:rPr>
              <a:t>2 </a:t>
            </a:r>
            <a:r>
              <a:rPr lang="zh-CN" altLang="en-US" b="1" dirty="0">
                <a:solidFill>
                  <a:srgbClr val="FF3300"/>
                </a:solidFill>
              </a:rPr>
              <a:t>双代号网络图</a:t>
            </a:r>
          </a:p>
        </p:txBody>
      </p:sp>
    </p:spTree>
    <p:extLst>
      <p:ext uri="{BB962C8B-B14F-4D97-AF65-F5344CB8AC3E}">
        <p14:creationId xmlns:p14="http://schemas.microsoft.com/office/powerpoint/2010/main" val="807555536"/>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2743200" y="383318"/>
            <a:ext cx="5518398" cy="711624"/>
            <a:chOff x="2743200" y="383318"/>
            <a:chExt cx="5518398" cy="711624"/>
          </a:xfrm>
          <a:solidFill>
            <a:schemeClr val="bg1">
              <a:lumMod val="65000"/>
            </a:schemeClr>
          </a:solidFill>
        </p:grpSpPr>
        <p:sp>
          <p:nvSpPr>
            <p:cNvPr id="2" name="矩形 1"/>
            <p:cNvSpPr/>
            <p:nvPr/>
          </p:nvSpPr>
          <p:spPr>
            <a:xfrm>
              <a:off x="2743200" y="624320"/>
              <a:ext cx="4820771" cy="461665"/>
            </a:xfrm>
            <a:prstGeom prst="rect">
              <a:avLst/>
            </a:prstGeom>
            <a:noFill/>
          </p:spPr>
          <p:txBody>
            <a:bodyPr wrap="square">
              <a:spAutoFit/>
            </a:bodyPr>
            <a:lstStyle/>
            <a:p>
              <a:pPr lvl="0" algn="r">
                <a:spcAft>
                  <a:spcPts val="0"/>
                </a:spcAft>
              </a:pPr>
              <a:r>
                <a:rPr lang="zh-CN" altLang="en-US" sz="2400" b="1" kern="10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项目的时间管理</a:t>
              </a:r>
              <a:r>
                <a:rPr lang="en-US" altLang="zh-CN" sz="2400" b="1" kern="10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10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项目活动排序</a:t>
              </a:r>
              <a:endParaRPr lang="zh-CN" altLang="en-US" sz="2400" b="1"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4" name="组合 33"/>
            <p:cNvGrpSpPr/>
            <p:nvPr/>
          </p:nvGrpSpPr>
          <p:grpSpPr>
            <a:xfrm>
              <a:off x="7563971" y="383318"/>
              <a:ext cx="697627" cy="711624"/>
              <a:chOff x="7563971" y="116026"/>
              <a:chExt cx="697627" cy="711624"/>
            </a:xfrm>
            <a:grpFill/>
          </p:grpSpPr>
          <p:sp>
            <p:nvSpPr>
              <p:cNvPr id="32" name="矩形 31"/>
              <p:cNvSpPr/>
              <p:nvPr/>
            </p:nvSpPr>
            <p:spPr>
              <a:xfrm>
                <a:off x="7563971" y="116026"/>
                <a:ext cx="696414" cy="66673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7563971" y="119764"/>
                <a:ext cx="697627" cy="707886"/>
              </a:xfrm>
              <a:prstGeom prst="rect">
                <a:avLst/>
              </a:prstGeom>
              <a:grpFill/>
            </p:spPr>
            <p:txBody>
              <a:bodyPr wrap="none" rtlCol="0">
                <a:spAutoFit/>
              </a:bodyPr>
              <a:lstStyle/>
              <a:p>
                <a:r>
                  <a:rPr lang="zh-CN" altLang="en-US" sz="4000" dirty="0">
                    <a:solidFill>
                      <a:schemeClr val="bg1"/>
                    </a:solidFill>
                  </a:rPr>
                  <a:t>解</a:t>
                </a:r>
              </a:p>
            </p:txBody>
          </p:sp>
        </p:grpSp>
      </p:grpSp>
      <p:sp>
        <p:nvSpPr>
          <p:cNvPr id="35" name="矩形 34"/>
          <p:cNvSpPr/>
          <p:nvPr/>
        </p:nvSpPr>
        <p:spPr>
          <a:xfrm>
            <a:off x="976634" y="1332206"/>
            <a:ext cx="6965004" cy="5078313"/>
          </a:xfrm>
          <a:prstGeom prst="rect">
            <a:avLst/>
          </a:prstGeom>
        </p:spPr>
        <p:txBody>
          <a:bodyPr wrap="square">
            <a:spAutoFit/>
          </a:bodyPr>
          <a:lstStyle/>
          <a:p>
            <a:pPr indent="457200"/>
            <a:r>
              <a:rPr lang="zh-CN" altLang="en-US" b="1" dirty="0">
                <a:solidFill>
                  <a:srgbClr val="A6A6A6"/>
                </a:solidFill>
                <a:latin typeface="+mj-ea"/>
                <a:ea typeface="+mj-ea"/>
              </a:rPr>
              <a:t>网络图构成要素</a:t>
            </a:r>
          </a:p>
          <a:p>
            <a:pPr indent="457200"/>
            <a:r>
              <a:rPr lang="zh-CN" altLang="en-US" dirty="0"/>
              <a:t>活动（也称工序、箭线）</a:t>
            </a:r>
          </a:p>
          <a:p>
            <a:pPr indent="457200"/>
            <a:r>
              <a:rPr lang="zh-CN" altLang="en-US" dirty="0"/>
              <a:t>事件（也称节点）</a:t>
            </a:r>
          </a:p>
          <a:p>
            <a:pPr indent="457200"/>
            <a:r>
              <a:rPr lang="zh-CN" altLang="en-US" dirty="0"/>
              <a:t>路线</a:t>
            </a:r>
            <a:endParaRPr lang="en-US" altLang="zh-CN" dirty="0"/>
          </a:p>
          <a:p>
            <a:pPr indent="457200"/>
            <a:r>
              <a:rPr lang="zh-CN" altLang="en-US" b="1" dirty="0">
                <a:solidFill>
                  <a:srgbClr val="A6A6A6"/>
                </a:solidFill>
                <a:latin typeface="+mj-ea"/>
                <a:ea typeface="+mj-ea"/>
              </a:rPr>
              <a:t>网络图的绘制</a:t>
            </a:r>
          </a:p>
          <a:p>
            <a:pPr indent="457200"/>
            <a:r>
              <a:rPr lang="zh-CN" altLang="en-US" b="1" dirty="0"/>
              <a:t>双代号网络图的绘制规则</a:t>
            </a:r>
          </a:p>
          <a:p>
            <a:pPr indent="457200"/>
            <a:r>
              <a:rPr lang="zh-CN" altLang="en-US" dirty="0"/>
              <a:t>网络图由总开工节点开始，按活动顺序自左向右绘制，直到完工节点</a:t>
            </a:r>
          </a:p>
          <a:p>
            <a:pPr indent="457200"/>
            <a:r>
              <a:rPr lang="zh-CN" altLang="en-US" dirty="0"/>
              <a:t>网络图中不允许有循环回路</a:t>
            </a:r>
          </a:p>
          <a:p>
            <a:pPr indent="457200"/>
            <a:r>
              <a:rPr lang="zh-CN" altLang="en-US" dirty="0"/>
              <a:t>任意两个节点间只能有一条实的箭线</a:t>
            </a:r>
          </a:p>
          <a:p>
            <a:pPr indent="457200"/>
            <a:r>
              <a:rPr lang="zh-CN" altLang="en-US" dirty="0"/>
              <a:t>在网络图中，各项活动间不能有间断</a:t>
            </a:r>
          </a:p>
          <a:p>
            <a:pPr indent="457200"/>
            <a:r>
              <a:rPr lang="zh-CN" altLang="en-US" dirty="0"/>
              <a:t>一个网络图中只能有一个总开工节点和一个完工节点</a:t>
            </a:r>
          </a:p>
          <a:p>
            <a:pPr indent="457200"/>
            <a:r>
              <a:rPr lang="zh-CN" altLang="en-US" b="1" dirty="0"/>
              <a:t> 单代号网络图绘制规则</a:t>
            </a:r>
          </a:p>
          <a:p>
            <a:pPr indent="457200"/>
            <a:r>
              <a:rPr lang="zh-CN" altLang="en-US" dirty="0"/>
              <a:t>常常引入两个持续时间为零的虚活动，作为网络的起始节点和终止节点</a:t>
            </a:r>
          </a:p>
          <a:p>
            <a:pPr indent="457200"/>
            <a:r>
              <a:rPr lang="zh-CN" altLang="en-US" dirty="0"/>
              <a:t>网络图中不允许有循环回路</a:t>
            </a:r>
          </a:p>
          <a:p>
            <a:pPr indent="457200"/>
            <a:r>
              <a:rPr lang="zh-CN" altLang="en-US" dirty="0"/>
              <a:t>除了起始和终止节点外，不允许有断节点</a:t>
            </a:r>
          </a:p>
          <a:p>
            <a:pPr indent="457200"/>
            <a:r>
              <a:rPr lang="zh-CN" altLang="en-US" dirty="0"/>
              <a:t>同一张网络图中，不允许有编号相同的节点</a:t>
            </a:r>
          </a:p>
        </p:txBody>
      </p:sp>
    </p:spTree>
    <p:extLst>
      <p:ext uri="{BB962C8B-B14F-4D97-AF65-F5344CB8AC3E}">
        <p14:creationId xmlns:p14="http://schemas.microsoft.com/office/powerpoint/2010/main" val="3952513529"/>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949430" y="383318"/>
            <a:ext cx="4312168" cy="711624"/>
            <a:chOff x="3949430" y="383318"/>
            <a:chExt cx="4312168" cy="711624"/>
          </a:xfrm>
          <a:solidFill>
            <a:schemeClr val="bg1">
              <a:lumMod val="65000"/>
            </a:schemeClr>
          </a:solidFill>
        </p:grpSpPr>
        <p:sp>
          <p:nvSpPr>
            <p:cNvPr id="2" name="矩形 1"/>
            <p:cNvSpPr/>
            <p:nvPr/>
          </p:nvSpPr>
          <p:spPr>
            <a:xfrm>
              <a:off x="3949430" y="624320"/>
              <a:ext cx="3614541" cy="461665"/>
            </a:xfrm>
            <a:prstGeom prst="rect">
              <a:avLst/>
            </a:prstGeom>
            <a:noFill/>
          </p:spPr>
          <p:txBody>
            <a:bodyPr wrap="square">
              <a:spAutoFit/>
            </a:bodyPr>
            <a:lstStyle/>
            <a:p>
              <a:pPr lvl="0" algn="r">
                <a:spcAft>
                  <a:spcPts val="0"/>
                </a:spcAft>
              </a:pPr>
              <a:r>
                <a:rPr lang="zh-CN" altLang="en-US" sz="2400" b="1"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组织措施</a:t>
              </a:r>
              <a:endParaRPr lang="zh-CN" altLang="zh-CN" sz="24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4" name="组合 33"/>
            <p:cNvGrpSpPr/>
            <p:nvPr/>
          </p:nvGrpSpPr>
          <p:grpSpPr>
            <a:xfrm>
              <a:off x="7563971" y="383318"/>
              <a:ext cx="697627" cy="711624"/>
              <a:chOff x="7563971" y="116026"/>
              <a:chExt cx="697627" cy="711624"/>
            </a:xfrm>
            <a:grpFill/>
          </p:grpSpPr>
          <p:sp>
            <p:nvSpPr>
              <p:cNvPr id="32" name="矩形 31"/>
              <p:cNvSpPr/>
              <p:nvPr/>
            </p:nvSpPr>
            <p:spPr>
              <a:xfrm>
                <a:off x="7563971" y="116026"/>
                <a:ext cx="696414" cy="66673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7563971" y="119764"/>
                <a:ext cx="697627" cy="707886"/>
              </a:xfrm>
              <a:prstGeom prst="rect">
                <a:avLst/>
              </a:prstGeom>
              <a:grpFill/>
            </p:spPr>
            <p:txBody>
              <a:bodyPr wrap="none" rtlCol="0">
                <a:spAutoFit/>
              </a:bodyPr>
              <a:lstStyle/>
              <a:p>
                <a:r>
                  <a:rPr lang="zh-CN" altLang="en-US" sz="4000" dirty="0">
                    <a:solidFill>
                      <a:schemeClr val="bg1"/>
                    </a:solidFill>
                  </a:rPr>
                  <a:t>解</a:t>
                </a:r>
              </a:p>
            </p:txBody>
          </p:sp>
        </p:grpSp>
      </p:gr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240" y="1767292"/>
            <a:ext cx="6947448" cy="3942844"/>
          </a:xfrm>
          <a:prstGeom prst="rect">
            <a:avLst/>
          </a:prstGeom>
        </p:spPr>
      </p:pic>
      <p:sp>
        <p:nvSpPr>
          <p:cNvPr id="73" name="矩形 72"/>
          <p:cNvSpPr/>
          <p:nvPr/>
        </p:nvSpPr>
        <p:spPr>
          <a:xfrm>
            <a:off x="3105804" y="5710136"/>
            <a:ext cx="2418319" cy="369332"/>
          </a:xfrm>
          <a:prstGeom prst="rect">
            <a:avLst/>
          </a:prstGeom>
        </p:spPr>
        <p:txBody>
          <a:bodyPr wrap="square">
            <a:spAutoFit/>
          </a:bodyPr>
          <a:lstStyle/>
          <a:p>
            <a:pPr indent="457200"/>
            <a:r>
              <a:rPr lang="zh-CN" altLang="en-US" dirty="0"/>
              <a:t>组织措施示例</a:t>
            </a:r>
          </a:p>
        </p:txBody>
      </p:sp>
    </p:spTree>
    <p:extLst>
      <p:ext uri="{BB962C8B-B14F-4D97-AF65-F5344CB8AC3E}">
        <p14:creationId xmlns:p14="http://schemas.microsoft.com/office/powerpoint/2010/main" val="301029527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949430" y="383318"/>
            <a:ext cx="4369876" cy="711624"/>
            <a:chOff x="3949430" y="383318"/>
            <a:chExt cx="4369876" cy="711624"/>
          </a:xfrm>
          <a:solidFill>
            <a:schemeClr val="bg1">
              <a:lumMod val="65000"/>
            </a:schemeClr>
          </a:solidFill>
        </p:grpSpPr>
        <p:sp>
          <p:nvSpPr>
            <p:cNvPr id="2" name="矩形 1"/>
            <p:cNvSpPr/>
            <p:nvPr/>
          </p:nvSpPr>
          <p:spPr>
            <a:xfrm>
              <a:off x="3949430" y="624320"/>
              <a:ext cx="3614541" cy="461665"/>
            </a:xfrm>
            <a:prstGeom prst="rect">
              <a:avLst/>
            </a:prstGeom>
            <a:noFill/>
          </p:spPr>
          <p:txBody>
            <a:bodyPr wrap="square">
              <a:spAutoFit/>
            </a:bodyPr>
            <a:lstStyle/>
            <a:p>
              <a:pPr lvl="0" algn="r">
                <a:spcAft>
                  <a:spcPts val="0"/>
                </a:spcAft>
              </a:pPr>
              <a:r>
                <a:rPr lang="zh-CN" altLang="en-US" sz="2400" b="1"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成本</a:t>
              </a:r>
              <a:r>
                <a:rPr lang="zh-CN" altLang="en-US" sz="24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控制</a:t>
              </a:r>
              <a:endParaRPr lang="zh-CN" altLang="zh-CN" sz="24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4" name="组合 33"/>
            <p:cNvGrpSpPr/>
            <p:nvPr/>
          </p:nvGrpSpPr>
          <p:grpSpPr>
            <a:xfrm>
              <a:off x="7563971" y="383318"/>
              <a:ext cx="755335" cy="711624"/>
              <a:chOff x="7563971" y="116026"/>
              <a:chExt cx="755335" cy="711624"/>
            </a:xfrm>
            <a:grpFill/>
          </p:grpSpPr>
          <p:sp>
            <p:nvSpPr>
              <p:cNvPr id="32" name="矩形 31"/>
              <p:cNvSpPr/>
              <p:nvPr/>
            </p:nvSpPr>
            <p:spPr>
              <a:xfrm>
                <a:off x="7563971" y="116026"/>
                <a:ext cx="696414" cy="66673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7563971" y="119764"/>
                <a:ext cx="755335" cy="707886"/>
              </a:xfrm>
              <a:prstGeom prst="rect">
                <a:avLst/>
              </a:prstGeom>
              <a:grpFill/>
            </p:spPr>
            <p:txBody>
              <a:bodyPr wrap="none" rtlCol="0">
                <a:spAutoFit/>
              </a:bodyPr>
              <a:lstStyle/>
              <a:p>
                <a:r>
                  <a:rPr lang="en-US" altLang="zh-CN" sz="4000" dirty="0">
                    <a:solidFill>
                      <a:schemeClr val="bg1"/>
                    </a:solidFill>
                  </a:rPr>
                  <a:t>03</a:t>
                </a:r>
                <a:endParaRPr lang="zh-CN" altLang="en-US" sz="4000" dirty="0">
                  <a:solidFill>
                    <a:schemeClr val="bg1"/>
                  </a:solidFill>
                </a:endParaRPr>
              </a:p>
            </p:txBody>
          </p:sp>
        </p:grpSp>
      </p:grpSp>
      <p:sp>
        <p:nvSpPr>
          <p:cNvPr id="15" name="矩形 14"/>
          <p:cNvSpPr/>
          <p:nvPr/>
        </p:nvSpPr>
        <p:spPr>
          <a:xfrm>
            <a:off x="976634" y="1332206"/>
            <a:ext cx="6965004" cy="2585323"/>
          </a:xfrm>
          <a:prstGeom prst="rect">
            <a:avLst/>
          </a:prstGeom>
        </p:spPr>
        <p:txBody>
          <a:bodyPr wrap="square">
            <a:spAutoFit/>
          </a:bodyPr>
          <a:lstStyle/>
          <a:p>
            <a:pPr indent="457200"/>
            <a:r>
              <a:rPr lang="zh-CN" altLang="en-US" dirty="0"/>
              <a:t>工程成本控制是监督成本费用、降低工程造价的重要手段。</a:t>
            </a:r>
          </a:p>
          <a:p>
            <a:pPr indent="457200"/>
            <a:r>
              <a:rPr lang="zh-CN" altLang="en-US" dirty="0"/>
              <a:t>成本控制的主要工作除项目投资决策、设计和工程发包阶段的成本控制外，</a:t>
            </a:r>
            <a:r>
              <a:rPr lang="zh-CN" altLang="en-US" b="1" dirty="0">
                <a:solidFill>
                  <a:srgbClr val="A6A6A6"/>
                </a:solidFill>
              </a:rPr>
              <a:t>项目施工阶段</a:t>
            </a:r>
            <a:r>
              <a:rPr lang="zh-CN" altLang="en-US" dirty="0"/>
              <a:t>的工程成本控制主要包括如下几个方面的工作。</a:t>
            </a:r>
          </a:p>
          <a:p>
            <a:pPr indent="457200"/>
            <a:r>
              <a:rPr lang="en-US" altLang="zh-CN" dirty="0"/>
              <a:t>1) </a:t>
            </a:r>
            <a:r>
              <a:rPr lang="zh-CN" altLang="en-US" dirty="0"/>
              <a:t>编制成本计划，确定成本控制的目标</a:t>
            </a:r>
          </a:p>
          <a:p>
            <a:pPr indent="457200"/>
            <a:r>
              <a:rPr lang="zh-CN" altLang="en-US" dirty="0"/>
              <a:t>成本计划可分解为</a:t>
            </a:r>
            <a:r>
              <a:rPr lang="en-US" altLang="zh-CN" dirty="0"/>
              <a:t>5</a:t>
            </a:r>
            <a:r>
              <a:rPr lang="zh-CN" altLang="en-US" dirty="0"/>
              <a:t>个方面，如右图所示。</a:t>
            </a:r>
          </a:p>
          <a:p>
            <a:pPr indent="457200"/>
            <a:r>
              <a:rPr lang="en-US" altLang="zh-CN" dirty="0"/>
              <a:t>2) </a:t>
            </a:r>
            <a:r>
              <a:rPr lang="zh-CN" altLang="en-US" dirty="0"/>
              <a:t>审查施工组织设计和施工方案</a:t>
            </a:r>
          </a:p>
          <a:p>
            <a:pPr indent="457200"/>
            <a:r>
              <a:rPr lang="en-US" altLang="zh-CN" dirty="0"/>
              <a:t>3) </a:t>
            </a:r>
            <a:r>
              <a:rPr lang="zh-CN" altLang="en-US" dirty="0"/>
              <a:t>控制工程款的动态结算</a:t>
            </a:r>
          </a:p>
          <a:p>
            <a:pPr indent="457200"/>
            <a:r>
              <a:rPr lang="en-US" altLang="zh-CN" dirty="0"/>
              <a:t>4) </a:t>
            </a:r>
            <a:r>
              <a:rPr lang="zh-CN" altLang="en-US" dirty="0"/>
              <a:t>控制工程变更</a:t>
            </a:r>
          </a:p>
        </p:txBody>
      </p:sp>
      <p:pic>
        <p:nvPicPr>
          <p:cNvPr id="73" name="Picture 4" descr="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3905" y="2624867"/>
            <a:ext cx="3033712"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7361812"/>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949430" y="383318"/>
            <a:ext cx="4369876" cy="711624"/>
            <a:chOff x="3949430" y="383318"/>
            <a:chExt cx="4369876" cy="711624"/>
          </a:xfrm>
          <a:solidFill>
            <a:schemeClr val="bg1">
              <a:lumMod val="65000"/>
            </a:schemeClr>
          </a:solidFill>
        </p:grpSpPr>
        <p:sp>
          <p:nvSpPr>
            <p:cNvPr id="2" name="矩形 1"/>
            <p:cNvSpPr/>
            <p:nvPr/>
          </p:nvSpPr>
          <p:spPr>
            <a:xfrm>
              <a:off x="3949430" y="624320"/>
              <a:ext cx="3614541" cy="461665"/>
            </a:xfrm>
            <a:prstGeom prst="rect">
              <a:avLst/>
            </a:prstGeom>
            <a:noFill/>
          </p:spPr>
          <p:txBody>
            <a:bodyPr wrap="square">
              <a:spAutoFit/>
            </a:bodyPr>
            <a:lstStyle/>
            <a:p>
              <a:pPr lvl="0" algn="r">
                <a:spcAft>
                  <a:spcPts val="0"/>
                </a:spcAft>
              </a:pPr>
              <a:r>
                <a:rPr lang="zh-CN" altLang="en-US" sz="2400" b="1"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成本</a:t>
              </a:r>
              <a:r>
                <a:rPr lang="zh-CN" altLang="en-US" sz="24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控制</a:t>
              </a:r>
              <a:endParaRPr lang="zh-CN" altLang="zh-CN" sz="24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4" name="组合 33"/>
            <p:cNvGrpSpPr/>
            <p:nvPr/>
          </p:nvGrpSpPr>
          <p:grpSpPr>
            <a:xfrm>
              <a:off x="7563971" y="383318"/>
              <a:ext cx="755335" cy="711624"/>
              <a:chOff x="7563971" y="116026"/>
              <a:chExt cx="755335" cy="711624"/>
            </a:xfrm>
            <a:grpFill/>
          </p:grpSpPr>
          <p:sp>
            <p:nvSpPr>
              <p:cNvPr id="32" name="矩形 31"/>
              <p:cNvSpPr/>
              <p:nvPr/>
            </p:nvSpPr>
            <p:spPr>
              <a:xfrm>
                <a:off x="7563971" y="116026"/>
                <a:ext cx="696414" cy="66673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7563971" y="119764"/>
                <a:ext cx="755335" cy="707886"/>
              </a:xfrm>
              <a:prstGeom prst="rect">
                <a:avLst/>
              </a:prstGeom>
              <a:grpFill/>
            </p:spPr>
            <p:txBody>
              <a:bodyPr wrap="none" rtlCol="0">
                <a:spAutoFit/>
              </a:bodyPr>
              <a:lstStyle/>
              <a:p>
                <a:r>
                  <a:rPr lang="en-US" altLang="zh-CN" sz="4000" dirty="0">
                    <a:solidFill>
                      <a:schemeClr val="bg1"/>
                    </a:solidFill>
                  </a:rPr>
                  <a:t>03</a:t>
                </a:r>
                <a:endParaRPr lang="zh-CN" altLang="en-US" sz="4000" dirty="0">
                  <a:solidFill>
                    <a:schemeClr val="bg1"/>
                  </a:solidFill>
                </a:endParaRPr>
              </a:p>
            </p:txBody>
          </p:sp>
        </p:grpSp>
      </p:grpSp>
      <p:sp>
        <p:nvSpPr>
          <p:cNvPr id="9" name="矩形 8"/>
          <p:cNvSpPr/>
          <p:nvPr/>
        </p:nvSpPr>
        <p:spPr>
          <a:xfrm>
            <a:off x="976634" y="1876955"/>
            <a:ext cx="6965004" cy="1754326"/>
          </a:xfrm>
          <a:prstGeom prst="rect">
            <a:avLst/>
          </a:prstGeom>
        </p:spPr>
        <p:txBody>
          <a:bodyPr wrap="square">
            <a:spAutoFit/>
          </a:bodyPr>
          <a:lstStyle/>
          <a:p>
            <a:pPr indent="457200"/>
            <a:r>
              <a:rPr lang="zh-CN" altLang="en-US" dirty="0"/>
              <a:t>工程成本控制是监督成本费用、降低工程造价的重要手段。</a:t>
            </a:r>
          </a:p>
          <a:p>
            <a:pPr indent="457200"/>
            <a:r>
              <a:rPr lang="zh-CN" altLang="en-US" b="1" dirty="0">
                <a:solidFill>
                  <a:srgbClr val="A6A6A6"/>
                </a:solidFill>
              </a:rPr>
              <a:t>房地产开发企业利润</a:t>
            </a:r>
            <a:r>
              <a:rPr lang="en-US" altLang="zh-CN" b="1" dirty="0">
                <a:solidFill>
                  <a:srgbClr val="A6A6A6"/>
                </a:solidFill>
              </a:rPr>
              <a:t>=</a:t>
            </a:r>
            <a:r>
              <a:rPr lang="zh-CN" altLang="en-US" b="1" dirty="0">
                <a:solidFill>
                  <a:srgbClr val="A6A6A6"/>
                </a:solidFill>
              </a:rPr>
              <a:t>租赁收入</a:t>
            </a:r>
            <a:r>
              <a:rPr lang="en-US" altLang="zh-CN" b="1" dirty="0">
                <a:solidFill>
                  <a:srgbClr val="A6A6A6"/>
                </a:solidFill>
              </a:rPr>
              <a:t>-</a:t>
            </a:r>
            <a:r>
              <a:rPr lang="zh-CN" altLang="en-US" b="1" dirty="0">
                <a:solidFill>
                  <a:srgbClr val="A6A6A6"/>
                </a:solidFill>
              </a:rPr>
              <a:t>总开发成本</a:t>
            </a:r>
            <a:endParaRPr lang="en-US" altLang="zh-CN" b="1" dirty="0">
              <a:solidFill>
                <a:srgbClr val="A6A6A6"/>
              </a:solidFill>
            </a:endParaRPr>
          </a:p>
          <a:p>
            <a:pPr indent="457200"/>
            <a:r>
              <a:rPr lang="zh-CN" altLang="en-US" b="1" dirty="0">
                <a:solidFill>
                  <a:srgbClr val="A6A6A6"/>
                </a:solidFill>
              </a:rPr>
              <a:t>总开发成本</a:t>
            </a:r>
            <a:r>
              <a:rPr lang="en-US" altLang="zh-CN" b="1" dirty="0">
                <a:solidFill>
                  <a:srgbClr val="A6A6A6"/>
                </a:solidFill>
              </a:rPr>
              <a:t>=</a:t>
            </a:r>
            <a:r>
              <a:rPr lang="zh-CN" altLang="en-US" b="1" dirty="0">
                <a:solidFill>
                  <a:srgbClr val="A6A6A6"/>
                </a:solidFill>
              </a:rPr>
              <a:t>工程成本</a:t>
            </a:r>
            <a:r>
              <a:rPr lang="en-US" altLang="zh-CN" b="1" dirty="0">
                <a:solidFill>
                  <a:srgbClr val="A6A6A6"/>
                </a:solidFill>
              </a:rPr>
              <a:t>+</a:t>
            </a:r>
            <a:r>
              <a:rPr lang="zh-CN" altLang="en-US" b="1" dirty="0">
                <a:solidFill>
                  <a:srgbClr val="A6A6A6"/>
                </a:solidFill>
              </a:rPr>
              <a:t>其他</a:t>
            </a:r>
            <a:endParaRPr lang="en-US" altLang="zh-CN" b="1" dirty="0">
              <a:solidFill>
                <a:srgbClr val="A6A6A6"/>
              </a:solidFill>
            </a:endParaRPr>
          </a:p>
          <a:p>
            <a:pPr indent="457200"/>
            <a:r>
              <a:rPr lang="zh-CN" altLang="en-US" dirty="0"/>
              <a:t>工程成本降低，总开发成本降低，房地产开发企业利润上升</a:t>
            </a:r>
            <a:endParaRPr lang="en-US" altLang="zh-CN" dirty="0"/>
          </a:p>
          <a:p>
            <a:pPr indent="457200"/>
            <a:r>
              <a:rPr lang="zh-CN" altLang="en-US" dirty="0"/>
              <a:t>这就使得成本控制成为建设阶段房地产工程项目管理的重要内容。</a:t>
            </a:r>
            <a:endParaRPr lang="en-US" altLang="zh-CN" dirty="0"/>
          </a:p>
        </p:txBody>
      </p:sp>
    </p:spTree>
    <p:extLst>
      <p:ext uri="{BB962C8B-B14F-4D97-AF65-F5344CB8AC3E}">
        <p14:creationId xmlns:p14="http://schemas.microsoft.com/office/powerpoint/2010/main" val="3703743908"/>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p:cNvSpPr>
            <a:spLocks noChangeArrowheads="1"/>
          </p:cNvSpPr>
          <p:nvPr/>
        </p:nvSpPr>
        <p:spPr bwMode="auto">
          <a:xfrm>
            <a:off x="296081" y="1600200"/>
            <a:ext cx="2743200" cy="4419600"/>
          </a:xfrm>
          <a:prstGeom prst="rightArrow">
            <a:avLst>
              <a:gd name="adj1" fmla="val 62787"/>
              <a:gd name="adj2" fmla="val 41259"/>
            </a:avLst>
          </a:prstGeom>
          <a:gradFill rotWithShape="1">
            <a:gsLst>
              <a:gs pos="0">
                <a:schemeClr val="bg2">
                  <a:gamma/>
                  <a:tint val="0"/>
                  <a:invGamma/>
                  <a:alpha val="0"/>
                </a:schemeClr>
              </a:gs>
              <a:gs pos="100000">
                <a:schemeClr val="bg2">
                  <a:alpha val="50000"/>
                </a:schemeClr>
              </a:gs>
            </a:gsLst>
            <a:lin ang="0" scaled="1"/>
          </a:gradFill>
          <a:ln w="19050" cap="rnd" cmpd="sng">
            <a:solidFill>
              <a:schemeClr val="bg2"/>
            </a:solidFill>
            <a:prstDash val="sysDot"/>
            <a:miter lim="800000"/>
            <a:headEnd/>
            <a:tailEnd/>
          </a:ln>
          <a:effectLst/>
          <a:extLs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algn="ctr" eaLnBrk="0" hangingPunct="0"/>
            <a:endParaRPr lang="zh-CN" altLang="zh-CN"/>
          </a:p>
        </p:txBody>
      </p:sp>
      <p:sp>
        <p:nvSpPr>
          <p:cNvPr id="10" name="Text Box 3"/>
          <p:cNvSpPr txBox="1">
            <a:spLocks noChangeArrowheads="1"/>
          </p:cNvSpPr>
          <p:nvPr/>
        </p:nvSpPr>
        <p:spPr bwMode="auto">
          <a:xfrm>
            <a:off x="372281" y="2863178"/>
            <a:ext cx="1112838"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buFont typeface="Wingdings" panose="05000000000000000000" pitchFamily="2" charset="2"/>
              <a:buNone/>
            </a:pPr>
            <a:r>
              <a:rPr lang="zh-CN" altLang="en-US" sz="2800" b="1" dirty="0">
                <a:solidFill>
                  <a:srgbClr val="218321"/>
                </a:solidFill>
              </a:rPr>
              <a:t> 成本超支的原因</a:t>
            </a:r>
          </a:p>
        </p:txBody>
      </p:sp>
      <p:sp>
        <p:nvSpPr>
          <p:cNvPr id="11" name="AutoShape 4"/>
          <p:cNvSpPr>
            <a:spLocks noChangeArrowheads="1"/>
          </p:cNvSpPr>
          <p:nvPr/>
        </p:nvSpPr>
        <p:spPr bwMode="auto">
          <a:xfrm>
            <a:off x="3191681" y="1809345"/>
            <a:ext cx="5105400" cy="4299625"/>
          </a:xfrm>
          <a:prstGeom prst="roundRect">
            <a:avLst>
              <a:gd name="adj" fmla="val 3481"/>
            </a:avLst>
          </a:prstGeom>
          <a:noFill/>
          <a:ln w="19050" cap="rnd" cmpd="sng">
            <a:solidFill>
              <a:schemeClr val="bg2"/>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2" name="Group 5"/>
          <p:cNvGrpSpPr>
            <a:grpSpLocks/>
          </p:cNvGrpSpPr>
          <p:nvPr/>
        </p:nvGrpSpPr>
        <p:grpSpPr bwMode="auto">
          <a:xfrm>
            <a:off x="3394881" y="2569825"/>
            <a:ext cx="4924425" cy="1228725"/>
            <a:chOff x="0" y="0"/>
            <a:chExt cx="3102" cy="774"/>
          </a:xfrm>
        </p:grpSpPr>
        <p:sp>
          <p:nvSpPr>
            <p:cNvPr id="13" name="AutoShape 6"/>
            <p:cNvSpPr>
              <a:spLocks noChangeArrowheads="1"/>
            </p:cNvSpPr>
            <p:nvPr/>
          </p:nvSpPr>
          <p:spPr bwMode="auto">
            <a:xfrm>
              <a:off x="30" y="0"/>
              <a:ext cx="3072" cy="774"/>
            </a:xfrm>
            <a:prstGeom prst="roundRect">
              <a:avLst>
                <a:gd name="adj" fmla="val 10889"/>
              </a:avLst>
            </a:prstGeom>
            <a:gradFill rotWithShape="1">
              <a:gsLst>
                <a:gs pos="0">
                  <a:schemeClr val="accent1"/>
                </a:gs>
                <a:gs pos="100000">
                  <a:schemeClr val="accent1">
                    <a:gamma/>
                    <a:tint val="21176"/>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35003" dir="2928844" algn="ctr" rotWithShape="0">
                      <a:srgbClr val="000000">
                        <a:alpha val="50000"/>
                      </a:srgbClr>
                    </a:outerShdw>
                  </a:effectLst>
                </a14:hiddenEffects>
              </a:ext>
            </a:extLst>
          </p:spPr>
          <p:txBody>
            <a:bodyPr wrap="none" anchor="ctr"/>
            <a:lstStyle/>
            <a:p>
              <a:endParaRPr lang="zh-CN" altLang="en-US"/>
            </a:p>
          </p:txBody>
        </p:sp>
        <p:sp>
          <p:nvSpPr>
            <p:cNvPr id="14" name="AutoShape 7"/>
            <p:cNvSpPr>
              <a:spLocks noChangeArrowheads="1"/>
            </p:cNvSpPr>
            <p:nvPr/>
          </p:nvSpPr>
          <p:spPr bwMode="auto">
            <a:xfrm>
              <a:off x="0" y="288"/>
              <a:ext cx="336" cy="240"/>
            </a:xfrm>
            <a:prstGeom prst="rightArrow">
              <a:avLst>
                <a:gd name="adj1" fmla="val 50000"/>
                <a:gd name="adj2" fmla="val 58333"/>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6" name="Group 8"/>
          <p:cNvGrpSpPr>
            <a:grpSpLocks/>
          </p:cNvGrpSpPr>
          <p:nvPr/>
        </p:nvGrpSpPr>
        <p:grpSpPr bwMode="auto">
          <a:xfrm>
            <a:off x="3267881" y="3949362"/>
            <a:ext cx="4924425" cy="1228725"/>
            <a:chOff x="0" y="0"/>
            <a:chExt cx="3102" cy="774"/>
          </a:xfrm>
        </p:grpSpPr>
        <p:sp>
          <p:nvSpPr>
            <p:cNvPr id="17" name="AutoShape 9"/>
            <p:cNvSpPr>
              <a:spLocks noChangeArrowheads="1"/>
            </p:cNvSpPr>
            <p:nvPr/>
          </p:nvSpPr>
          <p:spPr bwMode="auto">
            <a:xfrm>
              <a:off x="30" y="0"/>
              <a:ext cx="3072" cy="774"/>
            </a:xfrm>
            <a:prstGeom prst="roundRect">
              <a:avLst>
                <a:gd name="adj" fmla="val 10889"/>
              </a:avLst>
            </a:prstGeom>
            <a:gradFill rotWithShape="1">
              <a:gsLst>
                <a:gs pos="0">
                  <a:schemeClr val="hlink"/>
                </a:gs>
                <a:gs pos="100000">
                  <a:schemeClr val="hlink">
                    <a:gamma/>
                    <a:tint val="21176"/>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35003" dir="2928844" algn="ctr" rotWithShape="0">
                      <a:srgbClr val="000000">
                        <a:alpha val="50000"/>
                      </a:srgbClr>
                    </a:outerShdw>
                  </a:effectLst>
                </a14:hiddenEffects>
              </a:ext>
            </a:extLst>
          </p:spPr>
          <p:txBody>
            <a:bodyPr wrap="none" anchor="ctr"/>
            <a:lstStyle/>
            <a:p>
              <a:endParaRPr lang="zh-CN" altLang="en-US"/>
            </a:p>
          </p:txBody>
        </p:sp>
        <p:sp>
          <p:nvSpPr>
            <p:cNvPr id="18" name="AutoShape 10"/>
            <p:cNvSpPr>
              <a:spLocks noChangeArrowheads="1"/>
            </p:cNvSpPr>
            <p:nvPr/>
          </p:nvSpPr>
          <p:spPr bwMode="auto">
            <a:xfrm>
              <a:off x="0" y="294"/>
              <a:ext cx="336" cy="240"/>
            </a:xfrm>
            <a:prstGeom prst="rightArrow">
              <a:avLst>
                <a:gd name="adj1" fmla="val 50000"/>
                <a:gd name="adj2" fmla="val 58333"/>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9" name="Group 11"/>
          <p:cNvGrpSpPr>
            <a:grpSpLocks/>
          </p:cNvGrpSpPr>
          <p:nvPr/>
        </p:nvGrpSpPr>
        <p:grpSpPr bwMode="auto">
          <a:xfrm>
            <a:off x="3267881" y="5409862"/>
            <a:ext cx="4924425" cy="1228725"/>
            <a:chOff x="0" y="0"/>
            <a:chExt cx="3102" cy="774"/>
          </a:xfrm>
        </p:grpSpPr>
        <p:sp>
          <p:nvSpPr>
            <p:cNvPr id="20" name="AutoShape 12"/>
            <p:cNvSpPr>
              <a:spLocks noChangeArrowheads="1"/>
            </p:cNvSpPr>
            <p:nvPr/>
          </p:nvSpPr>
          <p:spPr bwMode="auto">
            <a:xfrm>
              <a:off x="30" y="0"/>
              <a:ext cx="3072" cy="774"/>
            </a:xfrm>
            <a:prstGeom prst="roundRect">
              <a:avLst>
                <a:gd name="adj" fmla="val 10889"/>
              </a:avLst>
            </a:prstGeom>
            <a:gradFill rotWithShape="1">
              <a:gsLst>
                <a:gs pos="0">
                  <a:schemeClr val="accent2"/>
                </a:gs>
                <a:gs pos="100000">
                  <a:schemeClr val="accent2">
                    <a:gamma/>
                    <a:tint val="21176"/>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35003" dir="2928844" algn="ctr" rotWithShape="0">
                      <a:srgbClr val="000000">
                        <a:alpha val="50000"/>
                      </a:srgbClr>
                    </a:outerShdw>
                  </a:effectLst>
                </a14:hiddenEffects>
              </a:ext>
            </a:extLst>
          </p:spPr>
          <p:txBody>
            <a:bodyPr wrap="none" anchor="ctr"/>
            <a:lstStyle/>
            <a:p>
              <a:endParaRPr lang="zh-CN" altLang="en-US"/>
            </a:p>
          </p:txBody>
        </p:sp>
        <p:sp>
          <p:nvSpPr>
            <p:cNvPr id="21" name="AutoShape 13"/>
            <p:cNvSpPr>
              <a:spLocks noChangeArrowheads="1"/>
            </p:cNvSpPr>
            <p:nvPr/>
          </p:nvSpPr>
          <p:spPr bwMode="auto">
            <a:xfrm>
              <a:off x="0" y="288"/>
              <a:ext cx="336" cy="240"/>
            </a:xfrm>
            <a:prstGeom prst="rightArrow">
              <a:avLst>
                <a:gd name="adj1" fmla="val 50000"/>
                <a:gd name="adj2" fmla="val 58333"/>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22" name="Text Box 14"/>
          <p:cNvSpPr txBox="1">
            <a:spLocks noChangeArrowheads="1"/>
          </p:cNvSpPr>
          <p:nvPr/>
        </p:nvSpPr>
        <p:spPr bwMode="auto">
          <a:xfrm>
            <a:off x="3956856" y="5409862"/>
            <a:ext cx="38687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zh-CN" sz="1600" dirty="0">
                <a:solidFill>
                  <a:srgbClr val="000000"/>
                </a:solidFill>
              </a:rPr>
              <a:t>④不适当的</a:t>
            </a:r>
            <a:r>
              <a:rPr lang="zh-CN" altLang="zh-CN" sz="1600" b="1" dirty="0">
                <a:solidFill>
                  <a:srgbClr val="000000"/>
                </a:solidFill>
              </a:rPr>
              <a:t>控制</a:t>
            </a:r>
            <a:r>
              <a:rPr lang="zh-CN" altLang="zh-CN" sz="1600" dirty="0">
                <a:solidFill>
                  <a:srgbClr val="000000"/>
                </a:solidFill>
              </a:rPr>
              <a:t>程序，预算外开支，施工组织混乱，事故返工，周转资金积压等管理问题。</a:t>
            </a:r>
          </a:p>
        </p:txBody>
      </p:sp>
      <p:sp>
        <p:nvSpPr>
          <p:cNvPr id="23" name="Text Box 15"/>
          <p:cNvSpPr txBox="1">
            <a:spLocks noChangeArrowheads="1"/>
          </p:cNvSpPr>
          <p:nvPr/>
        </p:nvSpPr>
        <p:spPr bwMode="auto">
          <a:xfrm>
            <a:off x="3953681" y="4238287"/>
            <a:ext cx="40322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zh-CN" sz="1600" dirty="0">
                <a:solidFill>
                  <a:srgbClr val="000000"/>
                </a:solidFill>
              </a:rPr>
              <a:t>③包括来自业主或是上级主管部门的干扰、阴雨天气、不可抗力时间等</a:t>
            </a:r>
            <a:r>
              <a:rPr lang="zh-CN" altLang="zh-CN" sz="1600" b="1" dirty="0">
                <a:solidFill>
                  <a:srgbClr val="000000"/>
                </a:solidFill>
              </a:rPr>
              <a:t>外部原因</a:t>
            </a:r>
            <a:r>
              <a:rPr lang="zh-CN" altLang="zh-CN" sz="1600" dirty="0">
                <a:solidFill>
                  <a:srgbClr val="000000"/>
                </a:solidFill>
              </a:rPr>
              <a:t>；</a:t>
            </a:r>
          </a:p>
        </p:txBody>
      </p:sp>
      <p:sp>
        <p:nvSpPr>
          <p:cNvPr id="24" name="Text Box 16"/>
          <p:cNvSpPr txBox="1">
            <a:spLocks noChangeArrowheads="1"/>
          </p:cNvSpPr>
          <p:nvPr/>
        </p:nvSpPr>
        <p:spPr bwMode="auto">
          <a:xfrm>
            <a:off x="3953681" y="2942887"/>
            <a:ext cx="42386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zh-CN" sz="1600" dirty="0">
                <a:solidFill>
                  <a:srgbClr val="000000"/>
                </a:solidFill>
              </a:rPr>
              <a:t>②</a:t>
            </a:r>
            <a:r>
              <a:rPr lang="zh-CN" altLang="zh-CN" sz="1600" b="1" dirty="0">
                <a:solidFill>
                  <a:srgbClr val="000000"/>
                </a:solidFill>
              </a:rPr>
              <a:t>工程范围的增加</a:t>
            </a:r>
            <a:r>
              <a:rPr lang="zh-CN" altLang="zh-CN" sz="1600" dirty="0">
                <a:solidFill>
                  <a:srgbClr val="000000"/>
                </a:solidFill>
              </a:rPr>
              <a:t>，设计的修改，功能和建筑质量标准的提高，工作量大幅度增加；</a:t>
            </a:r>
          </a:p>
        </p:txBody>
      </p:sp>
      <p:grpSp>
        <p:nvGrpSpPr>
          <p:cNvPr id="25" name="Group 17"/>
          <p:cNvGrpSpPr>
            <a:grpSpLocks/>
          </p:cNvGrpSpPr>
          <p:nvPr/>
        </p:nvGrpSpPr>
        <p:grpSpPr bwMode="auto">
          <a:xfrm>
            <a:off x="3394881" y="1193462"/>
            <a:ext cx="4924425" cy="1228725"/>
            <a:chOff x="0" y="0"/>
            <a:chExt cx="3102" cy="774"/>
          </a:xfrm>
        </p:grpSpPr>
        <p:sp>
          <p:nvSpPr>
            <p:cNvPr id="26" name="AutoShape 18"/>
            <p:cNvSpPr>
              <a:spLocks noChangeArrowheads="1"/>
            </p:cNvSpPr>
            <p:nvPr/>
          </p:nvSpPr>
          <p:spPr bwMode="auto">
            <a:xfrm>
              <a:off x="30" y="0"/>
              <a:ext cx="3072" cy="774"/>
            </a:xfrm>
            <a:prstGeom prst="roundRect">
              <a:avLst>
                <a:gd name="adj" fmla="val 10889"/>
              </a:avLst>
            </a:prstGeom>
            <a:gradFill rotWithShape="1">
              <a:gsLst>
                <a:gs pos="0">
                  <a:schemeClr val="accent1"/>
                </a:gs>
                <a:gs pos="100000">
                  <a:schemeClr val="accent1">
                    <a:gamma/>
                    <a:tint val="21176"/>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35003" dir="2928844" algn="ctr" rotWithShape="0">
                      <a:srgbClr val="000000">
                        <a:alpha val="50000"/>
                      </a:srgbClr>
                    </a:outerShdw>
                  </a:effectLst>
                </a14:hiddenEffects>
              </a:ext>
            </a:extLst>
          </p:spPr>
          <p:txBody>
            <a:bodyPr wrap="none" anchor="ctr"/>
            <a:lstStyle/>
            <a:p>
              <a:endParaRPr lang="zh-CN" altLang="en-US"/>
            </a:p>
          </p:txBody>
        </p:sp>
        <p:sp>
          <p:nvSpPr>
            <p:cNvPr id="27" name="AutoShape 19"/>
            <p:cNvSpPr>
              <a:spLocks noChangeArrowheads="1"/>
            </p:cNvSpPr>
            <p:nvPr/>
          </p:nvSpPr>
          <p:spPr bwMode="auto">
            <a:xfrm>
              <a:off x="0" y="288"/>
              <a:ext cx="336" cy="240"/>
            </a:xfrm>
            <a:prstGeom prst="rightArrow">
              <a:avLst>
                <a:gd name="adj1" fmla="val 50000"/>
                <a:gd name="adj2" fmla="val 58333"/>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28" name="Text Box 20"/>
          <p:cNvSpPr txBox="1">
            <a:spLocks noChangeArrowheads="1"/>
          </p:cNvSpPr>
          <p:nvPr/>
        </p:nvSpPr>
        <p:spPr bwMode="auto">
          <a:xfrm>
            <a:off x="3953681" y="1503025"/>
            <a:ext cx="4032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zh-CN" sz="1600" dirty="0">
                <a:solidFill>
                  <a:srgbClr val="000000"/>
                </a:solidFill>
              </a:rPr>
              <a:t>①</a:t>
            </a:r>
            <a:r>
              <a:rPr lang="zh-CN" altLang="zh-CN" sz="1600" b="1" dirty="0">
                <a:solidFill>
                  <a:srgbClr val="000000"/>
                </a:solidFill>
              </a:rPr>
              <a:t>原成本计划数据不准确</a:t>
            </a:r>
            <a:r>
              <a:rPr lang="zh-CN" altLang="zh-CN" sz="1600" dirty="0">
                <a:solidFill>
                  <a:srgbClr val="000000"/>
                </a:solidFill>
              </a:rPr>
              <a:t>，估价错误，预算太低，不适当地采用低价策略；</a:t>
            </a:r>
          </a:p>
        </p:txBody>
      </p:sp>
      <p:grpSp>
        <p:nvGrpSpPr>
          <p:cNvPr id="29" name="组合 28"/>
          <p:cNvGrpSpPr/>
          <p:nvPr/>
        </p:nvGrpSpPr>
        <p:grpSpPr>
          <a:xfrm>
            <a:off x="3949430" y="383318"/>
            <a:ext cx="4369876" cy="711624"/>
            <a:chOff x="3949430" y="383318"/>
            <a:chExt cx="4369876" cy="711624"/>
          </a:xfrm>
          <a:solidFill>
            <a:schemeClr val="bg1">
              <a:lumMod val="65000"/>
            </a:schemeClr>
          </a:solidFill>
        </p:grpSpPr>
        <p:sp>
          <p:nvSpPr>
            <p:cNvPr id="30" name="矩形 29"/>
            <p:cNvSpPr/>
            <p:nvPr/>
          </p:nvSpPr>
          <p:spPr>
            <a:xfrm>
              <a:off x="3949430" y="624320"/>
              <a:ext cx="3614541" cy="461665"/>
            </a:xfrm>
            <a:prstGeom prst="rect">
              <a:avLst/>
            </a:prstGeom>
            <a:noFill/>
          </p:spPr>
          <p:txBody>
            <a:bodyPr wrap="square">
              <a:spAutoFit/>
            </a:bodyPr>
            <a:lstStyle/>
            <a:p>
              <a:pPr lvl="0" algn="r">
                <a:spcAft>
                  <a:spcPts val="0"/>
                </a:spcAft>
              </a:pPr>
              <a:r>
                <a:rPr lang="zh-CN" altLang="en-US" sz="2400" b="1"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成本</a:t>
              </a:r>
              <a:r>
                <a:rPr lang="zh-CN" altLang="en-US" sz="24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控制</a:t>
              </a:r>
              <a:endParaRPr lang="zh-CN" altLang="zh-CN" sz="24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1" name="组合 30"/>
            <p:cNvGrpSpPr/>
            <p:nvPr/>
          </p:nvGrpSpPr>
          <p:grpSpPr>
            <a:xfrm>
              <a:off x="7563971" y="383318"/>
              <a:ext cx="755335" cy="711624"/>
              <a:chOff x="7563971" y="116026"/>
              <a:chExt cx="755335" cy="711624"/>
            </a:xfrm>
            <a:grpFill/>
          </p:grpSpPr>
          <p:sp>
            <p:nvSpPr>
              <p:cNvPr id="35" name="矩形 34"/>
              <p:cNvSpPr/>
              <p:nvPr/>
            </p:nvSpPr>
            <p:spPr>
              <a:xfrm>
                <a:off x="7563971" y="116026"/>
                <a:ext cx="696414" cy="66673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7563971" y="119764"/>
                <a:ext cx="755335" cy="707886"/>
              </a:xfrm>
              <a:prstGeom prst="rect">
                <a:avLst/>
              </a:prstGeom>
              <a:grpFill/>
            </p:spPr>
            <p:txBody>
              <a:bodyPr wrap="none" rtlCol="0">
                <a:spAutoFit/>
              </a:bodyPr>
              <a:lstStyle/>
              <a:p>
                <a:r>
                  <a:rPr lang="en-US" altLang="zh-CN" sz="4000" dirty="0">
                    <a:solidFill>
                      <a:schemeClr val="bg1"/>
                    </a:solidFill>
                  </a:rPr>
                  <a:t>03</a:t>
                </a:r>
                <a:endParaRPr lang="zh-CN" altLang="en-US" sz="4000" dirty="0">
                  <a:solidFill>
                    <a:schemeClr val="bg1"/>
                  </a:solidFill>
                </a:endParaRPr>
              </a:p>
            </p:txBody>
          </p:sp>
        </p:grpSp>
      </p:grpSp>
    </p:spTree>
    <p:extLst>
      <p:ext uri="{BB962C8B-B14F-4D97-AF65-F5344CB8AC3E}">
        <p14:creationId xmlns:p14="http://schemas.microsoft.com/office/powerpoint/2010/main" val="1403292599"/>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3949430" y="383318"/>
            <a:ext cx="4369876" cy="711624"/>
            <a:chOff x="3949430" y="383318"/>
            <a:chExt cx="4369876" cy="711624"/>
          </a:xfrm>
          <a:solidFill>
            <a:schemeClr val="bg1">
              <a:lumMod val="65000"/>
            </a:schemeClr>
          </a:solidFill>
        </p:grpSpPr>
        <p:sp>
          <p:nvSpPr>
            <p:cNvPr id="30" name="矩形 29"/>
            <p:cNvSpPr/>
            <p:nvPr/>
          </p:nvSpPr>
          <p:spPr>
            <a:xfrm>
              <a:off x="3949430" y="624320"/>
              <a:ext cx="3614541" cy="461665"/>
            </a:xfrm>
            <a:prstGeom prst="rect">
              <a:avLst/>
            </a:prstGeom>
            <a:noFill/>
          </p:spPr>
          <p:txBody>
            <a:bodyPr wrap="square">
              <a:spAutoFit/>
            </a:bodyPr>
            <a:lstStyle/>
            <a:p>
              <a:pPr lvl="0" algn="r">
                <a:spcAft>
                  <a:spcPts val="0"/>
                </a:spcAft>
              </a:pPr>
              <a:r>
                <a:rPr lang="zh-CN" altLang="en-US" sz="2400" b="1"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成本</a:t>
              </a:r>
              <a:r>
                <a:rPr lang="zh-CN" altLang="en-US" sz="24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控制</a:t>
              </a:r>
              <a:endParaRPr lang="zh-CN" altLang="zh-CN" sz="24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1" name="组合 30"/>
            <p:cNvGrpSpPr/>
            <p:nvPr/>
          </p:nvGrpSpPr>
          <p:grpSpPr>
            <a:xfrm>
              <a:off x="7563971" y="383318"/>
              <a:ext cx="755335" cy="711624"/>
              <a:chOff x="7563971" y="116026"/>
              <a:chExt cx="755335" cy="711624"/>
            </a:xfrm>
            <a:grpFill/>
          </p:grpSpPr>
          <p:sp>
            <p:nvSpPr>
              <p:cNvPr id="35" name="矩形 34"/>
              <p:cNvSpPr/>
              <p:nvPr/>
            </p:nvSpPr>
            <p:spPr>
              <a:xfrm>
                <a:off x="7563971" y="116026"/>
                <a:ext cx="696414" cy="66673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7563971" y="119764"/>
                <a:ext cx="755335" cy="707886"/>
              </a:xfrm>
              <a:prstGeom prst="rect">
                <a:avLst/>
              </a:prstGeom>
              <a:grpFill/>
            </p:spPr>
            <p:txBody>
              <a:bodyPr wrap="none" rtlCol="0">
                <a:spAutoFit/>
              </a:bodyPr>
              <a:lstStyle/>
              <a:p>
                <a:r>
                  <a:rPr lang="en-US" altLang="zh-CN" sz="4000" dirty="0">
                    <a:solidFill>
                      <a:schemeClr val="bg1"/>
                    </a:solidFill>
                  </a:rPr>
                  <a:t>03</a:t>
                </a:r>
                <a:endParaRPr lang="zh-CN" altLang="en-US" sz="4000" dirty="0">
                  <a:solidFill>
                    <a:schemeClr val="bg1"/>
                  </a:solidFill>
                </a:endParaRPr>
              </a:p>
            </p:txBody>
          </p:sp>
        </p:grpSp>
      </p:grpSp>
      <p:graphicFrame>
        <p:nvGraphicFramePr>
          <p:cNvPr id="2" name="图示 1"/>
          <p:cNvGraphicFramePr/>
          <p:nvPr>
            <p:extLst>
              <p:ext uri="{D42A27DB-BD31-4B8C-83A1-F6EECF244321}">
                <p14:modId xmlns:p14="http://schemas.microsoft.com/office/powerpoint/2010/main" val="1424023587"/>
              </p:ext>
            </p:extLst>
          </p:nvPr>
        </p:nvGraphicFramePr>
        <p:xfrm>
          <a:off x="1467971" y="109494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矩形 31"/>
          <p:cNvSpPr/>
          <p:nvPr/>
        </p:nvSpPr>
        <p:spPr>
          <a:xfrm>
            <a:off x="947174" y="5310818"/>
            <a:ext cx="6965004" cy="646331"/>
          </a:xfrm>
          <a:prstGeom prst="rect">
            <a:avLst/>
          </a:prstGeom>
        </p:spPr>
        <p:txBody>
          <a:bodyPr wrap="square">
            <a:spAutoFit/>
          </a:bodyPr>
          <a:lstStyle/>
          <a:p>
            <a:pPr indent="457200"/>
            <a:r>
              <a:rPr lang="zh-CN" altLang="en-US" dirty="0"/>
              <a:t>成本结余只有措施更有力、工程范围减少、生产效率提高才有可能发生。</a:t>
            </a:r>
          </a:p>
        </p:txBody>
      </p:sp>
    </p:spTree>
    <p:extLst>
      <p:ext uri="{BB962C8B-B14F-4D97-AF65-F5344CB8AC3E}">
        <p14:creationId xmlns:p14="http://schemas.microsoft.com/office/powerpoint/2010/main" val="186702603"/>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647872" y="383318"/>
            <a:ext cx="4671434" cy="711624"/>
            <a:chOff x="3647872" y="383318"/>
            <a:chExt cx="4671434" cy="711624"/>
          </a:xfrm>
          <a:solidFill>
            <a:schemeClr val="bg1">
              <a:lumMod val="65000"/>
            </a:schemeClr>
          </a:solidFill>
        </p:grpSpPr>
        <p:sp>
          <p:nvSpPr>
            <p:cNvPr id="2" name="矩形 1"/>
            <p:cNvSpPr/>
            <p:nvPr/>
          </p:nvSpPr>
          <p:spPr>
            <a:xfrm>
              <a:off x="3647872" y="624320"/>
              <a:ext cx="3916099" cy="461665"/>
            </a:xfrm>
            <a:prstGeom prst="rect">
              <a:avLst/>
            </a:prstGeom>
            <a:noFill/>
          </p:spPr>
          <p:txBody>
            <a:bodyPr wrap="square">
              <a:spAutoFit/>
            </a:bodyPr>
            <a:lstStyle/>
            <a:p>
              <a:pPr lvl="0" algn="r">
                <a:spcAft>
                  <a:spcPts val="0"/>
                </a:spcAft>
              </a:pPr>
              <a:r>
                <a:rPr lang="zh-CN" altLang="en-US" sz="2400" b="1"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合同管理</a:t>
              </a:r>
              <a:endParaRPr lang="zh-CN" altLang="zh-CN" sz="24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4" name="组合 33"/>
            <p:cNvGrpSpPr/>
            <p:nvPr/>
          </p:nvGrpSpPr>
          <p:grpSpPr>
            <a:xfrm>
              <a:off x="7563971" y="383318"/>
              <a:ext cx="755335" cy="711624"/>
              <a:chOff x="7563971" y="116026"/>
              <a:chExt cx="755335" cy="711624"/>
            </a:xfrm>
            <a:grpFill/>
          </p:grpSpPr>
          <p:sp>
            <p:nvSpPr>
              <p:cNvPr id="32" name="矩形 31"/>
              <p:cNvSpPr/>
              <p:nvPr/>
            </p:nvSpPr>
            <p:spPr>
              <a:xfrm>
                <a:off x="7563971" y="116026"/>
                <a:ext cx="696414" cy="66673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7563971" y="119764"/>
                <a:ext cx="755335" cy="707886"/>
              </a:xfrm>
              <a:prstGeom prst="rect">
                <a:avLst/>
              </a:prstGeom>
              <a:grpFill/>
            </p:spPr>
            <p:txBody>
              <a:bodyPr wrap="none" rtlCol="0">
                <a:spAutoFit/>
              </a:bodyPr>
              <a:lstStyle/>
              <a:p>
                <a:r>
                  <a:rPr lang="en-US" altLang="zh-CN" sz="4000" dirty="0">
                    <a:solidFill>
                      <a:schemeClr val="bg1"/>
                    </a:solidFill>
                  </a:rPr>
                  <a:t>04</a:t>
                </a:r>
                <a:endParaRPr lang="zh-CN" altLang="en-US" sz="4000" dirty="0">
                  <a:solidFill>
                    <a:schemeClr val="bg1"/>
                  </a:solidFill>
                </a:endParaRPr>
              </a:p>
            </p:txBody>
          </p:sp>
        </p:grpSp>
      </p:grpSp>
      <p:sp>
        <p:nvSpPr>
          <p:cNvPr id="29" name="AutoShape 23"/>
          <p:cNvSpPr>
            <a:spLocks noChangeArrowheads="1"/>
          </p:cNvSpPr>
          <p:nvPr/>
        </p:nvSpPr>
        <p:spPr bwMode="auto">
          <a:xfrm>
            <a:off x="5562600" y="3171825"/>
            <a:ext cx="2286000" cy="2667000"/>
          </a:xfrm>
          <a:prstGeom prst="roundRect">
            <a:avLst>
              <a:gd name="adj" fmla="val 16667"/>
            </a:avLst>
          </a:pr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a:latin typeface="Verdana" panose="020B0604030504040204" pitchFamily="34" charset="0"/>
            </a:endParaRPr>
          </a:p>
        </p:txBody>
      </p:sp>
      <p:sp>
        <p:nvSpPr>
          <p:cNvPr id="30" name="AutoShape 24"/>
          <p:cNvSpPr>
            <a:spLocks noChangeArrowheads="1"/>
          </p:cNvSpPr>
          <p:nvPr/>
        </p:nvSpPr>
        <p:spPr bwMode="auto">
          <a:xfrm>
            <a:off x="1143000" y="3171825"/>
            <a:ext cx="2286000" cy="2667000"/>
          </a:xfrm>
          <a:prstGeom prst="roundRect">
            <a:avLst>
              <a:gd name="adj" fmla="val 16667"/>
            </a:avLst>
          </a:pr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a:latin typeface="Verdana" panose="020B0604030504040204" pitchFamily="34" charset="0"/>
            </a:endParaRPr>
          </a:p>
        </p:txBody>
      </p:sp>
      <p:sp>
        <p:nvSpPr>
          <p:cNvPr id="31" name="Text Box 25"/>
          <p:cNvSpPr txBox="1">
            <a:spLocks noChangeArrowheads="1"/>
          </p:cNvSpPr>
          <p:nvPr/>
        </p:nvSpPr>
        <p:spPr bwMode="auto">
          <a:xfrm>
            <a:off x="1238250" y="3371850"/>
            <a:ext cx="20383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200" b="1" dirty="0">
                <a:solidFill>
                  <a:srgbClr val="000000"/>
                </a:solidFill>
              </a:rPr>
              <a:t>开发商的主要合同关系</a:t>
            </a:r>
          </a:p>
          <a:p>
            <a:r>
              <a:rPr lang="zh-CN" altLang="en-US" sz="1200" dirty="0">
                <a:solidFill>
                  <a:srgbClr val="000000"/>
                </a:solidFill>
              </a:rPr>
              <a:t>　    开发商为了顺利地组织实施其所承担的开发项目，需要在开发过程中签署一系列的合同。</a:t>
            </a:r>
          </a:p>
          <a:p>
            <a:r>
              <a:rPr lang="zh-CN" altLang="en-US" sz="1200" dirty="0">
                <a:solidFill>
                  <a:srgbClr val="000000"/>
                </a:solidFill>
              </a:rPr>
              <a:t>       这些合同通常包括土地使用权出让或转让合同、勘察设计合同、融资合同、咨询合同、工程施工合同、采购合同、销售合同、联合开发合同与房地产转让合同等。</a:t>
            </a:r>
          </a:p>
        </p:txBody>
      </p:sp>
      <p:sp>
        <p:nvSpPr>
          <p:cNvPr id="35" name="Freeform 26"/>
          <p:cNvSpPr>
            <a:spLocks/>
          </p:cNvSpPr>
          <p:nvPr/>
        </p:nvSpPr>
        <p:spPr bwMode="auto">
          <a:xfrm>
            <a:off x="3222625" y="3074988"/>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rgbClr val="BAD79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6" name="AutoShape 27"/>
          <p:cNvSpPr>
            <a:spLocks noChangeAspect="1" noChangeArrowheads="1" noTextEdit="1"/>
          </p:cNvSpPr>
          <p:nvPr/>
        </p:nvSpPr>
        <p:spPr bwMode="auto">
          <a:xfrm flipH="1">
            <a:off x="4868863" y="3071813"/>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7" name="Freeform 28"/>
          <p:cNvSpPr>
            <a:spLocks/>
          </p:cNvSpPr>
          <p:nvPr/>
        </p:nvSpPr>
        <p:spPr bwMode="auto">
          <a:xfrm flipH="1">
            <a:off x="4875213" y="3074988"/>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rgbClr val="DFD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38" name="Group 9"/>
          <p:cNvGrpSpPr>
            <a:grpSpLocks/>
          </p:cNvGrpSpPr>
          <p:nvPr/>
        </p:nvGrpSpPr>
        <p:grpSpPr bwMode="auto">
          <a:xfrm>
            <a:off x="3048000" y="1447800"/>
            <a:ext cx="2998788" cy="1601788"/>
            <a:chOff x="0" y="0"/>
            <a:chExt cx="1889" cy="1009"/>
          </a:xfrm>
        </p:grpSpPr>
        <p:grpSp>
          <p:nvGrpSpPr>
            <p:cNvPr id="39" name="Group 10"/>
            <p:cNvGrpSpPr>
              <a:grpSpLocks/>
            </p:cNvGrpSpPr>
            <p:nvPr/>
          </p:nvGrpSpPr>
          <p:grpSpPr bwMode="auto">
            <a:xfrm>
              <a:off x="0" y="90"/>
              <a:ext cx="1889" cy="919"/>
              <a:chOff x="0" y="0"/>
              <a:chExt cx="1926" cy="937"/>
            </a:xfrm>
          </p:grpSpPr>
          <p:sp>
            <p:nvSpPr>
              <p:cNvPr id="44" name="Oval 31"/>
              <p:cNvSpPr>
                <a:spLocks noChangeArrowheads="1"/>
              </p:cNvSpPr>
              <p:nvPr/>
            </p:nvSpPr>
            <p:spPr bwMode="auto">
              <a:xfrm>
                <a:off x="21" y="30"/>
                <a:ext cx="1905" cy="907"/>
              </a:xfrm>
              <a:prstGeom prst="ellipse">
                <a:avLst/>
              </a:prstGeom>
              <a:gradFill rotWithShape="1">
                <a:gsLst>
                  <a:gs pos="0">
                    <a:schemeClr val="hlink"/>
                  </a:gs>
                  <a:gs pos="100000">
                    <a:srgbClr val="4A4A7C"/>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5" name="Oval 32"/>
              <p:cNvSpPr>
                <a:spLocks noChangeArrowheads="1"/>
              </p:cNvSpPr>
              <p:nvPr/>
            </p:nvSpPr>
            <p:spPr bwMode="auto">
              <a:xfrm>
                <a:off x="0" y="0"/>
                <a:ext cx="1905" cy="907"/>
              </a:xfrm>
              <a:prstGeom prst="ellipse">
                <a:avLst/>
              </a:prstGeom>
              <a:gradFill rotWithShape="1">
                <a:gsLst>
                  <a:gs pos="0">
                    <a:srgbClr val="D2D2FF"/>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40" name="Oval 33"/>
            <p:cNvSpPr>
              <a:spLocks noChangeArrowheads="1"/>
            </p:cNvSpPr>
            <p:nvPr/>
          </p:nvSpPr>
          <p:spPr bwMode="auto">
            <a:xfrm>
              <a:off x="89" y="0"/>
              <a:ext cx="1691" cy="845"/>
            </a:xfrm>
            <a:prstGeom prst="ellipse">
              <a:avLst/>
            </a:prstGeom>
            <a:gradFill rotWithShape="1">
              <a:gsLst>
                <a:gs pos="0">
                  <a:srgbClr val="244D6C"/>
                </a:gs>
                <a:gs pos="100000">
                  <a:schemeClr val="accent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1" name="Oval 34"/>
            <p:cNvSpPr>
              <a:spLocks noChangeArrowheads="1"/>
            </p:cNvSpPr>
            <p:nvPr/>
          </p:nvSpPr>
          <p:spPr bwMode="auto">
            <a:xfrm>
              <a:off x="111" y="5"/>
              <a:ext cx="1650" cy="824"/>
            </a:xfrm>
            <a:prstGeom prst="ellipse">
              <a:avLst/>
            </a:prstGeom>
            <a:gradFill rotWithShape="1">
              <a:gsLst>
                <a:gs pos="0">
                  <a:schemeClr val="accent1">
                    <a:alpha val="0"/>
                  </a:schemeClr>
                </a:gs>
                <a:gs pos="100000">
                  <a:srgbClr val="C1E0F8"/>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2" name="Oval 35"/>
            <p:cNvSpPr>
              <a:spLocks noChangeArrowheads="1"/>
            </p:cNvSpPr>
            <p:nvPr/>
          </p:nvSpPr>
          <p:spPr bwMode="auto">
            <a:xfrm>
              <a:off x="128" y="13"/>
              <a:ext cx="1570" cy="770"/>
            </a:xfrm>
            <a:prstGeom prst="ellipse">
              <a:avLst/>
            </a:prstGeom>
            <a:gradFill rotWithShape="1">
              <a:gsLst>
                <a:gs pos="0">
                  <a:srgbClr val="3E84B9"/>
                </a:gs>
                <a:gs pos="100000">
                  <a:schemeClr val="accent1">
                    <a:alpha val="48000"/>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3" name="Oval 36"/>
            <p:cNvSpPr>
              <a:spLocks noChangeArrowheads="1"/>
            </p:cNvSpPr>
            <p:nvPr/>
          </p:nvSpPr>
          <p:spPr bwMode="auto">
            <a:xfrm>
              <a:off x="211" y="30"/>
              <a:ext cx="1382" cy="624"/>
            </a:xfrm>
            <a:prstGeom prst="ellipse">
              <a:avLst/>
            </a:prstGeom>
            <a:gradFill rotWithShape="1">
              <a:gsLst>
                <a:gs pos="0">
                  <a:srgbClr val="FFFFFF"/>
                </a:gs>
                <a:gs pos="100000">
                  <a:schemeClr val="accent1">
                    <a:alpha val="37999"/>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46" name="Text Box 37"/>
          <p:cNvSpPr txBox="1">
            <a:spLocks noChangeArrowheads="1"/>
          </p:cNvSpPr>
          <p:nvPr/>
        </p:nvSpPr>
        <p:spPr bwMode="auto">
          <a:xfrm>
            <a:off x="3521075" y="1647825"/>
            <a:ext cx="19589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000" b="1">
                <a:solidFill>
                  <a:srgbClr val="000000"/>
                </a:solidFill>
              </a:rPr>
              <a:t>房地产开发</a:t>
            </a:r>
          </a:p>
          <a:p>
            <a:pPr algn="ctr"/>
            <a:r>
              <a:rPr lang="zh-CN" altLang="en-US" sz="2000" b="1">
                <a:solidFill>
                  <a:srgbClr val="000000"/>
                </a:solidFill>
              </a:rPr>
              <a:t>项目的主要合同</a:t>
            </a:r>
          </a:p>
        </p:txBody>
      </p:sp>
      <p:sp>
        <p:nvSpPr>
          <p:cNvPr id="47" name="Text Box 38"/>
          <p:cNvSpPr txBox="1">
            <a:spLocks noChangeArrowheads="1"/>
          </p:cNvSpPr>
          <p:nvPr/>
        </p:nvSpPr>
        <p:spPr bwMode="auto">
          <a:xfrm>
            <a:off x="5791200" y="3352800"/>
            <a:ext cx="1922463"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zh-CN" sz="1200" b="1" dirty="0">
                <a:solidFill>
                  <a:srgbClr val="000000"/>
                </a:solidFill>
                <a:sym typeface="Arial" panose="020B0604020202020204" pitchFamily="34" charset="0"/>
              </a:rPr>
              <a:t>承包商的主要合同关系</a:t>
            </a:r>
          </a:p>
          <a:p>
            <a:r>
              <a:rPr lang="zh-CN" altLang="zh-CN" sz="1200" dirty="0">
                <a:solidFill>
                  <a:srgbClr val="000000"/>
                </a:solidFill>
                <a:sym typeface="Arial" panose="020B0604020202020204" pitchFamily="34" charset="0"/>
              </a:rPr>
              <a:t>　　承包商是工程施工的具体实施者，是工程承包(或施工)合同的执行者</a:t>
            </a:r>
            <a:r>
              <a:rPr lang="zh-CN" altLang="en-US" sz="1200" dirty="0">
                <a:solidFill>
                  <a:srgbClr val="000000"/>
                </a:solidFill>
                <a:sym typeface="Arial" panose="020B0604020202020204" pitchFamily="34" charset="0"/>
              </a:rPr>
              <a:t>。</a:t>
            </a:r>
            <a:endParaRPr lang="en-US" altLang="zh-CN" sz="1200" dirty="0">
              <a:solidFill>
                <a:srgbClr val="000000"/>
              </a:solidFill>
              <a:sym typeface="Arial" panose="020B0604020202020204" pitchFamily="34" charset="0"/>
            </a:endParaRPr>
          </a:p>
          <a:p>
            <a:pPr indent="324000"/>
            <a:r>
              <a:rPr lang="zh-CN" altLang="zh-CN" sz="1200" dirty="0">
                <a:solidFill>
                  <a:srgbClr val="000000"/>
                </a:solidFill>
                <a:sym typeface="Arial" panose="020B0604020202020204" pitchFamily="34" charset="0"/>
              </a:rPr>
              <a:t>承包商的主要合同包括工程承包合同、分包合同、供应(采购)合同、运输合同、加工合同、租赁合同、劳务供应合同、保险合同、融资合同、联合承包合同等。</a:t>
            </a:r>
          </a:p>
        </p:txBody>
      </p:sp>
    </p:spTree>
    <p:extLst>
      <p:ext uri="{BB962C8B-B14F-4D97-AF65-F5344CB8AC3E}">
        <p14:creationId xmlns:p14="http://schemas.microsoft.com/office/powerpoint/2010/main" val="2863507926"/>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647872" y="383318"/>
            <a:ext cx="4671434" cy="711624"/>
            <a:chOff x="3647872" y="383318"/>
            <a:chExt cx="4671434" cy="711624"/>
          </a:xfrm>
          <a:solidFill>
            <a:schemeClr val="bg1">
              <a:lumMod val="65000"/>
            </a:schemeClr>
          </a:solidFill>
        </p:grpSpPr>
        <p:sp>
          <p:nvSpPr>
            <p:cNvPr id="2" name="矩形 1"/>
            <p:cNvSpPr/>
            <p:nvPr/>
          </p:nvSpPr>
          <p:spPr>
            <a:xfrm>
              <a:off x="3647872" y="624320"/>
              <a:ext cx="3916099" cy="461665"/>
            </a:xfrm>
            <a:prstGeom prst="rect">
              <a:avLst/>
            </a:prstGeom>
            <a:noFill/>
          </p:spPr>
          <p:txBody>
            <a:bodyPr wrap="square">
              <a:spAutoFit/>
            </a:bodyPr>
            <a:lstStyle/>
            <a:p>
              <a:pPr lvl="0" algn="r">
                <a:spcAft>
                  <a:spcPts val="0"/>
                </a:spcAft>
              </a:pPr>
              <a:r>
                <a:rPr lang="zh-CN" altLang="en-US" sz="2400" b="1"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合同管理</a:t>
              </a:r>
              <a:endParaRPr lang="zh-CN" altLang="zh-CN" sz="24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4" name="组合 33"/>
            <p:cNvGrpSpPr/>
            <p:nvPr/>
          </p:nvGrpSpPr>
          <p:grpSpPr>
            <a:xfrm>
              <a:off x="7563971" y="383318"/>
              <a:ext cx="755335" cy="711624"/>
              <a:chOff x="7563971" y="116026"/>
              <a:chExt cx="755335" cy="711624"/>
            </a:xfrm>
            <a:grpFill/>
          </p:grpSpPr>
          <p:sp>
            <p:nvSpPr>
              <p:cNvPr id="32" name="矩形 31"/>
              <p:cNvSpPr/>
              <p:nvPr/>
            </p:nvSpPr>
            <p:spPr>
              <a:xfrm>
                <a:off x="7563971" y="116026"/>
                <a:ext cx="696414" cy="66673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7563971" y="119764"/>
                <a:ext cx="755335" cy="707886"/>
              </a:xfrm>
              <a:prstGeom prst="rect">
                <a:avLst/>
              </a:prstGeom>
              <a:grpFill/>
            </p:spPr>
            <p:txBody>
              <a:bodyPr wrap="none" rtlCol="0">
                <a:spAutoFit/>
              </a:bodyPr>
              <a:lstStyle/>
              <a:p>
                <a:r>
                  <a:rPr lang="en-US" altLang="zh-CN" sz="4000" dirty="0">
                    <a:solidFill>
                      <a:schemeClr val="bg1"/>
                    </a:solidFill>
                  </a:rPr>
                  <a:t>04</a:t>
                </a:r>
                <a:endParaRPr lang="zh-CN" altLang="en-US" sz="4000" dirty="0">
                  <a:solidFill>
                    <a:schemeClr val="bg1"/>
                  </a:solidFill>
                </a:endParaRPr>
              </a:p>
            </p:txBody>
          </p:sp>
        </p:grpSp>
      </p:grpSp>
      <p:sp>
        <p:nvSpPr>
          <p:cNvPr id="23" name="AutoShape 23"/>
          <p:cNvSpPr>
            <a:spLocks noChangeArrowheads="1"/>
          </p:cNvSpPr>
          <p:nvPr/>
        </p:nvSpPr>
        <p:spPr bwMode="auto">
          <a:xfrm>
            <a:off x="5562600" y="3171825"/>
            <a:ext cx="2286000" cy="2667000"/>
          </a:xfrm>
          <a:prstGeom prst="roundRect">
            <a:avLst>
              <a:gd name="adj" fmla="val 16667"/>
            </a:avLst>
          </a:pr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a:latin typeface="Verdana" panose="020B0604030504040204" pitchFamily="34" charset="0"/>
            </a:endParaRPr>
          </a:p>
        </p:txBody>
      </p:sp>
      <p:sp>
        <p:nvSpPr>
          <p:cNvPr id="24" name="AutoShape 24"/>
          <p:cNvSpPr>
            <a:spLocks noChangeArrowheads="1"/>
          </p:cNvSpPr>
          <p:nvPr/>
        </p:nvSpPr>
        <p:spPr bwMode="auto">
          <a:xfrm>
            <a:off x="1143000" y="3171825"/>
            <a:ext cx="2286000" cy="2667000"/>
          </a:xfrm>
          <a:prstGeom prst="roundRect">
            <a:avLst>
              <a:gd name="adj" fmla="val 16667"/>
            </a:avLst>
          </a:pr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a:latin typeface="Verdana" panose="020B0604030504040204" pitchFamily="34" charset="0"/>
            </a:endParaRPr>
          </a:p>
        </p:txBody>
      </p:sp>
      <p:sp>
        <p:nvSpPr>
          <p:cNvPr id="25" name="Text Box 25"/>
          <p:cNvSpPr txBox="1">
            <a:spLocks noChangeArrowheads="1"/>
          </p:cNvSpPr>
          <p:nvPr/>
        </p:nvSpPr>
        <p:spPr bwMode="auto">
          <a:xfrm>
            <a:off x="1143000" y="3371850"/>
            <a:ext cx="27590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600" dirty="0">
                <a:solidFill>
                  <a:srgbClr val="000000"/>
                </a:solidFill>
              </a:rPr>
              <a:t>合同策划及管理</a:t>
            </a:r>
          </a:p>
          <a:p>
            <a:r>
              <a:rPr lang="zh-CN" altLang="en-US" sz="1600" dirty="0">
                <a:solidFill>
                  <a:srgbClr val="000000"/>
                </a:solidFill>
              </a:rPr>
              <a:t>(1) 承包形式的确定。</a:t>
            </a:r>
          </a:p>
          <a:p>
            <a:r>
              <a:rPr lang="zh-CN" altLang="en-US" sz="1600" dirty="0">
                <a:solidFill>
                  <a:srgbClr val="000000"/>
                </a:solidFill>
              </a:rPr>
              <a:t>(2) 招标方式的确定。</a:t>
            </a:r>
          </a:p>
          <a:p>
            <a:r>
              <a:rPr lang="zh-CN" altLang="en-US" sz="1600" dirty="0">
                <a:solidFill>
                  <a:srgbClr val="000000"/>
                </a:solidFill>
              </a:rPr>
              <a:t>(3) 合同种类的确定。</a:t>
            </a:r>
          </a:p>
          <a:p>
            <a:r>
              <a:rPr lang="zh-CN" altLang="en-US" sz="1600" dirty="0">
                <a:solidFill>
                  <a:srgbClr val="000000"/>
                </a:solidFill>
              </a:rPr>
              <a:t>(4) 合同条件的选择。</a:t>
            </a:r>
          </a:p>
          <a:p>
            <a:r>
              <a:rPr lang="zh-CN" altLang="en-US" sz="1600" dirty="0">
                <a:solidFill>
                  <a:srgbClr val="000000"/>
                </a:solidFill>
              </a:rPr>
              <a:t>(5) 确定合同条款。</a:t>
            </a:r>
          </a:p>
        </p:txBody>
      </p:sp>
      <p:sp>
        <p:nvSpPr>
          <p:cNvPr id="26" name="Freeform 26"/>
          <p:cNvSpPr>
            <a:spLocks/>
          </p:cNvSpPr>
          <p:nvPr/>
        </p:nvSpPr>
        <p:spPr bwMode="auto">
          <a:xfrm>
            <a:off x="3222625" y="3074988"/>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rgbClr val="BAD79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 name="AutoShape 27"/>
          <p:cNvSpPr>
            <a:spLocks noChangeAspect="1" noChangeArrowheads="1" noTextEdit="1"/>
          </p:cNvSpPr>
          <p:nvPr/>
        </p:nvSpPr>
        <p:spPr bwMode="auto">
          <a:xfrm flipH="1">
            <a:off x="4868863" y="3071813"/>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8" name="Freeform 28"/>
          <p:cNvSpPr>
            <a:spLocks/>
          </p:cNvSpPr>
          <p:nvPr/>
        </p:nvSpPr>
        <p:spPr bwMode="auto">
          <a:xfrm flipH="1">
            <a:off x="4875213" y="3074988"/>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rgbClr val="DFD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48" name="Group 9"/>
          <p:cNvGrpSpPr>
            <a:grpSpLocks/>
          </p:cNvGrpSpPr>
          <p:nvPr/>
        </p:nvGrpSpPr>
        <p:grpSpPr bwMode="auto">
          <a:xfrm>
            <a:off x="3048000" y="1447800"/>
            <a:ext cx="2998788" cy="1601788"/>
            <a:chOff x="0" y="0"/>
            <a:chExt cx="1889" cy="1009"/>
          </a:xfrm>
        </p:grpSpPr>
        <p:grpSp>
          <p:nvGrpSpPr>
            <p:cNvPr id="50" name="Group 10"/>
            <p:cNvGrpSpPr>
              <a:grpSpLocks/>
            </p:cNvGrpSpPr>
            <p:nvPr/>
          </p:nvGrpSpPr>
          <p:grpSpPr bwMode="auto">
            <a:xfrm>
              <a:off x="0" y="90"/>
              <a:ext cx="1889" cy="919"/>
              <a:chOff x="0" y="0"/>
              <a:chExt cx="1926" cy="937"/>
            </a:xfrm>
          </p:grpSpPr>
          <p:sp>
            <p:nvSpPr>
              <p:cNvPr id="55" name="Oval 31"/>
              <p:cNvSpPr>
                <a:spLocks noChangeArrowheads="1"/>
              </p:cNvSpPr>
              <p:nvPr/>
            </p:nvSpPr>
            <p:spPr bwMode="auto">
              <a:xfrm>
                <a:off x="21" y="30"/>
                <a:ext cx="1905" cy="907"/>
              </a:xfrm>
              <a:prstGeom prst="ellipse">
                <a:avLst/>
              </a:prstGeom>
              <a:gradFill rotWithShape="1">
                <a:gsLst>
                  <a:gs pos="0">
                    <a:schemeClr val="hlink"/>
                  </a:gs>
                  <a:gs pos="100000">
                    <a:srgbClr val="4A4A7C"/>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6" name="Oval 32"/>
              <p:cNvSpPr>
                <a:spLocks noChangeArrowheads="1"/>
              </p:cNvSpPr>
              <p:nvPr/>
            </p:nvSpPr>
            <p:spPr bwMode="auto">
              <a:xfrm>
                <a:off x="0" y="0"/>
                <a:ext cx="1905" cy="907"/>
              </a:xfrm>
              <a:prstGeom prst="ellipse">
                <a:avLst/>
              </a:prstGeom>
              <a:gradFill rotWithShape="1">
                <a:gsLst>
                  <a:gs pos="0">
                    <a:srgbClr val="D2D2FF"/>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51" name="Oval 33"/>
            <p:cNvSpPr>
              <a:spLocks noChangeArrowheads="1"/>
            </p:cNvSpPr>
            <p:nvPr/>
          </p:nvSpPr>
          <p:spPr bwMode="auto">
            <a:xfrm>
              <a:off x="89" y="0"/>
              <a:ext cx="1691" cy="845"/>
            </a:xfrm>
            <a:prstGeom prst="ellipse">
              <a:avLst/>
            </a:prstGeom>
            <a:gradFill rotWithShape="1">
              <a:gsLst>
                <a:gs pos="0">
                  <a:srgbClr val="244D6C"/>
                </a:gs>
                <a:gs pos="100000">
                  <a:schemeClr val="accent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2" name="Oval 34"/>
            <p:cNvSpPr>
              <a:spLocks noChangeArrowheads="1"/>
            </p:cNvSpPr>
            <p:nvPr/>
          </p:nvSpPr>
          <p:spPr bwMode="auto">
            <a:xfrm>
              <a:off x="111" y="5"/>
              <a:ext cx="1650" cy="824"/>
            </a:xfrm>
            <a:prstGeom prst="ellipse">
              <a:avLst/>
            </a:prstGeom>
            <a:gradFill rotWithShape="1">
              <a:gsLst>
                <a:gs pos="0">
                  <a:schemeClr val="accent1">
                    <a:alpha val="0"/>
                  </a:schemeClr>
                </a:gs>
                <a:gs pos="100000">
                  <a:srgbClr val="C1E0F8"/>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3" name="Oval 35"/>
            <p:cNvSpPr>
              <a:spLocks noChangeArrowheads="1"/>
            </p:cNvSpPr>
            <p:nvPr/>
          </p:nvSpPr>
          <p:spPr bwMode="auto">
            <a:xfrm>
              <a:off x="128" y="13"/>
              <a:ext cx="1570" cy="770"/>
            </a:xfrm>
            <a:prstGeom prst="ellipse">
              <a:avLst/>
            </a:prstGeom>
            <a:gradFill rotWithShape="1">
              <a:gsLst>
                <a:gs pos="0">
                  <a:srgbClr val="3E84B9"/>
                </a:gs>
                <a:gs pos="100000">
                  <a:schemeClr val="accent1">
                    <a:alpha val="48000"/>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4" name="Oval 36"/>
            <p:cNvSpPr>
              <a:spLocks noChangeArrowheads="1"/>
            </p:cNvSpPr>
            <p:nvPr/>
          </p:nvSpPr>
          <p:spPr bwMode="auto">
            <a:xfrm>
              <a:off x="211" y="30"/>
              <a:ext cx="1382" cy="624"/>
            </a:xfrm>
            <a:prstGeom prst="ellipse">
              <a:avLst/>
            </a:prstGeom>
            <a:gradFill rotWithShape="1">
              <a:gsLst>
                <a:gs pos="0">
                  <a:srgbClr val="FFFFFF"/>
                </a:gs>
                <a:gs pos="100000">
                  <a:schemeClr val="accent1">
                    <a:alpha val="37999"/>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57" name="Text Box 37"/>
          <p:cNvSpPr txBox="1">
            <a:spLocks noChangeArrowheads="1"/>
          </p:cNvSpPr>
          <p:nvPr/>
        </p:nvSpPr>
        <p:spPr bwMode="auto">
          <a:xfrm>
            <a:off x="3902075" y="1647825"/>
            <a:ext cx="11969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000" b="1">
                <a:solidFill>
                  <a:srgbClr val="000000"/>
                </a:solidFill>
              </a:rPr>
              <a:t>开发项目</a:t>
            </a:r>
          </a:p>
          <a:p>
            <a:pPr algn="ctr"/>
            <a:r>
              <a:rPr lang="zh-CN" altLang="en-US" sz="2000" b="1">
                <a:solidFill>
                  <a:srgbClr val="000000"/>
                </a:solidFill>
              </a:rPr>
              <a:t>合同管理</a:t>
            </a:r>
          </a:p>
        </p:txBody>
      </p:sp>
      <p:sp>
        <p:nvSpPr>
          <p:cNvPr id="58" name="Text Box 38"/>
          <p:cNvSpPr txBox="1">
            <a:spLocks noChangeArrowheads="1"/>
          </p:cNvSpPr>
          <p:nvPr/>
        </p:nvSpPr>
        <p:spPr bwMode="auto">
          <a:xfrm>
            <a:off x="5791200" y="3371850"/>
            <a:ext cx="19224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zh-CN" sz="1600" dirty="0">
                <a:solidFill>
                  <a:srgbClr val="000000"/>
                </a:solidFill>
                <a:sym typeface="Arial" panose="020B0604020202020204" pitchFamily="34" charset="0"/>
              </a:rPr>
              <a:t>合同分析与控制</a:t>
            </a:r>
          </a:p>
          <a:p>
            <a:r>
              <a:rPr lang="zh-CN" altLang="zh-CN" sz="1600" dirty="0">
                <a:solidFill>
                  <a:srgbClr val="000000"/>
                </a:solidFill>
                <a:sym typeface="Arial" panose="020B0604020202020204" pitchFamily="34" charset="0"/>
              </a:rPr>
              <a:t>(1) 合同分析。</a:t>
            </a:r>
          </a:p>
          <a:p>
            <a:r>
              <a:rPr lang="zh-CN" altLang="zh-CN" sz="1600" dirty="0">
                <a:solidFill>
                  <a:srgbClr val="000000"/>
                </a:solidFill>
                <a:sym typeface="Arial" panose="020B0604020202020204" pitchFamily="34" charset="0"/>
              </a:rPr>
              <a:t>(2) 合同控制。</a:t>
            </a:r>
          </a:p>
        </p:txBody>
      </p:sp>
    </p:spTree>
    <p:extLst>
      <p:ext uri="{BB962C8B-B14F-4D97-AF65-F5344CB8AC3E}">
        <p14:creationId xmlns:p14="http://schemas.microsoft.com/office/powerpoint/2010/main" val="3285213034"/>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647872" y="383318"/>
            <a:ext cx="4671434" cy="711624"/>
            <a:chOff x="3647872" y="383318"/>
            <a:chExt cx="4671434" cy="711624"/>
          </a:xfrm>
          <a:solidFill>
            <a:schemeClr val="bg1">
              <a:lumMod val="65000"/>
            </a:schemeClr>
          </a:solidFill>
        </p:grpSpPr>
        <p:sp>
          <p:nvSpPr>
            <p:cNvPr id="2" name="矩形 1"/>
            <p:cNvSpPr/>
            <p:nvPr/>
          </p:nvSpPr>
          <p:spPr>
            <a:xfrm>
              <a:off x="3647872" y="624320"/>
              <a:ext cx="3916099" cy="461665"/>
            </a:xfrm>
            <a:prstGeom prst="rect">
              <a:avLst/>
            </a:prstGeom>
            <a:noFill/>
          </p:spPr>
          <p:txBody>
            <a:bodyPr wrap="square">
              <a:spAutoFit/>
            </a:bodyPr>
            <a:lstStyle/>
            <a:p>
              <a:pPr lvl="0" algn="r">
                <a:spcAft>
                  <a:spcPts val="0"/>
                </a:spcAft>
              </a:pPr>
              <a:r>
                <a:rPr lang="zh-CN" altLang="en-US" sz="2400" b="1"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开发项目信息管理</a:t>
              </a:r>
              <a:endParaRPr lang="zh-CN" altLang="zh-CN" sz="24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4" name="组合 33"/>
            <p:cNvGrpSpPr/>
            <p:nvPr/>
          </p:nvGrpSpPr>
          <p:grpSpPr>
            <a:xfrm>
              <a:off x="7563971" y="383318"/>
              <a:ext cx="755335" cy="711624"/>
              <a:chOff x="7563971" y="116026"/>
              <a:chExt cx="755335" cy="711624"/>
            </a:xfrm>
            <a:grpFill/>
          </p:grpSpPr>
          <p:sp>
            <p:nvSpPr>
              <p:cNvPr id="32" name="矩形 31"/>
              <p:cNvSpPr/>
              <p:nvPr/>
            </p:nvSpPr>
            <p:spPr>
              <a:xfrm>
                <a:off x="7563971" y="116026"/>
                <a:ext cx="696414" cy="66673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7563971" y="119764"/>
                <a:ext cx="755335" cy="707886"/>
              </a:xfrm>
              <a:prstGeom prst="rect">
                <a:avLst/>
              </a:prstGeom>
              <a:grpFill/>
            </p:spPr>
            <p:txBody>
              <a:bodyPr wrap="none" rtlCol="0">
                <a:spAutoFit/>
              </a:bodyPr>
              <a:lstStyle/>
              <a:p>
                <a:r>
                  <a:rPr lang="en-US" altLang="zh-CN" sz="4000" dirty="0">
                    <a:solidFill>
                      <a:schemeClr val="bg1"/>
                    </a:solidFill>
                  </a:rPr>
                  <a:t>05</a:t>
                </a:r>
                <a:endParaRPr lang="zh-CN" altLang="en-US" sz="4000" dirty="0">
                  <a:solidFill>
                    <a:schemeClr val="bg1"/>
                  </a:solidFill>
                </a:endParaRPr>
              </a:p>
            </p:txBody>
          </p:sp>
        </p:grpSp>
      </p:grpSp>
      <p:sp>
        <p:nvSpPr>
          <p:cNvPr id="29" name="Rectangle 3"/>
          <p:cNvSpPr>
            <a:spLocks noChangeArrowheads="1"/>
          </p:cNvSpPr>
          <p:nvPr/>
        </p:nvSpPr>
        <p:spPr bwMode="auto">
          <a:xfrm>
            <a:off x="849313" y="2710978"/>
            <a:ext cx="7648575" cy="863600"/>
          </a:xfrm>
          <a:prstGeom prst="rect">
            <a:avLst/>
          </a:prstGeom>
          <a:gradFill rotWithShape="0">
            <a:gsLst>
              <a:gs pos="0">
                <a:srgbClr val="33CCFF">
                  <a:alpha val="39999"/>
                </a:srgbClr>
              </a:gs>
              <a:gs pos="100000">
                <a:srgbClr val="FFFFFF">
                  <a:alpha val="89999"/>
                </a:srgbClr>
              </a:gs>
            </a:gsLst>
            <a:lin ang="2700000" scaled="1"/>
          </a:gradFill>
          <a:ln>
            <a:noFill/>
          </a:ln>
          <a:effectLst/>
          <a:scene3d>
            <a:camera prst="legacyObliqueTopRight"/>
            <a:lightRig rig="legacyFlat4" dir="b"/>
          </a:scene3d>
          <a:sp3d extrusionH="100000" prstMaterial="legacyMatte">
            <a:bevelT w="13500" h="13500" prst="angle"/>
            <a:bevelB w="13500" h="13500" prst="angle"/>
            <a:extrusionClr>
              <a:srgbClr val="66CCFF"/>
            </a:extrusionClr>
            <a:contourClr>
              <a:srgbClr val="33CCFF"/>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sp>
        <p:nvSpPr>
          <p:cNvPr id="30" name="Rectangle 4"/>
          <p:cNvSpPr>
            <a:spLocks noChangeArrowheads="1"/>
          </p:cNvSpPr>
          <p:nvPr/>
        </p:nvSpPr>
        <p:spPr bwMode="auto">
          <a:xfrm>
            <a:off x="881063" y="1684338"/>
            <a:ext cx="7596187" cy="790575"/>
          </a:xfrm>
          <a:prstGeom prst="rect">
            <a:avLst/>
          </a:prstGeom>
          <a:gradFill rotWithShape="0">
            <a:gsLst>
              <a:gs pos="0">
                <a:srgbClr val="33CCFF">
                  <a:alpha val="39999"/>
                </a:srgbClr>
              </a:gs>
              <a:gs pos="100000">
                <a:srgbClr val="FFFFFF">
                  <a:alpha val="89999"/>
                </a:srgbClr>
              </a:gs>
            </a:gsLst>
            <a:lin ang="2700000" scaled="1"/>
          </a:gradFill>
          <a:ln>
            <a:noFill/>
          </a:ln>
          <a:effectLst/>
          <a:scene3d>
            <a:camera prst="legacyObliqueTopRight"/>
            <a:lightRig rig="legacyFlat4" dir="b"/>
          </a:scene3d>
          <a:sp3d extrusionH="100000" prstMaterial="legacyMatte">
            <a:bevelT w="13500" h="13500" prst="angle"/>
            <a:bevelB w="13500" h="13500" prst="angle"/>
            <a:extrusionClr>
              <a:srgbClr val="66CCFF"/>
            </a:extrusionClr>
            <a:contourClr>
              <a:srgbClr val="33CCFF"/>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sp>
        <p:nvSpPr>
          <p:cNvPr id="31" name="Rectangle 5"/>
          <p:cNvSpPr>
            <a:spLocks noChangeArrowheads="1"/>
          </p:cNvSpPr>
          <p:nvPr/>
        </p:nvSpPr>
        <p:spPr bwMode="auto">
          <a:xfrm>
            <a:off x="881063" y="4676775"/>
            <a:ext cx="7648575" cy="566738"/>
          </a:xfrm>
          <a:prstGeom prst="rect">
            <a:avLst/>
          </a:prstGeom>
          <a:gradFill rotWithShape="0">
            <a:gsLst>
              <a:gs pos="0">
                <a:srgbClr val="33CCFF">
                  <a:alpha val="39999"/>
                </a:srgbClr>
              </a:gs>
              <a:gs pos="100000">
                <a:srgbClr val="FFFFFF">
                  <a:alpha val="89999"/>
                </a:srgbClr>
              </a:gs>
            </a:gsLst>
            <a:lin ang="2700000" scaled="1"/>
          </a:gradFill>
          <a:ln>
            <a:noFill/>
          </a:ln>
          <a:effectLst/>
          <a:scene3d>
            <a:camera prst="legacyObliqueTopRight"/>
            <a:lightRig rig="legacyFlat4" dir="b"/>
          </a:scene3d>
          <a:sp3d extrusionH="100000" prstMaterial="legacyMatte">
            <a:bevelT w="13500" h="13500" prst="angle"/>
            <a:bevelB w="13500" h="13500" prst="angle"/>
            <a:extrusionClr>
              <a:srgbClr val="66CCFF"/>
            </a:extrusionClr>
            <a:contourClr>
              <a:srgbClr val="33CCFF"/>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sp>
        <p:nvSpPr>
          <p:cNvPr id="35" name="Rectangle 6"/>
          <p:cNvSpPr>
            <a:spLocks noChangeArrowheads="1"/>
          </p:cNvSpPr>
          <p:nvPr/>
        </p:nvSpPr>
        <p:spPr bwMode="auto">
          <a:xfrm>
            <a:off x="849313" y="3746500"/>
            <a:ext cx="7648575" cy="566738"/>
          </a:xfrm>
          <a:prstGeom prst="rect">
            <a:avLst/>
          </a:prstGeom>
          <a:gradFill rotWithShape="0">
            <a:gsLst>
              <a:gs pos="0">
                <a:srgbClr val="33CCFF">
                  <a:alpha val="39999"/>
                </a:srgbClr>
              </a:gs>
              <a:gs pos="100000">
                <a:srgbClr val="FFFFFF">
                  <a:alpha val="89999"/>
                </a:srgbClr>
              </a:gs>
            </a:gsLst>
            <a:lin ang="2700000" scaled="1"/>
          </a:gradFill>
          <a:ln>
            <a:noFill/>
          </a:ln>
          <a:effectLst/>
          <a:scene3d>
            <a:camera prst="legacyObliqueTopRight"/>
            <a:lightRig rig="legacyFlat4" dir="b"/>
          </a:scene3d>
          <a:sp3d extrusionH="100000" prstMaterial="legacyMatte">
            <a:bevelT w="13500" h="13500" prst="angle"/>
            <a:bevelB w="13500" h="13500" prst="angle"/>
            <a:extrusionClr>
              <a:srgbClr val="66CCFF"/>
            </a:extrusionClr>
            <a:contourClr>
              <a:srgbClr val="33CCFF"/>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dirty="0"/>
          </a:p>
        </p:txBody>
      </p:sp>
      <p:sp>
        <p:nvSpPr>
          <p:cNvPr id="36" name="Line 7"/>
          <p:cNvSpPr>
            <a:spLocks noChangeShapeType="1"/>
          </p:cNvSpPr>
          <p:nvPr/>
        </p:nvSpPr>
        <p:spPr bwMode="auto">
          <a:xfrm>
            <a:off x="547688" y="6216650"/>
            <a:ext cx="8027987" cy="0"/>
          </a:xfrm>
          <a:prstGeom prst="line">
            <a:avLst/>
          </a:prstGeom>
          <a:noFill/>
          <a:ln w="9525" cmpd="sng">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7" name="Line 8"/>
          <p:cNvSpPr>
            <a:spLocks noChangeShapeType="1"/>
          </p:cNvSpPr>
          <p:nvPr/>
        </p:nvSpPr>
        <p:spPr bwMode="auto">
          <a:xfrm>
            <a:off x="561975" y="5448300"/>
            <a:ext cx="8051800" cy="0"/>
          </a:xfrm>
          <a:prstGeom prst="line">
            <a:avLst/>
          </a:prstGeom>
          <a:noFill/>
          <a:ln w="9525" cmpd="sng">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 name="Line 9"/>
          <p:cNvSpPr>
            <a:spLocks noChangeShapeType="1"/>
          </p:cNvSpPr>
          <p:nvPr/>
        </p:nvSpPr>
        <p:spPr bwMode="auto">
          <a:xfrm>
            <a:off x="563563" y="4686300"/>
            <a:ext cx="8031162" cy="0"/>
          </a:xfrm>
          <a:prstGeom prst="line">
            <a:avLst/>
          </a:prstGeom>
          <a:noFill/>
          <a:ln w="9525" cmpd="sng">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 name="Line 10"/>
          <p:cNvSpPr>
            <a:spLocks noChangeShapeType="1"/>
          </p:cNvSpPr>
          <p:nvPr/>
        </p:nvSpPr>
        <p:spPr bwMode="auto">
          <a:xfrm>
            <a:off x="592137" y="5951944"/>
            <a:ext cx="7991475" cy="0"/>
          </a:xfrm>
          <a:prstGeom prst="line">
            <a:avLst/>
          </a:prstGeom>
          <a:noFill/>
          <a:ln w="9525" cmpd="sng">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 name="AutoShape 11"/>
          <p:cNvSpPr>
            <a:spLocks noChangeArrowheads="1"/>
          </p:cNvSpPr>
          <p:nvPr/>
        </p:nvSpPr>
        <p:spPr bwMode="auto">
          <a:xfrm>
            <a:off x="849313" y="3746500"/>
            <a:ext cx="1354137" cy="568325"/>
          </a:xfrm>
          <a:prstGeom prst="bevel">
            <a:avLst>
              <a:gd name="adj" fmla="val 12500"/>
            </a:avLst>
          </a:prstGeom>
          <a:gradFill rotWithShape="1">
            <a:gsLst>
              <a:gs pos="0">
                <a:srgbClr val="33CCFF"/>
              </a:gs>
              <a:gs pos="100000">
                <a:srgbClr val="33CCFF">
                  <a:gamma/>
                  <a:shade val="45882"/>
                  <a:invGamma/>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latinLnBrk="1" hangingPunct="0"/>
            <a:r>
              <a:rPr lang="ko-KR" altLang="en-US" sz="1700">
                <a:solidFill>
                  <a:srgbClr val="FFFFFF"/>
                </a:solidFill>
                <a:effectLst>
                  <a:outerShdw blurRad="38100" dist="38100" dir="2700000" algn="tl">
                    <a:srgbClr val="000000"/>
                  </a:outerShdw>
                </a:effectLst>
                <a:latin typeface="HY헤드라인M"/>
                <a:ea typeface="HY헤드라인M"/>
                <a:cs typeface="HY헤드라인M"/>
              </a:rPr>
              <a:t> </a:t>
            </a:r>
            <a:r>
              <a:rPr lang="zh-CN" altLang="en-US" sz="1700">
                <a:solidFill>
                  <a:srgbClr val="FFFFFF"/>
                </a:solidFill>
                <a:effectLst>
                  <a:outerShdw blurRad="38100" dist="38100" dir="2700000" algn="tl">
                    <a:srgbClr val="000000"/>
                  </a:outerShdw>
                </a:effectLst>
                <a:latin typeface="HY헤드라인M"/>
              </a:rPr>
              <a:t>第三类</a:t>
            </a:r>
          </a:p>
        </p:txBody>
      </p:sp>
      <p:sp>
        <p:nvSpPr>
          <p:cNvPr id="41" name="AutoShape 12"/>
          <p:cNvSpPr>
            <a:spLocks noChangeArrowheads="1"/>
          </p:cNvSpPr>
          <p:nvPr/>
        </p:nvSpPr>
        <p:spPr bwMode="auto">
          <a:xfrm>
            <a:off x="881063" y="2711450"/>
            <a:ext cx="2535238" cy="862013"/>
          </a:xfrm>
          <a:prstGeom prst="bevel">
            <a:avLst>
              <a:gd name="adj" fmla="val 12500"/>
            </a:avLst>
          </a:prstGeom>
          <a:gradFill rotWithShape="1">
            <a:gsLst>
              <a:gs pos="0">
                <a:srgbClr val="33CCFF"/>
              </a:gs>
              <a:gs pos="100000">
                <a:srgbClr val="33CCFF">
                  <a:gamma/>
                  <a:shade val="45882"/>
                  <a:invGamma/>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latinLnBrk="1" hangingPunct="0"/>
            <a:r>
              <a:rPr lang="ko-KR" altLang="en-US" sz="1700">
                <a:solidFill>
                  <a:srgbClr val="FFFFFF"/>
                </a:solidFill>
                <a:effectLst>
                  <a:outerShdw blurRad="38100" dist="38100" dir="2700000" algn="tl">
                    <a:srgbClr val="000000"/>
                  </a:outerShdw>
                </a:effectLst>
                <a:latin typeface="HY헤드라인M"/>
                <a:ea typeface="HY헤드라인M"/>
                <a:cs typeface="HY헤드라인M"/>
              </a:rPr>
              <a:t> </a:t>
            </a:r>
            <a:r>
              <a:rPr lang="zh-CN" altLang="en-US" sz="1700">
                <a:solidFill>
                  <a:srgbClr val="FFFFFF"/>
                </a:solidFill>
                <a:effectLst>
                  <a:outerShdw blurRad="38100" dist="38100" dir="2700000" algn="tl">
                    <a:srgbClr val="000000"/>
                  </a:outerShdw>
                </a:effectLst>
                <a:latin typeface="HY헤드라인M"/>
              </a:rPr>
              <a:t>第二类：现场工程信息</a:t>
            </a:r>
          </a:p>
        </p:txBody>
      </p:sp>
      <p:sp>
        <p:nvSpPr>
          <p:cNvPr id="42" name="AutoShape 13"/>
          <p:cNvSpPr>
            <a:spLocks noChangeArrowheads="1"/>
          </p:cNvSpPr>
          <p:nvPr/>
        </p:nvSpPr>
        <p:spPr bwMode="auto">
          <a:xfrm>
            <a:off x="879004" y="4686300"/>
            <a:ext cx="1355725" cy="560388"/>
          </a:xfrm>
          <a:prstGeom prst="bevel">
            <a:avLst>
              <a:gd name="adj" fmla="val 12500"/>
            </a:avLst>
          </a:prstGeom>
          <a:gradFill rotWithShape="1">
            <a:gsLst>
              <a:gs pos="0">
                <a:srgbClr val="33CCFF"/>
              </a:gs>
              <a:gs pos="100000">
                <a:srgbClr val="33CCFF">
                  <a:gamma/>
                  <a:shade val="45882"/>
                  <a:invGamma/>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latinLnBrk="1" hangingPunct="0"/>
            <a:r>
              <a:rPr lang="zh-CN" altLang="zh-CN" sz="1700">
                <a:solidFill>
                  <a:srgbClr val="FFFFFF"/>
                </a:solidFill>
                <a:effectLst>
                  <a:outerShdw blurRad="38100" dist="38100" dir="2700000" algn="tl">
                    <a:srgbClr val="000000"/>
                  </a:outerShdw>
                </a:effectLst>
                <a:latin typeface="HY헤드라인M"/>
              </a:rPr>
              <a:t>第四类</a:t>
            </a:r>
          </a:p>
        </p:txBody>
      </p:sp>
      <p:sp>
        <p:nvSpPr>
          <p:cNvPr id="43" name="Line 14"/>
          <p:cNvSpPr>
            <a:spLocks noChangeShapeType="1"/>
          </p:cNvSpPr>
          <p:nvPr/>
        </p:nvSpPr>
        <p:spPr bwMode="auto">
          <a:xfrm>
            <a:off x="565150" y="2482850"/>
            <a:ext cx="7991475" cy="0"/>
          </a:xfrm>
          <a:prstGeom prst="line">
            <a:avLst/>
          </a:prstGeom>
          <a:noFill/>
          <a:ln w="9525" cmpd="sng">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 name="Line 15"/>
          <p:cNvSpPr>
            <a:spLocks noChangeShapeType="1"/>
          </p:cNvSpPr>
          <p:nvPr/>
        </p:nvSpPr>
        <p:spPr bwMode="auto">
          <a:xfrm>
            <a:off x="815975" y="4507775"/>
            <a:ext cx="7991475" cy="0"/>
          </a:xfrm>
          <a:prstGeom prst="line">
            <a:avLst/>
          </a:prstGeom>
          <a:noFill/>
          <a:ln w="9525" cmpd="sng">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5" name="Line 16"/>
          <p:cNvSpPr>
            <a:spLocks noChangeShapeType="1"/>
          </p:cNvSpPr>
          <p:nvPr/>
        </p:nvSpPr>
        <p:spPr bwMode="auto">
          <a:xfrm>
            <a:off x="557213" y="2478088"/>
            <a:ext cx="0" cy="3744912"/>
          </a:xfrm>
          <a:prstGeom prst="line">
            <a:avLst/>
          </a:prstGeom>
          <a:noFill/>
          <a:ln w="9525" cmpd="sng">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6" name="AutoShape 17"/>
          <p:cNvSpPr>
            <a:spLocks noChangeArrowheads="1"/>
          </p:cNvSpPr>
          <p:nvPr/>
        </p:nvSpPr>
        <p:spPr bwMode="auto">
          <a:xfrm>
            <a:off x="815975" y="1628775"/>
            <a:ext cx="2540000" cy="923925"/>
          </a:xfrm>
          <a:prstGeom prst="bevel">
            <a:avLst>
              <a:gd name="adj" fmla="val 12500"/>
            </a:avLst>
          </a:prstGeom>
          <a:gradFill rotWithShape="1">
            <a:gsLst>
              <a:gs pos="0">
                <a:srgbClr val="33CCFF"/>
              </a:gs>
              <a:gs pos="100000">
                <a:srgbClr val="33CCFF">
                  <a:gamma/>
                  <a:shade val="45882"/>
                  <a:invGamma/>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latinLnBrk="1" hangingPunct="0"/>
            <a:r>
              <a:rPr lang="ko-KR" altLang="en-US" sz="1700" dirty="0">
                <a:solidFill>
                  <a:srgbClr val="FFFFFF"/>
                </a:solidFill>
                <a:effectLst>
                  <a:outerShdw blurRad="38100" dist="38100" dir="2700000" algn="tl">
                    <a:srgbClr val="000000"/>
                  </a:outerShdw>
                </a:effectLst>
                <a:latin typeface="HY헤드라인M"/>
                <a:ea typeface="HY헤드라인M"/>
                <a:cs typeface="HY헤드라인M"/>
              </a:rPr>
              <a:t> </a:t>
            </a:r>
            <a:r>
              <a:rPr lang="zh-CN" altLang="en-US" sz="1700" dirty="0">
                <a:solidFill>
                  <a:srgbClr val="FFFFFF"/>
                </a:solidFill>
                <a:effectLst>
                  <a:outerShdw blurRad="38100" dist="38100" dir="2700000" algn="tl">
                    <a:srgbClr val="000000"/>
                  </a:outerShdw>
                </a:effectLst>
                <a:latin typeface="HY헤드라인M"/>
              </a:rPr>
              <a:t>第一类：项目基本信息</a:t>
            </a:r>
          </a:p>
        </p:txBody>
      </p:sp>
      <p:sp>
        <p:nvSpPr>
          <p:cNvPr id="47" name="Rectangle 18"/>
          <p:cNvSpPr>
            <a:spLocks noChangeArrowheads="1"/>
          </p:cNvSpPr>
          <p:nvPr/>
        </p:nvSpPr>
        <p:spPr bwMode="auto">
          <a:xfrm>
            <a:off x="3708400" y="1684338"/>
            <a:ext cx="4768850" cy="868362"/>
          </a:xfrm>
          <a:prstGeom prst="rect">
            <a:avLst/>
          </a:prstGeom>
          <a:noFill/>
          <a:ln>
            <a:noFill/>
          </a:ln>
          <a:effectLst>
            <a:outerShdw dist="17961" dir="13500000" algn="ctr" rotWithShape="0">
              <a:schemeClr val="bg1"/>
            </a:outerShdw>
          </a:effectLst>
          <a:extLst>
            <a:ext uri="{909E8E84-426E-40DD-AFC4-6F175D3DCCD1}">
              <a14:hiddenFill xmlns:a14="http://schemas.microsoft.com/office/drawing/2010/main">
                <a:gradFill rotWithShape="0">
                  <a:gsLst>
                    <a:gs pos="0">
                      <a:schemeClr val="accent1"/>
                    </a:gs>
                    <a:gs pos="100000">
                      <a:srgbClr val="FFFFFF"/>
                    </a:gs>
                  </a:gsLst>
                  <a:lin ang="5400000" scaled="1"/>
                </a:gra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latinLnBrk="1" hangingPunct="0"/>
            <a:r>
              <a:rPr lang="zh-CN" altLang="zh-CN" sz="1600" dirty="0">
                <a:solidFill>
                  <a:srgbClr val="003366"/>
                </a:solidFill>
                <a:latin typeface="+mn-ea"/>
              </a:rPr>
              <a:t>如立项文件、设计文件、招投标文件、各种合同、</a:t>
            </a:r>
          </a:p>
          <a:p>
            <a:pPr eaLnBrk="0" latinLnBrk="1" hangingPunct="0"/>
            <a:r>
              <a:rPr lang="zh-CN" altLang="zh-CN" sz="1600" dirty="0">
                <a:solidFill>
                  <a:srgbClr val="003366"/>
                </a:solidFill>
                <a:latin typeface="+mn-ea"/>
              </a:rPr>
              <a:t>审批文件、财务文件、监理文件、施工文件、</a:t>
            </a:r>
          </a:p>
          <a:p>
            <a:pPr eaLnBrk="0" latinLnBrk="1" hangingPunct="0"/>
            <a:r>
              <a:rPr lang="zh-CN" altLang="zh-CN" sz="1600" dirty="0">
                <a:solidFill>
                  <a:srgbClr val="003366"/>
                </a:solidFill>
                <a:latin typeface="+mn-ea"/>
              </a:rPr>
              <a:t>竣工验收资料文件等。 </a:t>
            </a:r>
          </a:p>
        </p:txBody>
      </p:sp>
      <p:sp>
        <p:nvSpPr>
          <p:cNvPr id="59" name="Rectangle 19"/>
          <p:cNvSpPr>
            <a:spLocks noChangeArrowheads="1"/>
          </p:cNvSpPr>
          <p:nvPr/>
        </p:nvSpPr>
        <p:spPr bwMode="auto">
          <a:xfrm>
            <a:off x="2671763" y="3746500"/>
            <a:ext cx="4922837" cy="568325"/>
          </a:xfrm>
          <a:prstGeom prst="rect">
            <a:avLst/>
          </a:prstGeom>
          <a:noFill/>
          <a:ln>
            <a:noFill/>
          </a:ln>
          <a:effectLst>
            <a:outerShdw dist="17961" dir="13500000" algn="ctr" rotWithShape="0">
              <a:schemeClr val="bg1"/>
            </a:outerShdw>
          </a:effectLst>
          <a:extLst>
            <a:ext uri="{909E8E84-426E-40DD-AFC4-6F175D3DCCD1}">
              <a14:hiddenFill xmlns:a14="http://schemas.microsoft.com/office/drawing/2010/main">
                <a:gradFill rotWithShape="0">
                  <a:gsLst>
                    <a:gs pos="0">
                      <a:schemeClr val="accent1"/>
                    </a:gs>
                    <a:gs pos="100000">
                      <a:srgbClr val="FFFFFF"/>
                    </a:gs>
                  </a:gsLst>
                  <a:lin ang="5400000" scaled="1"/>
                </a:gra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latinLnBrk="1" hangingPunct="0"/>
            <a:r>
              <a:rPr lang="ko-KR" altLang="en-US" sz="1600" dirty="0">
                <a:solidFill>
                  <a:srgbClr val="003366"/>
                </a:solidFill>
                <a:latin typeface="+mn-ea"/>
              </a:rPr>
              <a:t>指令、决策方面的文件信息。</a:t>
            </a:r>
          </a:p>
        </p:txBody>
      </p:sp>
      <p:sp>
        <p:nvSpPr>
          <p:cNvPr id="60" name="Rectangle 20"/>
          <p:cNvSpPr>
            <a:spLocks noChangeArrowheads="1"/>
          </p:cNvSpPr>
          <p:nvPr/>
        </p:nvSpPr>
        <p:spPr bwMode="auto">
          <a:xfrm>
            <a:off x="2671763" y="4539457"/>
            <a:ext cx="5194300" cy="806450"/>
          </a:xfrm>
          <a:prstGeom prst="rect">
            <a:avLst/>
          </a:prstGeom>
          <a:noFill/>
          <a:ln>
            <a:noFill/>
          </a:ln>
          <a:effectLst>
            <a:outerShdw dist="17961" dir="13500000" algn="ctr" rotWithShape="0">
              <a:schemeClr val="bg1"/>
            </a:outerShdw>
          </a:effectLst>
          <a:extLst>
            <a:ext uri="{909E8E84-426E-40DD-AFC4-6F175D3DCCD1}">
              <a14:hiddenFill xmlns:a14="http://schemas.microsoft.com/office/drawing/2010/main">
                <a:gradFill rotWithShape="0">
                  <a:gsLst>
                    <a:gs pos="0">
                      <a:schemeClr val="accent1"/>
                    </a:gs>
                    <a:gs pos="100000">
                      <a:srgbClr val="FFFFFF"/>
                    </a:gs>
                  </a:gsLst>
                  <a:lin ang="5400000" scaled="1"/>
                </a:gra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latinLnBrk="1" hangingPunct="0"/>
            <a:r>
              <a:rPr lang="zh-CN" altLang="zh-CN" sz="1600" dirty="0">
                <a:solidFill>
                  <a:srgbClr val="003366"/>
                </a:solidFill>
                <a:latin typeface="+mn-ea"/>
              </a:rPr>
              <a:t>市场情况、气候、外汇波动、政治动态等其他公共信息。 </a:t>
            </a:r>
          </a:p>
        </p:txBody>
      </p:sp>
      <p:sp>
        <p:nvSpPr>
          <p:cNvPr id="61" name="Rectangle 21"/>
          <p:cNvSpPr>
            <a:spLocks noChangeArrowheads="1"/>
          </p:cNvSpPr>
          <p:nvPr/>
        </p:nvSpPr>
        <p:spPr bwMode="auto">
          <a:xfrm>
            <a:off x="3708400" y="2799196"/>
            <a:ext cx="4733925" cy="685800"/>
          </a:xfrm>
          <a:prstGeom prst="rect">
            <a:avLst/>
          </a:prstGeom>
          <a:noFill/>
          <a:ln>
            <a:noFill/>
          </a:ln>
          <a:effectLst>
            <a:outerShdw dist="17961" dir="13500000" algn="ctr" rotWithShape="0">
              <a:schemeClr val="bg1"/>
            </a:outerShdw>
          </a:effectLst>
          <a:extLst>
            <a:ext uri="{909E8E84-426E-40DD-AFC4-6F175D3DCCD1}">
              <a14:hiddenFill xmlns:a14="http://schemas.microsoft.com/office/drawing/2010/main">
                <a:gradFill rotWithShape="0">
                  <a:gsLst>
                    <a:gs pos="0">
                      <a:schemeClr val="accent1"/>
                    </a:gs>
                    <a:gs pos="100000">
                      <a:srgbClr val="FFFFFF"/>
                    </a:gs>
                  </a:gsLst>
                  <a:lin ang="5400000" scaled="1"/>
                </a:gra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latinLnBrk="1" hangingPunct="0"/>
            <a:r>
              <a:rPr lang="zh-CN" altLang="zh-CN" sz="1600" dirty="0">
                <a:solidFill>
                  <a:srgbClr val="003366"/>
                </a:solidFill>
                <a:latin typeface="+mn-ea"/>
              </a:rPr>
              <a:t>如实际工期、成本、质量信息，各种记录，以及检验、</a:t>
            </a:r>
          </a:p>
          <a:p>
            <a:pPr eaLnBrk="0" latinLnBrk="1" hangingPunct="0"/>
            <a:r>
              <a:rPr lang="zh-CN" altLang="zh-CN" sz="1600" dirty="0">
                <a:solidFill>
                  <a:srgbClr val="003366"/>
                </a:solidFill>
                <a:latin typeface="+mn-ea"/>
              </a:rPr>
              <a:t>测试报告，材料设备出厂合格证明、保修单等。</a:t>
            </a:r>
          </a:p>
        </p:txBody>
      </p:sp>
    </p:spTree>
    <p:extLst>
      <p:ext uri="{BB962C8B-B14F-4D97-AF65-F5344CB8AC3E}">
        <p14:creationId xmlns:p14="http://schemas.microsoft.com/office/powerpoint/2010/main" val="358054037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6A6A6"/>
        </a:solidFill>
        <a:effectLst/>
      </p:bgPr>
    </p:bg>
    <p:spTree>
      <p:nvGrpSpPr>
        <p:cNvPr id="1" name=""/>
        <p:cNvGrpSpPr/>
        <p:nvPr/>
      </p:nvGrpSpPr>
      <p:grpSpPr>
        <a:xfrm>
          <a:off x="0" y="0"/>
          <a:ext cx="0" cy="0"/>
          <a:chOff x="0" y="0"/>
          <a:chExt cx="0" cy="0"/>
        </a:xfrm>
      </p:grpSpPr>
      <p:sp>
        <p:nvSpPr>
          <p:cNvPr id="2" name="文本框 1"/>
          <p:cNvSpPr txBox="1"/>
          <p:nvPr/>
        </p:nvSpPr>
        <p:spPr>
          <a:xfrm>
            <a:off x="1853964" y="3605017"/>
            <a:ext cx="5851854" cy="1446550"/>
          </a:xfrm>
          <a:prstGeom prst="rect">
            <a:avLst/>
          </a:prstGeom>
          <a:noFill/>
        </p:spPr>
        <p:txBody>
          <a:bodyPr wrap="square" rtlCol="0">
            <a:spAutoFit/>
          </a:bodyPr>
          <a:lstStyle/>
          <a:p>
            <a:r>
              <a:rPr lang="en-US" altLang="zh-CN" sz="4400" spc="300" dirty="0">
                <a:solidFill>
                  <a:prstClr val="white"/>
                </a:solidFill>
                <a:latin typeface="Impact" panose="020B0806030902050204" pitchFamily="34" charset="0"/>
                <a:ea typeface="微软雅黑" panose="020B0503020204020204" pitchFamily="34" charset="-122"/>
              </a:rPr>
              <a:t>01</a:t>
            </a:r>
          </a:p>
          <a:p>
            <a:r>
              <a:rPr lang="zh-CN" altLang="en-US" sz="4400" b="1" dirty="0">
                <a:solidFill>
                  <a:prstClr val="white"/>
                </a:solidFill>
                <a:latin typeface="微软雅黑" panose="020B0503020204020204" pitchFamily="34" charset="-122"/>
                <a:ea typeface="微软雅黑" panose="020B0503020204020204" pitchFamily="34" charset="-122"/>
              </a:rPr>
              <a:t>房地产开发程序概述</a:t>
            </a:r>
          </a:p>
        </p:txBody>
      </p:sp>
      <p:cxnSp>
        <p:nvCxnSpPr>
          <p:cNvPr id="3" name="直接连接符 2"/>
          <p:cNvCxnSpPr/>
          <p:nvPr/>
        </p:nvCxnSpPr>
        <p:spPr bwMode="auto">
          <a:xfrm flipV="1">
            <a:off x="1515168" y="3723381"/>
            <a:ext cx="0" cy="1209822"/>
          </a:xfrm>
          <a:prstGeom prst="line">
            <a:avLst/>
          </a:prstGeom>
          <a:ln w="177800" cmpd="thinThick">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508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647872" y="383318"/>
            <a:ext cx="4671434" cy="711624"/>
            <a:chOff x="3647872" y="383318"/>
            <a:chExt cx="4671434" cy="711624"/>
          </a:xfrm>
          <a:solidFill>
            <a:schemeClr val="bg1">
              <a:lumMod val="65000"/>
            </a:schemeClr>
          </a:solidFill>
        </p:grpSpPr>
        <p:sp>
          <p:nvSpPr>
            <p:cNvPr id="2" name="矩形 1"/>
            <p:cNvSpPr/>
            <p:nvPr/>
          </p:nvSpPr>
          <p:spPr>
            <a:xfrm>
              <a:off x="3647872" y="624320"/>
              <a:ext cx="3916099" cy="461665"/>
            </a:xfrm>
            <a:prstGeom prst="rect">
              <a:avLst/>
            </a:prstGeom>
            <a:noFill/>
          </p:spPr>
          <p:txBody>
            <a:bodyPr wrap="square">
              <a:spAutoFit/>
            </a:bodyPr>
            <a:lstStyle/>
            <a:p>
              <a:pPr lvl="0" algn="r">
                <a:spcAft>
                  <a:spcPts val="0"/>
                </a:spcAft>
              </a:pPr>
              <a:r>
                <a:rPr lang="zh-CN" altLang="en-US" sz="2400" b="1"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开发项目信息管理</a:t>
              </a:r>
              <a:endParaRPr lang="zh-CN" altLang="zh-CN" sz="24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4" name="组合 33"/>
            <p:cNvGrpSpPr/>
            <p:nvPr/>
          </p:nvGrpSpPr>
          <p:grpSpPr>
            <a:xfrm>
              <a:off x="7563971" y="383318"/>
              <a:ext cx="755335" cy="711624"/>
              <a:chOff x="7563971" y="116026"/>
              <a:chExt cx="755335" cy="711624"/>
            </a:xfrm>
            <a:grpFill/>
          </p:grpSpPr>
          <p:sp>
            <p:nvSpPr>
              <p:cNvPr id="32" name="矩形 31"/>
              <p:cNvSpPr/>
              <p:nvPr/>
            </p:nvSpPr>
            <p:spPr>
              <a:xfrm>
                <a:off x="7563971" y="116026"/>
                <a:ext cx="696414" cy="66673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7563971" y="119764"/>
                <a:ext cx="755335" cy="707886"/>
              </a:xfrm>
              <a:prstGeom prst="rect">
                <a:avLst/>
              </a:prstGeom>
              <a:grpFill/>
            </p:spPr>
            <p:txBody>
              <a:bodyPr wrap="none" rtlCol="0">
                <a:spAutoFit/>
              </a:bodyPr>
              <a:lstStyle/>
              <a:p>
                <a:r>
                  <a:rPr lang="en-US" altLang="zh-CN" sz="4000" dirty="0">
                    <a:solidFill>
                      <a:schemeClr val="bg1"/>
                    </a:solidFill>
                  </a:rPr>
                  <a:t>05</a:t>
                </a:r>
                <a:endParaRPr lang="zh-CN" altLang="en-US" sz="4000" dirty="0">
                  <a:solidFill>
                    <a:schemeClr val="bg1"/>
                  </a:solidFill>
                </a:endParaRPr>
              </a:p>
            </p:txBody>
          </p:sp>
        </p:grpSp>
      </p:grpSp>
      <p:sp>
        <p:nvSpPr>
          <p:cNvPr id="26" name="矩形 25"/>
          <p:cNvSpPr/>
          <p:nvPr/>
        </p:nvSpPr>
        <p:spPr>
          <a:xfrm>
            <a:off x="976634" y="1332206"/>
            <a:ext cx="6965004" cy="3139321"/>
          </a:xfrm>
          <a:prstGeom prst="rect">
            <a:avLst/>
          </a:prstGeom>
        </p:spPr>
        <p:txBody>
          <a:bodyPr wrap="square">
            <a:spAutoFit/>
          </a:bodyPr>
          <a:lstStyle/>
          <a:p>
            <a:pPr indent="457200"/>
            <a:r>
              <a:rPr lang="zh-CN" altLang="en-US" dirty="0"/>
              <a:t>信息管理是指对信息的收集、整理、处理、储存、传递与应用等一系列工作的统称。信息管理的目的就是通过有组织的流通，使决策者能及时、准确地获得相应的信息。为达到信息管理的目的，就要把握好信息管理的各个环节，并准确了解信息的来源，对信息按照组织外部信息、组织内部信息等标准进行信息分类整理，掌握并能正确应用信息管理系统进行信息的处理。</a:t>
            </a:r>
          </a:p>
          <a:p>
            <a:pPr indent="457200"/>
            <a:r>
              <a:rPr lang="zh-CN" altLang="en-US" dirty="0"/>
              <a:t>在项目管理中，项目管理者必须要建立起一个合理有效的信息管理系统，并使之顺利运行，这样才能了解整个项目的实施状态、外部环境的有用信息，与每一个参与者有信息交流，从而作出切实可行的决策。</a:t>
            </a:r>
            <a:r>
              <a:rPr lang="zh-CN" altLang="en-US" b="1" dirty="0">
                <a:solidFill>
                  <a:srgbClr val="A6A6A6"/>
                </a:solidFill>
              </a:rPr>
              <a:t>项目管理信息系统的建立、运行及其实施控制的过程和基本模式如图所示。</a:t>
            </a:r>
          </a:p>
        </p:txBody>
      </p:sp>
      <p:pic>
        <p:nvPicPr>
          <p:cNvPr id="27" name="Picture 4" descr="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725" y="4471527"/>
            <a:ext cx="7427913"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5334790"/>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647872" y="383318"/>
            <a:ext cx="4671434" cy="711624"/>
            <a:chOff x="3647872" y="383318"/>
            <a:chExt cx="4671434" cy="711624"/>
          </a:xfrm>
          <a:solidFill>
            <a:schemeClr val="bg1">
              <a:lumMod val="65000"/>
            </a:schemeClr>
          </a:solidFill>
        </p:grpSpPr>
        <p:sp>
          <p:nvSpPr>
            <p:cNvPr id="2" name="矩形 1"/>
            <p:cNvSpPr/>
            <p:nvPr/>
          </p:nvSpPr>
          <p:spPr>
            <a:xfrm>
              <a:off x="3647872" y="624320"/>
              <a:ext cx="3916099" cy="461665"/>
            </a:xfrm>
            <a:prstGeom prst="rect">
              <a:avLst/>
            </a:prstGeom>
            <a:noFill/>
          </p:spPr>
          <p:txBody>
            <a:bodyPr wrap="square">
              <a:spAutoFit/>
            </a:bodyPr>
            <a:lstStyle/>
            <a:p>
              <a:pPr lvl="0" algn="r">
                <a:spcAft>
                  <a:spcPts val="0"/>
                </a:spcAft>
              </a:pPr>
              <a:r>
                <a:rPr lang="zh-CN" altLang="en-US" sz="2400" b="1"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竣工验收</a:t>
              </a:r>
              <a:endParaRPr lang="zh-CN" altLang="zh-CN" sz="24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4" name="组合 33"/>
            <p:cNvGrpSpPr/>
            <p:nvPr/>
          </p:nvGrpSpPr>
          <p:grpSpPr>
            <a:xfrm>
              <a:off x="7563971" y="383318"/>
              <a:ext cx="755335" cy="711624"/>
              <a:chOff x="7563971" y="116026"/>
              <a:chExt cx="755335" cy="711624"/>
            </a:xfrm>
            <a:grpFill/>
          </p:grpSpPr>
          <p:sp>
            <p:nvSpPr>
              <p:cNvPr id="32" name="矩形 31"/>
              <p:cNvSpPr/>
              <p:nvPr/>
            </p:nvSpPr>
            <p:spPr>
              <a:xfrm>
                <a:off x="7563971" y="116026"/>
                <a:ext cx="696414" cy="66673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7563971" y="119764"/>
                <a:ext cx="755335" cy="707886"/>
              </a:xfrm>
              <a:prstGeom prst="rect">
                <a:avLst/>
              </a:prstGeom>
              <a:grpFill/>
            </p:spPr>
            <p:txBody>
              <a:bodyPr wrap="none" rtlCol="0">
                <a:spAutoFit/>
              </a:bodyPr>
              <a:lstStyle/>
              <a:p>
                <a:r>
                  <a:rPr lang="en-US" altLang="zh-CN" sz="4000" dirty="0">
                    <a:solidFill>
                      <a:schemeClr val="bg1"/>
                    </a:solidFill>
                  </a:rPr>
                  <a:t>06</a:t>
                </a:r>
                <a:endParaRPr lang="zh-CN" altLang="en-US" sz="4000" dirty="0">
                  <a:solidFill>
                    <a:schemeClr val="bg1"/>
                  </a:solidFill>
                </a:endParaRPr>
              </a:p>
            </p:txBody>
          </p:sp>
        </p:grpSp>
      </p:grpSp>
      <p:sp>
        <p:nvSpPr>
          <p:cNvPr id="9" name="AutoShape 2"/>
          <p:cNvSpPr>
            <a:spLocks noChangeArrowheads="1"/>
          </p:cNvSpPr>
          <p:nvPr/>
        </p:nvSpPr>
        <p:spPr bwMode="auto">
          <a:xfrm>
            <a:off x="1066800" y="5791200"/>
            <a:ext cx="7000875" cy="533400"/>
          </a:xfrm>
          <a:custGeom>
            <a:avLst/>
            <a:gdLst>
              <a:gd name="G0" fmla="+- 2776 0 0"/>
              <a:gd name="G1" fmla="+- 21600 0 2776"/>
              <a:gd name="G2" fmla="*/ 2776 1 2"/>
              <a:gd name="G3" fmla="+- 21600 0 G2"/>
              <a:gd name="G4" fmla="+/ 2776 21600 2"/>
              <a:gd name="G5" fmla="+/ G1 0 2"/>
              <a:gd name="G6" fmla="*/ 21600 21600 2776"/>
              <a:gd name="G7" fmla="*/ G6 1 2"/>
              <a:gd name="G8" fmla="+- 21600 0 G7"/>
              <a:gd name="G9" fmla="*/ 21600 1 2"/>
              <a:gd name="G10" fmla="+- 2776 0 G9"/>
              <a:gd name="G11" fmla="?: G10 G8 0"/>
              <a:gd name="G12" fmla="?: G10 G7 21600"/>
              <a:gd name="T0" fmla="*/ 20212 w 21600"/>
              <a:gd name="T1" fmla="*/ 10800 h 21600"/>
              <a:gd name="T2" fmla="*/ 10800 w 21600"/>
              <a:gd name="T3" fmla="*/ 21600 h 21600"/>
              <a:gd name="T4" fmla="*/ 1388 w 21600"/>
              <a:gd name="T5" fmla="*/ 10800 h 21600"/>
              <a:gd name="T6" fmla="*/ 10800 w 21600"/>
              <a:gd name="T7" fmla="*/ 0 h 21600"/>
              <a:gd name="T8" fmla="*/ 3188 w 21600"/>
              <a:gd name="T9" fmla="*/ 3188 h 21600"/>
              <a:gd name="T10" fmla="*/ 18412 w 21600"/>
              <a:gd name="T11" fmla="*/ 18412 h 21600"/>
            </a:gdLst>
            <a:ahLst/>
            <a:cxnLst>
              <a:cxn ang="0">
                <a:pos x="T0" y="T1"/>
              </a:cxn>
              <a:cxn ang="0">
                <a:pos x="T2" y="T3"/>
              </a:cxn>
              <a:cxn ang="0">
                <a:pos x="T4" y="T5"/>
              </a:cxn>
              <a:cxn ang="0">
                <a:pos x="T6" y="T7"/>
              </a:cxn>
            </a:cxnLst>
            <a:rect l="T8" t="T9" r="T10" b="T11"/>
            <a:pathLst>
              <a:path w="21600" h="21600">
                <a:moveTo>
                  <a:pt x="0" y="0"/>
                </a:moveTo>
                <a:lnTo>
                  <a:pt x="2776" y="21600"/>
                </a:lnTo>
                <a:lnTo>
                  <a:pt x="18824" y="21600"/>
                </a:lnTo>
                <a:lnTo>
                  <a:pt x="21600" y="0"/>
                </a:lnTo>
                <a:close/>
              </a:path>
            </a:pathLst>
          </a:custGeom>
          <a:gradFill rotWithShape="0">
            <a:gsLst>
              <a:gs pos="0">
                <a:srgbClr val="C0C0C0"/>
              </a:gs>
              <a:gs pos="100000">
                <a:srgbClr val="FFFFF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 name="Rectangle 3"/>
          <p:cNvSpPr>
            <a:spLocks noChangeArrowheads="1"/>
          </p:cNvSpPr>
          <p:nvPr/>
        </p:nvSpPr>
        <p:spPr bwMode="auto">
          <a:xfrm>
            <a:off x="1066800" y="3079750"/>
            <a:ext cx="6953250" cy="1292225"/>
          </a:xfrm>
          <a:prstGeom prst="rect">
            <a:avLst/>
          </a:prstGeom>
          <a:solidFill>
            <a:srgbClr val="00B050"/>
          </a:solidFill>
          <a:ln w="19050" cmpd="sng">
            <a:solidFill>
              <a:srgbClr val="4D4D4D"/>
            </a:solidFill>
            <a:miter lim="800000"/>
            <a:headEnd/>
            <a:tailEnd/>
          </a:ln>
          <a:effectLst/>
          <a:extLst/>
        </p:spPr>
        <p:txBody>
          <a:bodyPr wrap="none" anchor="ctr"/>
          <a:lstStyle/>
          <a:p>
            <a:endParaRPr lang="zh-CN" altLang="en-US"/>
          </a:p>
        </p:txBody>
      </p:sp>
      <p:sp>
        <p:nvSpPr>
          <p:cNvPr id="11" name="Rectangle 4"/>
          <p:cNvSpPr>
            <a:spLocks noChangeArrowheads="1"/>
          </p:cNvSpPr>
          <p:nvPr/>
        </p:nvSpPr>
        <p:spPr bwMode="auto">
          <a:xfrm>
            <a:off x="1103313" y="4870450"/>
            <a:ext cx="6918325" cy="1728788"/>
          </a:xfrm>
          <a:prstGeom prst="rect">
            <a:avLst/>
          </a:prstGeom>
          <a:solidFill>
            <a:srgbClr val="A6A6A6"/>
          </a:solidFill>
          <a:ln w="19050" cmpd="sng">
            <a:solidFill>
              <a:srgbClr val="4D4D4D"/>
            </a:solidFill>
            <a:miter lim="800000"/>
            <a:headEnd/>
            <a:tailEnd/>
          </a:ln>
          <a:effectLst/>
          <a:extLst/>
        </p:spPr>
        <p:txBody>
          <a:bodyPr wrap="none" anchor="ctr"/>
          <a:lstStyle>
            <a:lvl1pPr marL="895350" indent="180975" eaLnBrk="0" hangingPunct="0">
              <a:tabLst>
                <a:tab pos="628650" algn="l"/>
              </a:tabLst>
              <a:defRPr>
                <a:solidFill>
                  <a:schemeClr val="tx1"/>
                </a:solidFill>
                <a:latin typeface="Arial" panose="020B0604020202020204" pitchFamily="34" charset="0"/>
                <a:ea typeface="宋体" panose="02010600030101010101" pitchFamily="2" charset="-122"/>
              </a:defRPr>
            </a:lvl1pPr>
            <a:lvl2pPr marL="2598738" eaLnBrk="0" hangingPunct="0">
              <a:tabLst>
                <a:tab pos="628650" algn="l"/>
              </a:tabLst>
              <a:defRPr>
                <a:solidFill>
                  <a:schemeClr val="tx1"/>
                </a:solidFill>
                <a:latin typeface="Arial" panose="020B0604020202020204" pitchFamily="34" charset="0"/>
                <a:ea typeface="宋体" panose="02010600030101010101" pitchFamily="2" charset="-122"/>
              </a:defRPr>
            </a:lvl2pPr>
            <a:lvl3pPr marL="2778125" eaLnBrk="0" hangingPunct="0">
              <a:tabLst>
                <a:tab pos="628650" algn="l"/>
              </a:tabLst>
              <a:defRPr>
                <a:solidFill>
                  <a:schemeClr val="tx1"/>
                </a:solidFill>
                <a:latin typeface="Arial" panose="020B0604020202020204" pitchFamily="34" charset="0"/>
                <a:ea typeface="宋体" panose="02010600030101010101" pitchFamily="2" charset="-122"/>
              </a:defRPr>
            </a:lvl3pPr>
            <a:lvl4pPr marL="2957513" eaLnBrk="0" hangingPunct="0">
              <a:tabLst>
                <a:tab pos="628650" algn="l"/>
              </a:tabLst>
              <a:defRPr>
                <a:solidFill>
                  <a:schemeClr val="tx1"/>
                </a:solidFill>
                <a:latin typeface="Arial" panose="020B0604020202020204" pitchFamily="34" charset="0"/>
                <a:ea typeface="宋体" panose="02010600030101010101" pitchFamily="2" charset="-122"/>
              </a:defRPr>
            </a:lvl4pPr>
            <a:lvl5pPr marL="3136900" eaLnBrk="0" hangingPunct="0">
              <a:tabLst>
                <a:tab pos="628650" algn="l"/>
              </a:tabLst>
              <a:defRPr>
                <a:solidFill>
                  <a:schemeClr val="tx1"/>
                </a:solidFill>
                <a:latin typeface="Arial" panose="020B0604020202020204" pitchFamily="34" charset="0"/>
                <a:ea typeface="宋体" panose="02010600030101010101" pitchFamily="2" charset="-122"/>
              </a:defRPr>
            </a:lvl5pPr>
            <a:lvl6pPr marL="3594100" eaLnBrk="0" fontAlgn="base" hangingPunct="0">
              <a:spcBef>
                <a:spcPct val="0"/>
              </a:spcBef>
              <a:spcAft>
                <a:spcPct val="0"/>
              </a:spcAft>
              <a:buFont typeface="Arial" panose="020B0604020202020204" pitchFamily="34" charset="0"/>
              <a:tabLst>
                <a:tab pos="628650" algn="l"/>
              </a:tabLst>
              <a:defRPr>
                <a:solidFill>
                  <a:schemeClr val="tx1"/>
                </a:solidFill>
                <a:latin typeface="Arial" panose="020B0604020202020204" pitchFamily="34" charset="0"/>
                <a:ea typeface="宋体" panose="02010600030101010101" pitchFamily="2" charset="-122"/>
              </a:defRPr>
            </a:lvl6pPr>
            <a:lvl7pPr marL="4051300" eaLnBrk="0" fontAlgn="base" hangingPunct="0">
              <a:spcBef>
                <a:spcPct val="0"/>
              </a:spcBef>
              <a:spcAft>
                <a:spcPct val="0"/>
              </a:spcAft>
              <a:buFont typeface="Arial" panose="020B0604020202020204" pitchFamily="34" charset="0"/>
              <a:tabLst>
                <a:tab pos="628650" algn="l"/>
              </a:tabLst>
              <a:defRPr>
                <a:solidFill>
                  <a:schemeClr val="tx1"/>
                </a:solidFill>
                <a:latin typeface="Arial" panose="020B0604020202020204" pitchFamily="34" charset="0"/>
                <a:ea typeface="宋体" panose="02010600030101010101" pitchFamily="2" charset="-122"/>
              </a:defRPr>
            </a:lvl7pPr>
            <a:lvl8pPr marL="4508500" eaLnBrk="0" fontAlgn="base" hangingPunct="0">
              <a:spcBef>
                <a:spcPct val="0"/>
              </a:spcBef>
              <a:spcAft>
                <a:spcPct val="0"/>
              </a:spcAft>
              <a:buFont typeface="Arial" panose="020B0604020202020204" pitchFamily="34" charset="0"/>
              <a:tabLst>
                <a:tab pos="628650" algn="l"/>
              </a:tabLst>
              <a:defRPr>
                <a:solidFill>
                  <a:schemeClr val="tx1"/>
                </a:solidFill>
                <a:latin typeface="Arial" panose="020B0604020202020204" pitchFamily="34" charset="0"/>
                <a:ea typeface="宋体" panose="02010600030101010101" pitchFamily="2" charset="-122"/>
              </a:defRPr>
            </a:lvl8pPr>
            <a:lvl9pPr marL="4965700" eaLnBrk="0" fontAlgn="base" hangingPunct="0">
              <a:spcBef>
                <a:spcPct val="0"/>
              </a:spcBef>
              <a:spcAft>
                <a:spcPct val="0"/>
              </a:spcAft>
              <a:buFont typeface="Arial" panose="020B0604020202020204" pitchFamily="34" charset="0"/>
              <a:tabLst>
                <a:tab pos="628650" algn="l"/>
              </a:tabLst>
              <a:defRPr>
                <a:solidFill>
                  <a:schemeClr val="tx1"/>
                </a:solidFill>
                <a:latin typeface="Arial" panose="020B0604020202020204" pitchFamily="34" charset="0"/>
                <a:ea typeface="宋体" panose="02010600030101010101" pitchFamily="2" charset="-122"/>
              </a:defRPr>
            </a:lvl9pPr>
          </a:lstStyle>
          <a:p>
            <a:pPr>
              <a:lnSpc>
                <a:spcPct val="130000"/>
              </a:lnSpc>
              <a:buFont typeface="Wingdings" panose="05000000000000000000" pitchFamily="2" charset="2"/>
              <a:buNone/>
            </a:pPr>
            <a:r>
              <a:rPr lang="zh-CN" altLang="zh-CN" sz="1400">
                <a:solidFill>
                  <a:srgbClr val="FFFFFF"/>
                </a:solidFill>
                <a:latin typeface="HY각헤드라인M" pitchFamily="2" charset="-127"/>
              </a:rPr>
              <a:t>竣工验收的工作程序</a:t>
            </a:r>
          </a:p>
          <a:p>
            <a:pPr>
              <a:lnSpc>
                <a:spcPct val="130000"/>
              </a:lnSpc>
              <a:buFont typeface="Wingdings" panose="05000000000000000000" pitchFamily="2" charset="2"/>
              <a:buNone/>
            </a:pPr>
            <a:r>
              <a:rPr lang="zh-CN" altLang="zh-CN" sz="1400">
                <a:solidFill>
                  <a:srgbClr val="FFFFFF"/>
                </a:solidFill>
                <a:latin typeface="HY각헤드라인M" pitchFamily="2" charset="-127"/>
              </a:rPr>
              <a:t>开发项目竣工验收的工作程序一般分为单体验收、</a:t>
            </a:r>
          </a:p>
          <a:p>
            <a:pPr>
              <a:lnSpc>
                <a:spcPct val="130000"/>
              </a:lnSpc>
              <a:buFont typeface="Wingdings" panose="05000000000000000000" pitchFamily="2" charset="2"/>
              <a:buNone/>
            </a:pPr>
            <a:r>
              <a:rPr lang="zh-CN" altLang="zh-CN" sz="1400">
                <a:solidFill>
                  <a:srgbClr val="FFFFFF"/>
                </a:solidFill>
                <a:latin typeface="HY각헤드라인M" pitchFamily="2" charset="-127"/>
              </a:rPr>
              <a:t>综合验收以及验收备案3个阶段。</a:t>
            </a:r>
          </a:p>
        </p:txBody>
      </p:sp>
      <p:sp>
        <p:nvSpPr>
          <p:cNvPr id="12" name="Text Box 5"/>
          <p:cNvSpPr txBox="1">
            <a:spLocks noChangeArrowheads="1"/>
          </p:cNvSpPr>
          <p:nvPr/>
        </p:nvSpPr>
        <p:spPr bwMode="auto">
          <a:xfrm>
            <a:off x="1506538" y="3079750"/>
            <a:ext cx="6049962" cy="1371600"/>
          </a:xfrm>
          <a:prstGeom prst="rect">
            <a:avLst/>
          </a:prstGeom>
          <a:noFill/>
          <a:ln>
            <a:noFill/>
          </a:ln>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sz="1400">
                <a:solidFill>
                  <a:srgbClr val="FFFFFF"/>
                </a:solidFill>
                <a:latin typeface="Arial Black" panose="020B0A04020102020204" pitchFamily="34" charset="0"/>
                <a:ea typeface="HY헤드라인M"/>
                <a:cs typeface="HY헤드라인M"/>
              </a:rPr>
              <a:t>竣工验收的依据</a:t>
            </a:r>
          </a:p>
          <a:p>
            <a:pPr eaLnBrk="0" hangingPunct="0"/>
            <a:r>
              <a:rPr lang="en-US" altLang="zh-CN" sz="1400">
                <a:solidFill>
                  <a:srgbClr val="FFFFFF"/>
                </a:solidFill>
                <a:latin typeface="Arial Black" panose="020B0A04020102020204" pitchFamily="34" charset="0"/>
                <a:ea typeface="HY헤드라인M"/>
                <a:cs typeface="HY헤드라인M"/>
              </a:rPr>
              <a:t>开发项目或单体工程，其竣工验收的依据是经过审批的项目建议书、年度开工计划、施工图纸和说明文件、施工过程中的设计变更文件、现行施工技术规程、施工验收规范、质量检验评定标准，以及合同中有关竣工验收的条款。工程建设规模、工程建筑面积、结构形式、建筑装饰、设备安装等应与各种批准文件、施工图纸、标准保持一致。</a:t>
            </a:r>
          </a:p>
        </p:txBody>
      </p:sp>
      <p:sp>
        <p:nvSpPr>
          <p:cNvPr id="13" name="Rectangle 8"/>
          <p:cNvSpPr>
            <a:spLocks noChangeArrowheads="1"/>
          </p:cNvSpPr>
          <p:nvPr/>
        </p:nvSpPr>
        <p:spPr bwMode="auto">
          <a:xfrm>
            <a:off x="1066800" y="1427163"/>
            <a:ext cx="6953250" cy="1292225"/>
          </a:xfrm>
          <a:prstGeom prst="rect">
            <a:avLst/>
          </a:prstGeom>
          <a:solidFill>
            <a:srgbClr val="00B0F0"/>
          </a:solidFill>
          <a:ln w="19050" cap="flat" cmpd="sng">
            <a:solidFill>
              <a:srgbClr val="4D4D4D"/>
            </a:solidFill>
            <a:miter lim="800000"/>
            <a:headEnd/>
            <a:tailEnd/>
          </a:ln>
          <a:effectLst/>
          <a:extLst/>
        </p:spPr>
        <p:txBody>
          <a:bodyPr wrap="none" anchor="ctr"/>
          <a:lstStyle/>
          <a:p>
            <a:endParaRPr lang="zh-CN" altLang="en-US"/>
          </a:p>
        </p:txBody>
      </p:sp>
      <p:sp>
        <p:nvSpPr>
          <p:cNvPr id="14" name="Text Box 9"/>
          <p:cNvSpPr txBox="1">
            <a:spLocks noChangeArrowheads="1"/>
          </p:cNvSpPr>
          <p:nvPr/>
        </p:nvSpPr>
        <p:spPr bwMode="auto">
          <a:xfrm>
            <a:off x="1504950" y="1493838"/>
            <a:ext cx="6049963" cy="1157287"/>
          </a:xfrm>
          <a:prstGeom prst="rect">
            <a:avLst/>
          </a:prstGeom>
          <a:noFill/>
          <a:ln>
            <a:noFill/>
          </a:ln>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1400">
                <a:solidFill>
                  <a:srgbClr val="FFFFFF"/>
                </a:solidFill>
                <a:latin typeface="Arial Black" panose="020B0A04020102020204" pitchFamily="34" charset="0"/>
              </a:rPr>
              <a:t>     </a:t>
            </a:r>
            <a:r>
              <a:rPr lang="en-US" altLang="zh-CN" sz="1400">
                <a:solidFill>
                  <a:srgbClr val="FFFFFF"/>
                </a:solidFill>
                <a:latin typeface="Arial Black" panose="020B0A04020102020204" pitchFamily="34" charset="0"/>
                <a:ea typeface="HY헤드라인M"/>
                <a:cs typeface="HY헤드라인M"/>
              </a:rPr>
              <a:t>房地产项目竣工验收就是房地产项目经过承建单位的施工准备和全部的施工活动，已经完成了项目设计图纸和承包合同规定的全部内容，并达到了建设单位的使用要求，向建设单位交工的过程。</a:t>
            </a:r>
          </a:p>
          <a:p>
            <a:pPr eaLnBrk="0" hangingPunct="0"/>
            <a:r>
              <a:rPr lang="zh-CN" altLang="en-US" sz="1400">
                <a:solidFill>
                  <a:srgbClr val="FFFFFF"/>
                </a:solidFill>
                <a:latin typeface="Arial Black" panose="020B0A04020102020204" pitchFamily="34" charset="0"/>
              </a:rPr>
              <a:t>     </a:t>
            </a:r>
            <a:r>
              <a:rPr lang="en-US" altLang="zh-CN" sz="1400">
                <a:solidFill>
                  <a:srgbClr val="FFFFFF"/>
                </a:solidFill>
                <a:latin typeface="Arial Black" panose="020B0A04020102020204" pitchFamily="34" charset="0"/>
                <a:ea typeface="HY헤드라인M"/>
                <a:cs typeface="HY헤드라인M"/>
              </a:rPr>
              <a:t>竣工验收是建设过程的最后一个程序，是全面检验设计和施工质量，考核工程造价的重要环节。</a:t>
            </a:r>
          </a:p>
        </p:txBody>
      </p:sp>
    </p:spTree>
    <p:extLst>
      <p:ext uri="{BB962C8B-B14F-4D97-AF65-F5344CB8AC3E}">
        <p14:creationId xmlns:p14="http://schemas.microsoft.com/office/powerpoint/2010/main" val="565068683"/>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647872" y="383318"/>
            <a:ext cx="4671434" cy="711624"/>
            <a:chOff x="3647872" y="383318"/>
            <a:chExt cx="4671434" cy="711624"/>
          </a:xfrm>
          <a:solidFill>
            <a:schemeClr val="bg1">
              <a:lumMod val="65000"/>
            </a:schemeClr>
          </a:solidFill>
        </p:grpSpPr>
        <p:sp>
          <p:nvSpPr>
            <p:cNvPr id="2" name="矩形 1"/>
            <p:cNvSpPr/>
            <p:nvPr/>
          </p:nvSpPr>
          <p:spPr>
            <a:xfrm>
              <a:off x="3647872" y="624320"/>
              <a:ext cx="3916099" cy="461665"/>
            </a:xfrm>
            <a:prstGeom prst="rect">
              <a:avLst/>
            </a:prstGeom>
            <a:noFill/>
          </p:spPr>
          <p:txBody>
            <a:bodyPr wrap="square">
              <a:spAutoFit/>
            </a:bodyPr>
            <a:lstStyle/>
            <a:p>
              <a:pPr lvl="0" algn="r">
                <a:spcAft>
                  <a:spcPts val="0"/>
                </a:spcAft>
              </a:pPr>
              <a:r>
                <a:rPr lang="zh-CN" altLang="en-US" sz="2400" b="1"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竣工验收</a:t>
              </a:r>
              <a:endParaRPr lang="zh-CN" altLang="zh-CN" sz="24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4" name="组合 33"/>
            <p:cNvGrpSpPr/>
            <p:nvPr/>
          </p:nvGrpSpPr>
          <p:grpSpPr>
            <a:xfrm>
              <a:off x="7563971" y="383318"/>
              <a:ext cx="755335" cy="711624"/>
              <a:chOff x="7563971" y="116026"/>
              <a:chExt cx="755335" cy="711624"/>
            </a:xfrm>
            <a:grpFill/>
          </p:grpSpPr>
          <p:sp>
            <p:nvSpPr>
              <p:cNvPr id="32" name="矩形 31"/>
              <p:cNvSpPr/>
              <p:nvPr/>
            </p:nvSpPr>
            <p:spPr>
              <a:xfrm>
                <a:off x="7563971" y="116026"/>
                <a:ext cx="696414" cy="66673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7563971" y="119764"/>
                <a:ext cx="755335" cy="707886"/>
              </a:xfrm>
              <a:prstGeom prst="rect">
                <a:avLst/>
              </a:prstGeom>
              <a:grpFill/>
            </p:spPr>
            <p:txBody>
              <a:bodyPr wrap="none" rtlCol="0">
                <a:spAutoFit/>
              </a:bodyPr>
              <a:lstStyle/>
              <a:p>
                <a:r>
                  <a:rPr lang="en-US" altLang="zh-CN" sz="4000" dirty="0">
                    <a:solidFill>
                      <a:schemeClr val="bg1"/>
                    </a:solidFill>
                  </a:rPr>
                  <a:t>06</a:t>
                </a:r>
                <a:endParaRPr lang="zh-CN" altLang="en-US" sz="4000" dirty="0">
                  <a:solidFill>
                    <a:schemeClr val="bg1"/>
                  </a:solidFill>
                </a:endParaRPr>
              </a:p>
            </p:txBody>
          </p:sp>
        </p:grpSp>
      </p:grpSp>
      <p:pic>
        <p:nvPicPr>
          <p:cNvPr id="3" name="图片 2"/>
          <p:cNvPicPr>
            <a:picLocks noChangeAspect="1"/>
          </p:cNvPicPr>
          <p:nvPr/>
        </p:nvPicPr>
        <p:blipFill>
          <a:blip r:embed="rId3"/>
          <a:stretch>
            <a:fillRect/>
          </a:stretch>
        </p:blipFill>
        <p:spPr>
          <a:xfrm>
            <a:off x="926135" y="1206517"/>
            <a:ext cx="7334250" cy="1104900"/>
          </a:xfrm>
          <a:prstGeom prst="rect">
            <a:avLst/>
          </a:prstGeom>
        </p:spPr>
      </p:pic>
      <p:pic>
        <p:nvPicPr>
          <p:cNvPr id="4" name="图片 3"/>
          <p:cNvPicPr>
            <a:picLocks noChangeAspect="1"/>
          </p:cNvPicPr>
          <p:nvPr/>
        </p:nvPicPr>
        <p:blipFill>
          <a:blip r:embed="rId4"/>
          <a:stretch>
            <a:fillRect/>
          </a:stretch>
        </p:blipFill>
        <p:spPr>
          <a:xfrm>
            <a:off x="1030910" y="2235436"/>
            <a:ext cx="7124700" cy="4391025"/>
          </a:xfrm>
          <a:prstGeom prst="rect">
            <a:avLst/>
          </a:prstGeom>
        </p:spPr>
      </p:pic>
    </p:spTree>
    <p:extLst>
      <p:ext uri="{BB962C8B-B14F-4D97-AF65-F5344CB8AC3E}">
        <p14:creationId xmlns:p14="http://schemas.microsoft.com/office/powerpoint/2010/main" val="2444286134"/>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647872" y="383318"/>
            <a:ext cx="4671434" cy="711624"/>
            <a:chOff x="3647872" y="383318"/>
            <a:chExt cx="4671434" cy="711624"/>
          </a:xfrm>
          <a:solidFill>
            <a:schemeClr val="bg1">
              <a:lumMod val="65000"/>
            </a:schemeClr>
          </a:solidFill>
        </p:grpSpPr>
        <p:sp>
          <p:nvSpPr>
            <p:cNvPr id="2" name="矩形 1"/>
            <p:cNvSpPr/>
            <p:nvPr/>
          </p:nvSpPr>
          <p:spPr>
            <a:xfrm>
              <a:off x="3647872" y="624320"/>
              <a:ext cx="3916099" cy="461665"/>
            </a:xfrm>
            <a:prstGeom prst="rect">
              <a:avLst/>
            </a:prstGeom>
            <a:noFill/>
          </p:spPr>
          <p:txBody>
            <a:bodyPr wrap="square">
              <a:spAutoFit/>
            </a:bodyPr>
            <a:lstStyle/>
            <a:p>
              <a:pPr lvl="0" algn="r">
                <a:spcAft>
                  <a:spcPts val="0"/>
                </a:spcAft>
              </a:pPr>
              <a:r>
                <a:rPr lang="zh-CN" altLang="en-US" sz="2400" b="1"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竣工验收</a:t>
              </a:r>
              <a:endParaRPr lang="zh-CN" altLang="zh-CN" sz="24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4" name="组合 33"/>
            <p:cNvGrpSpPr/>
            <p:nvPr/>
          </p:nvGrpSpPr>
          <p:grpSpPr>
            <a:xfrm>
              <a:off x="7563971" y="383318"/>
              <a:ext cx="755335" cy="711624"/>
              <a:chOff x="7563971" y="116026"/>
              <a:chExt cx="755335" cy="711624"/>
            </a:xfrm>
            <a:grpFill/>
          </p:grpSpPr>
          <p:sp>
            <p:nvSpPr>
              <p:cNvPr id="32" name="矩形 31"/>
              <p:cNvSpPr/>
              <p:nvPr/>
            </p:nvSpPr>
            <p:spPr>
              <a:xfrm>
                <a:off x="7563971" y="116026"/>
                <a:ext cx="696414" cy="66673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7563971" y="119764"/>
                <a:ext cx="755335" cy="707886"/>
              </a:xfrm>
              <a:prstGeom prst="rect">
                <a:avLst/>
              </a:prstGeom>
              <a:grpFill/>
            </p:spPr>
            <p:txBody>
              <a:bodyPr wrap="none" rtlCol="0">
                <a:spAutoFit/>
              </a:bodyPr>
              <a:lstStyle/>
              <a:p>
                <a:r>
                  <a:rPr lang="en-US" altLang="zh-CN" sz="4000" dirty="0">
                    <a:solidFill>
                      <a:schemeClr val="bg1"/>
                    </a:solidFill>
                  </a:rPr>
                  <a:t>06</a:t>
                </a:r>
                <a:endParaRPr lang="zh-CN" altLang="en-US" sz="4000" dirty="0">
                  <a:solidFill>
                    <a:schemeClr val="bg1"/>
                  </a:solidFill>
                </a:endParaRPr>
              </a:p>
            </p:txBody>
          </p:sp>
        </p:grpSp>
      </p:grpSp>
      <p:pic>
        <p:nvPicPr>
          <p:cNvPr id="5" name="图片 4"/>
          <p:cNvPicPr>
            <a:picLocks noChangeAspect="1"/>
          </p:cNvPicPr>
          <p:nvPr/>
        </p:nvPicPr>
        <p:blipFill>
          <a:blip r:embed="rId3"/>
          <a:stretch>
            <a:fillRect/>
          </a:stretch>
        </p:blipFill>
        <p:spPr>
          <a:xfrm>
            <a:off x="985837" y="2128837"/>
            <a:ext cx="7172325" cy="2600325"/>
          </a:xfrm>
          <a:prstGeom prst="rect">
            <a:avLst/>
          </a:prstGeom>
        </p:spPr>
      </p:pic>
    </p:spTree>
    <p:extLst>
      <p:ext uri="{BB962C8B-B14F-4D97-AF65-F5344CB8AC3E}">
        <p14:creationId xmlns:p14="http://schemas.microsoft.com/office/powerpoint/2010/main" val="3794476096"/>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647872" y="383318"/>
            <a:ext cx="4671434" cy="711624"/>
            <a:chOff x="3647872" y="383318"/>
            <a:chExt cx="4671434" cy="711624"/>
          </a:xfrm>
          <a:solidFill>
            <a:schemeClr val="bg1">
              <a:lumMod val="65000"/>
            </a:schemeClr>
          </a:solidFill>
        </p:grpSpPr>
        <p:sp>
          <p:nvSpPr>
            <p:cNvPr id="2" name="矩形 1"/>
            <p:cNvSpPr/>
            <p:nvPr/>
          </p:nvSpPr>
          <p:spPr>
            <a:xfrm>
              <a:off x="3647872" y="624320"/>
              <a:ext cx="3916099" cy="461665"/>
            </a:xfrm>
            <a:prstGeom prst="rect">
              <a:avLst/>
            </a:prstGeom>
            <a:noFill/>
          </p:spPr>
          <p:txBody>
            <a:bodyPr wrap="square">
              <a:spAutoFit/>
            </a:bodyPr>
            <a:lstStyle/>
            <a:p>
              <a:pPr lvl="0" algn="r">
                <a:spcAft>
                  <a:spcPts val="0"/>
                </a:spcAft>
              </a:pPr>
              <a:r>
                <a:rPr lang="zh-CN" altLang="en-US" sz="2400" b="1"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竣工验收</a:t>
              </a:r>
              <a:endParaRPr lang="zh-CN" altLang="zh-CN" sz="24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4" name="组合 33"/>
            <p:cNvGrpSpPr/>
            <p:nvPr/>
          </p:nvGrpSpPr>
          <p:grpSpPr>
            <a:xfrm>
              <a:off x="7563971" y="383318"/>
              <a:ext cx="755335" cy="711624"/>
              <a:chOff x="7563971" y="116026"/>
              <a:chExt cx="755335" cy="711624"/>
            </a:xfrm>
            <a:grpFill/>
          </p:grpSpPr>
          <p:sp>
            <p:nvSpPr>
              <p:cNvPr id="32" name="矩形 31"/>
              <p:cNvSpPr/>
              <p:nvPr/>
            </p:nvSpPr>
            <p:spPr>
              <a:xfrm>
                <a:off x="7563971" y="116026"/>
                <a:ext cx="696414" cy="66673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7563971" y="119764"/>
                <a:ext cx="755335" cy="707886"/>
              </a:xfrm>
              <a:prstGeom prst="rect">
                <a:avLst/>
              </a:prstGeom>
              <a:grpFill/>
            </p:spPr>
            <p:txBody>
              <a:bodyPr wrap="none" rtlCol="0">
                <a:spAutoFit/>
              </a:bodyPr>
              <a:lstStyle/>
              <a:p>
                <a:r>
                  <a:rPr lang="en-US" altLang="zh-CN" sz="4000" dirty="0">
                    <a:solidFill>
                      <a:schemeClr val="bg1"/>
                    </a:solidFill>
                  </a:rPr>
                  <a:t>06</a:t>
                </a:r>
                <a:endParaRPr lang="zh-CN" altLang="en-US" sz="4000" dirty="0">
                  <a:solidFill>
                    <a:schemeClr val="bg1"/>
                  </a:solidFill>
                </a:endParaRPr>
              </a:p>
            </p:txBody>
          </p:sp>
        </p:grpSp>
      </p:grpSp>
      <p:pic>
        <p:nvPicPr>
          <p:cNvPr id="3" name="图片 2"/>
          <p:cNvPicPr>
            <a:picLocks noChangeAspect="1"/>
          </p:cNvPicPr>
          <p:nvPr/>
        </p:nvPicPr>
        <p:blipFill>
          <a:blip r:embed="rId3"/>
          <a:stretch>
            <a:fillRect/>
          </a:stretch>
        </p:blipFill>
        <p:spPr>
          <a:xfrm>
            <a:off x="919162" y="1885950"/>
            <a:ext cx="7305675" cy="3086100"/>
          </a:xfrm>
          <a:prstGeom prst="rect">
            <a:avLst/>
          </a:prstGeom>
        </p:spPr>
      </p:pic>
    </p:spTree>
    <p:extLst>
      <p:ext uri="{BB962C8B-B14F-4D97-AF65-F5344CB8AC3E}">
        <p14:creationId xmlns:p14="http://schemas.microsoft.com/office/powerpoint/2010/main" val="1576534568"/>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A6A6A6"/>
        </a:solidFill>
        <a:effectLst/>
      </p:bgPr>
    </p:bg>
    <p:spTree>
      <p:nvGrpSpPr>
        <p:cNvPr id="1" name=""/>
        <p:cNvGrpSpPr/>
        <p:nvPr/>
      </p:nvGrpSpPr>
      <p:grpSpPr>
        <a:xfrm>
          <a:off x="0" y="0"/>
          <a:ext cx="0" cy="0"/>
          <a:chOff x="0" y="0"/>
          <a:chExt cx="0" cy="0"/>
        </a:xfrm>
      </p:grpSpPr>
      <p:sp>
        <p:nvSpPr>
          <p:cNvPr id="2" name="文本框 1"/>
          <p:cNvSpPr txBox="1"/>
          <p:nvPr/>
        </p:nvSpPr>
        <p:spPr>
          <a:xfrm>
            <a:off x="1853963" y="3605017"/>
            <a:ext cx="6395091" cy="1446550"/>
          </a:xfrm>
          <a:prstGeom prst="rect">
            <a:avLst/>
          </a:prstGeom>
          <a:noFill/>
        </p:spPr>
        <p:txBody>
          <a:bodyPr wrap="square" rtlCol="0">
            <a:spAutoFit/>
          </a:bodyPr>
          <a:lstStyle/>
          <a:p>
            <a:r>
              <a:rPr lang="en-US" altLang="zh-CN" sz="4400" spc="300" dirty="0">
                <a:solidFill>
                  <a:prstClr val="white"/>
                </a:solidFill>
                <a:latin typeface="Impact" panose="020B0806030902050204" pitchFamily="34" charset="0"/>
                <a:ea typeface="微软雅黑" panose="020B0503020204020204" pitchFamily="34" charset="-122"/>
              </a:rPr>
              <a:t>05</a:t>
            </a:r>
          </a:p>
          <a:p>
            <a:r>
              <a:rPr lang="zh-CN" altLang="en-US" sz="4400" b="1" dirty="0">
                <a:solidFill>
                  <a:prstClr val="white"/>
                </a:solidFill>
                <a:latin typeface="微软雅黑" panose="020B0503020204020204" pitchFamily="34" charset="-122"/>
                <a:ea typeface="微软雅黑" panose="020B0503020204020204" pitchFamily="34" charset="-122"/>
              </a:rPr>
              <a:t>租售阶段</a:t>
            </a:r>
          </a:p>
        </p:txBody>
      </p:sp>
      <p:cxnSp>
        <p:nvCxnSpPr>
          <p:cNvPr id="3" name="直接连接符 2"/>
          <p:cNvCxnSpPr/>
          <p:nvPr/>
        </p:nvCxnSpPr>
        <p:spPr bwMode="auto">
          <a:xfrm flipV="1">
            <a:off x="1515168" y="3723382"/>
            <a:ext cx="0" cy="1328185"/>
          </a:xfrm>
          <a:prstGeom prst="line">
            <a:avLst/>
          </a:prstGeom>
          <a:ln w="177800" cmpd="thinThick">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2668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647872" y="383318"/>
            <a:ext cx="4613726" cy="711624"/>
            <a:chOff x="3647872" y="383318"/>
            <a:chExt cx="4613726" cy="711624"/>
          </a:xfrm>
          <a:solidFill>
            <a:schemeClr val="bg1">
              <a:lumMod val="65000"/>
            </a:schemeClr>
          </a:solidFill>
        </p:grpSpPr>
        <p:sp>
          <p:nvSpPr>
            <p:cNvPr id="2" name="矩形 1"/>
            <p:cNvSpPr/>
            <p:nvPr/>
          </p:nvSpPr>
          <p:spPr>
            <a:xfrm>
              <a:off x="3647872" y="624320"/>
              <a:ext cx="3916099" cy="461665"/>
            </a:xfrm>
            <a:prstGeom prst="rect">
              <a:avLst/>
            </a:prstGeom>
            <a:noFill/>
          </p:spPr>
          <p:txBody>
            <a:bodyPr wrap="square">
              <a:spAutoFit/>
            </a:bodyPr>
            <a:lstStyle/>
            <a:p>
              <a:pPr lvl="0" algn="r">
                <a:spcAft>
                  <a:spcPts val="0"/>
                </a:spcAft>
              </a:pPr>
              <a:r>
                <a:rPr lang="zh-CN" altLang="en-US" sz="2400" b="1"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租售阶段</a:t>
              </a:r>
              <a:endParaRPr lang="zh-CN" altLang="zh-CN" sz="24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4" name="组合 33"/>
            <p:cNvGrpSpPr/>
            <p:nvPr/>
          </p:nvGrpSpPr>
          <p:grpSpPr>
            <a:xfrm>
              <a:off x="7563971" y="383318"/>
              <a:ext cx="697627" cy="711624"/>
              <a:chOff x="7563971" y="116026"/>
              <a:chExt cx="697627" cy="711624"/>
            </a:xfrm>
            <a:grpFill/>
          </p:grpSpPr>
          <p:sp>
            <p:nvSpPr>
              <p:cNvPr id="32" name="矩形 31"/>
              <p:cNvSpPr/>
              <p:nvPr/>
            </p:nvSpPr>
            <p:spPr>
              <a:xfrm>
                <a:off x="7563971" y="116026"/>
                <a:ext cx="696414" cy="66673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7563971" y="119764"/>
                <a:ext cx="697627" cy="707886"/>
              </a:xfrm>
              <a:prstGeom prst="rect">
                <a:avLst/>
              </a:prstGeom>
              <a:grpFill/>
            </p:spPr>
            <p:txBody>
              <a:bodyPr wrap="none" rtlCol="0">
                <a:spAutoFit/>
              </a:bodyPr>
              <a:lstStyle/>
              <a:p>
                <a:r>
                  <a:rPr lang="zh-CN" altLang="en-US" sz="4000" dirty="0">
                    <a:solidFill>
                      <a:schemeClr val="bg1"/>
                    </a:solidFill>
                  </a:rPr>
                  <a:t>解</a:t>
                </a:r>
              </a:p>
            </p:txBody>
          </p:sp>
        </p:grpSp>
      </p:grpSp>
      <p:pic>
        <p:nvPicPr>
          <p:cNvPr id="8" name="Picture 4" descr="http://distribute.quanjing.com/4286r-6875.jpg?seid=ndi4nNiTnJG3nxXWDxn0mde2FdeYFhX8FhWZmdb8mJaXmY0ZlteGmtm6nta6mdH8mhW%3d322545bb0c3ea4e1566d7bd0790824e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536874" y="2658794"/>
            <a:ext cx="3325773" cy="4399989"/>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947174" y="1731040"/>
            <a:ext cx="6965004" cy="2862322"/>
          </a:xfrm>
          <a:prstGeom prst="rect">
            <a:avLst/>
          </a:prstGeom>
        </p:spPr>
        <p:txBody>
          <a:bodyPr wrap="square">
            <a:spAutoFit/>
          </a:bodyPr>
          <a:lstStyle/>
          <a:p>
            <a:pPr indent="457200"/>
            <a:r>
              <a:rPr lang="zh-CN" altLang="en-US" dirty="0"/>
              <a:t>当建设阶段结束后，开发商除了要办理竣工验收和政府批准入住的手续外，往往要看预计的开发成本是否被突破，实际工期较计划工期是否有拖延。但开发商此时更为关注的是：在原先预测的期限内能否以预计的售价或租金水平为项目找到买家或使用者，收回投资，取得回报。</a:t>
            </a:r>
          </a:p>
          <a:p>
            <a:pPr indent="457200"/>
            <a:r>
              <a:rPr lang="zh-CN" altLang="en-US" dirty="0"/>
              <a:t>在很多情况下，开发商为了分散投资风险，减轻债务融资的压力，在项目建设前或建设过程中就通过</a:t>
            </a:r>
            <a:r>
              <a:rPr lang="zh-CN" altLang="en-US" b="1" dirty="0">
                <a:solidFill>
                  <a:srgbClr val="A6A6A6"/>
                </a:solidFill>
              </a:rPr>
              <a:t>预租或预售</a:t>
            </a:r>
            <a:r>
              <a:rPr lang="zh-CN" altLang="en-US" dirty="0"/>
              <a:t>的形式落实了买家或使用者。但在有些情况下，开发商也有可能在项目完工或接近完工时才开始市场营销工作。租售阶段的工作这部分内容见第</a:t>
            </a:r>
            <a:r>
              <a:rPr lang="en-US" altLang="zh-CN" dirty="0"/>
              <a:t>8</a:t>
            </a:r>
            <a:r>
              <a:rPr lang="zh-CN" altLang="en-US" dirty="0"/>
              <a:t>章房地产市场营销。</a:t>
            </a:r>
          </a:p>
        </p:txBody>
      </p:sp>
    </p:spTree>
    <p:extLst>
      <p:ext uri="{BB962C8B-B14F-4D97-AF65-F5344CB8AC3E}">
        <p14:creationId xmlns:p14="http://schemas.microsoft.com/office/powerpoint/2010/main" val="1298833497"/>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文本框 1"/>
          <p:cNvSpPr txBox="1"/>
          <p:nvPr/>
        </p:nvSpPr>
        <p:spPr>
          <a:xfrm>
            <a:off x="5280631" y="1949591"/>
            <a:ext cx="2661306" cy="769441"/>
          </a:xfrm>
          <a:prstGeom prst="rect">
            <a:avLst/>
          </a:prstGeom>
          <a:noFill/>
        </p:spPr>
        <p:txBody>
          <a:bodyPr wrap="none" rtlCol="0">
            <a:spAutoFit/>
          </a:bodyPr>
          <a:lstStyle/>
          <a:p>
            <a:r>
              <a:rPr lang="en-US" altLang="zh-CN" sz="4400" dirty="0">
                <a:solidFill>
                  <a:schemeClr val="bg1"/>
                </a:solidFill>
              </a:rPr>
              <a:t>THE END</a:t>
            </a:r>
            <a:endParaRPr lang="zh-CN" altLang="en-US" sz="4400" dirty="0">
              <a:solidFill>
                <a:schemeClr val="bg1"/>
              </a:solidFill>
            </a:endParaRPr>
          </a:p>
        </p:txBody>
      </p:sp>
      <p:sp>
        <p:nvSpPr>
          <p:cNvPr id="3" name="文本框 2"/>
          <p:cNvSpPr txBox="1"/>
          <p:nvPr/>
        </p:nvSpPr>
        <p:spPr>
          <a:xfrm>
            <a:off x="6320979" y="2938738"/>
            <a:ext cx="1620958" cy="523220"/>
          </a:xfrm>
          <a:prstGeom prst="rect">
            <a:avLst/>
          </a:prstGeom>
          <a:noFill/>
        </p:spPr>
        <p:txBody>
          <a:bodyPr wrap="none" rtlCol="0">
            <a:spAutoFit/>
          </a:bodyPr>
          <a:lstStyle/>
          <a:p>
            <a:pPr algn="r"/>
            <a:r>
              <a:rPr lang="zh-CN" altLang="en-US" sz="2800" dirty="0">
                <a:solidFill>
                  <a:schemeClr val="bg1"/>
                </a:solidFill>
              </a:rPr>
              <a:t>谢谢观赏</a:t>
            </a:r>
            <a:endParaRPr lang="en-US" altLang="zh-CN" sz="2800" dirty="0">
              <a:solidFill>
                <a:schemeClr val="bg1"/>
              </a:solidFill>
            </a:endParaRPr>
          </a:p>
        </p:txBody>
      </p:sp>
    </p:spTree>
    <p:extLst>
      <p:ext uri="{BB962C8B-B14F-4D97-AF65-F5344CB8AC3E}">
        <p14:creationId xmlns:p14="http://schemas.microsoft.com/office/powerpoint/2010/main" val="486190170"/>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953022" y="383318"/>
            <a:ext cx="4308576" cy="715362"/>
            <a:chOff x="3953022" y="383318"/>
            <a:chExt cx="4308576" cy="715362"/>
          </a:xfrm>
        </p:grpSpPr>
        <p:sp>
          <p:nvSpPr>
            <p:cNvPr id="14" name="矩形 13"/>
            <p:cNvSpPr/>
            <p:nvPr/>
          </p:nvSpPr>
          <p:spPr>
            <a:xfrm>
              <a:off x="3953022" y="637015"/>
              <a:ext cx="3610949" cy="461665"/>
            </a:xfrm>
            <a:prstGeom prst="rect">
              <a:avLst/>
            </a:prstGeom>
          </p:spPr>
          <p:txBody>
            <a:bodyPr wrap="square">
              <a:spAutoFit/>
            </a:bodyPr>
            <a:lstStyle/>
            <a:p>
              <a:pPr algn="r"/>
              <a:r>
                <a:rPr lang="zh-CN" altLang="en-US" sz="2400" b="1" kern="100" dirty="0">
                  <a:solidFill>
                    <a:schemeClr val="bg1">
                      <a:lumMod val="50000"/>
                    </a:schemeClr>
                  </a:solidFill>
                  <a:latin typeface="+mj-ea"/>
                  <a:cs typeface="Times New Roman" panose="02020603050405020304" pitchFamily="18" charset="0"/>
                </a:rPr>
                <a:t>房地产开发流程</a:t>
              </a:r>
              <a:endParaRPr lang="zh-CN" altLang="en-US" sz="2400" b="1" dirty="0">
                <a:solidFill>
                  <a:schemeClr val="bg1">
                    <a:lumMod val="50000"/>
                  </a:schemeClr>
                </a:solidFill>
                <a:latin typeface="+mj-ea"/>
              </a:endParaRPr>
            </a:p>
          </p:txBody>
        </p:sp>
        <p:grpSp>
          <p:nvGrpSpPr>
            <p:cNvPr id="15" name="组合 14"/>
            <p:cNvGrpSpPr/>
            <p:nvPr/>
          </p:nvGrpSpPr>
          <p:grpSpPr>
            <a:xfrm>
              <a:off x="7563971" y="383318"/>
              <a:ext cx="697627" cy="711624"/>
              <a:chOff x="7563971" y="116026"/>
              <a:chExt cx="697627" cy="711624"/>
            </a:xfrm>
            <a:solidFill>
              <a:schemeClr val="tx1">
                <a:lumMod val="50000"/>
                <a:lumOff val="50000"/>
              </a:schemeClr>
            </a:solidFill>
          </p:grpSpPr>
          <p:sp>
            <p:nvSpPr>
              <p:cNvPr id="16" name="矩形 15"/>
              <p:cNvSpPr/>
              <p:nvPr/>
            </p:nvSpPr>
            <p:spPr>
              <a:xfrm>
                <a:off x="7563971" y="116026"/>
                <a:ext cx="696414" cy="66673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7" name="文本框 16"/>
              <p:cNvSpPr txBox="1"/>
              <p:nvPr/>
            </p:nvSpPr>
            <p:spPr>
              <a:xfrm>
                <a:off x="7563971" y="119764"/>
                <a:ext cx="697627" cy="707886"/>
              </a:xfrm>
              <a:prstGeom prst="rect">
                <a:avLst/>
              </a:prstGeom>
              <a:solidFill>
                <a:schemeClr val="bg1">
                  <a:lumMod val="65000"/>
                </a:schemeClr>
              </a:solidFill>
            </p:spPr>
            <p:txBody>
              <a:bodyPr wrap="none" rtlCol="0">
                <a:spAutoFit/>
              </a:bodyPr>
              <a:lstStyle/>
              <a:p>
                <a:r>
                  <a:rPr lang="zh-CN" altLang="en-US" sz="4000" dirty="0">
                    <a:solidFill>
                      <a:schemeClr val="bg1"/>
                    </a:solidFill>
                  </a:rPr>
                  <a:t>解</a:t>
                </a:r>
              </a:p>
            </p:txBody>
          </p:sp>
        </p:grpSp>
      </p:grpSp>
      <p:pic>
        <p:nvPicPr>
          <p:cNvPr id="9" name="Picture 4" descr="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3" y="2998788"/>
            <a:ext cx="6696075" cy="312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634753" y="1261440"/>
            <a:ext cx="7625631" cy="1477328"/>
          </a:xfrm>
          <a:prstGeom prst="rect">
            <a:avLst/>
          </a:prstGeom>
        </p:spPr>
        <p:txBody>
          <a:bodyPr wrap="square">
            <a:spAutoFit/>
          </a:bodyPr>
          <a:lstStyle/>
          <a:p>
            <a:pPr indent="457200"/>
            <a:r>
              <a:rPr lang="zh-CN" altLang="en-US" dirty="0"/>
              <a:t>房地产开发是一项复杂的系统工程，房地产的开发建设工程要求分阶段按顺序进行。开发商自有投资意向开始至项目建设完毕出售或出租并实施全寿命周期的物业管理，大都遵循一个合乎逻辑和开发规律的程序。</a:t>
            </a:r>
          </a:p>
          <a:p>
            <a:pPr indent="457200"/>
            <a:r>
              <a:rPr lang="zh-CN" altLang="en-US" dirty="0"/>
              <a:t>一般说来，这个程序分为4个阶段：投资分析阶段、前期准备阶段、建设阶段与租售服务阶段。其中各个阶段又有着若干项工作，如图所示。</a:t>
            </a:r>
          </a:p>
        </p:txBody>
      </p:sp>
    </p:spTree>
    <p:extLst>
      <p:ext uri="{BB962C8B-B14F-4D97-AF65-F5344CB8AC3E}">
        <p14:creationId xmlns:p14="http://schemas.microsoft.com/office/powerpoint/2010/main" val="156090914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6A6A6"/>
        </a:solidFill>
        <a:effectLst/>
      </p:bgPr>
    </p:bg>
    <p:spTree>
      <p:nvGrpSpPr>
        <p:cNvPr id="1" name=""/>
        <p:cNvGrpSpPr/>
        <p:nvPr/>
      </p:nvGrpSpPr>
      <p:grpSpPr>
        <a:xfrm>
          <a:off x="0" y="0"/>
          <a:ext cx="0" cy="0"/>
          <a:chOff x="0" y="0"/>
          <a:chExt cx="0" cy="0"/>
        </a:xfrm>
      </p:grpSpPr>
      <p:sp>
        <p:nvSpPr>
          <p:cNvPr id="2" name="文本框 1"/>
          <p:cNvSpPr txBox="1"/>
          <p:nvPr/>
        </p:nvSpPr>
        <p:spPr>
          <a:xfrm>
            <a:off x="1853963" y="3605017"/>
            <a:ext cx="6395091" cy="2123658"/>
          </a:xfrm>
          <a:prstGeom prst="rect">
            <a:avLst/>
          </a:prstGeom>
          <a:noFill/>
        </p:spPr>
        <p:txBody>
          <a:bodyPr wrap="square" rtlCol="0">
            <a:spAutoFit/>
          </a:bodyPr>
          <a:lstStyle/>
          <a:p>
            <a:r>
              <a:rPr lang="en-US" altLang="zh-CN" sz="4400" spc="300" dirty="0">
                <a:solidFill>
                  <a:prstClr val="white"/>
                </a:solidFill>
                <a:latin typeface="Impact" panose="020B0806030902050204" pitchFamily="34" charset="0"/>
                <a:ea typeface="微软雅黑" panose="020B0503020204020204" pitchFamily="34" charset="-122"/>
              </a:rPr>
              <a:t>02</a:t>
            </a:r>
          </a:p>
          <a:p>
            <a:r>
              <a:rPr lang="zh-CN" altLang="en-US" sz="4400" b="1" dirty="0">
                <a:solidFill>
                  <a:prstClr val="white"/>
                </a:solidFill>
                <a:latin typeface="微软雅黑" panose="020B0503020204020204" pitchFamily="34" charset="-122"/>
                <a:ea typeface="微软雅黑" panose="020B0503020204020204" pitchFamily="34" charset="-122"/>
              </a:rPr>
              <a:t>房地产开发投资机会选择与风险分析</a:t>
            </a:r>
          </a:p>
        </p:txBody>
      </p:sp>
      <p:cxnSp>
        <p:nvCxnSpPr>
          <p:cNvPr id="3" name="直接连接符 2"/>
          <p:cNvCxnSpPr/>
          <p:nvPr/>
        </p:nvCxnSpPr>
        <p:spPr bwMode="auto">
          <a:xfrm flipV="1">
            <a:off x="1515168" y="3723381"/>
            <a:ext cx="0" cy="1889479"/>
          </a:xfrm>
          <a:prstGeom prst="line">
            <a:avLst/>
          </a:prstGeom>
          <a:ln w="177800" cmpd="thinThick">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145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953022" y="383318"/>
            <a:ext cx="4366284" cy="715362"/>
            <a:chOff x="3953022" y="383318"/>
            <a:chExt cx="4366284" cy="715362"/>
          </a:xfrm>
        </p:grpSpPr>
        <p:sp>
          <p:nvSpPr>
            <p:cNvPr id="14" name="矩形 13"/>
            <p:cNvSpPr/>
            <p:nvPr/>
          </p:nvSpPr>
          <p:spPr>
            <a:xfrm>
              <a:off x="3953022" y="637015"/>
              <a:ext cx="3610949" cy="461665"/>
            </a:xfrm>
            <a:prstGeom prst="rect">
              <a:avLst/>
            </a:prstGeom>
          </p:spPr>
          <p:txBody>
            <a:bodyPr wrap="square">
              <a:spAutoFit/>
            </a:bodyPr>
            <a:lstStyle/>
            <a:p>
              <a:pPr algn="r"/>
              <a:r>
                <a:rPr lang="zh-CN" altLang="en-US" sz="2400" b="1" kern="100" dirty="0">
                  <a:solidFill>
                    <a:schemeClr val="bg1">
                      <a:lumMod val="50000"/>
                    </a:schemeClr>
                  </a:solidFill>
                  <a:latin typeface="+mj-ea"/>
                  <a:cs typeface="Times New Roman" panose="02020603050405020304" pitchFamily="18" charset="0"/>
                </a:rPr>
                <a:t>房地产投资的种类</a:t>
              </a:r>
              <a:endParaRPr lang="zh-CN" altLang="en-US" sz="2400" b="1" dirty="0">
                <a:solidFill>
                  <a:schemeClr val="bg1">
                    <a:lumMod val="50000"/>
                  </a:schemeClr>
                </a:solidFill>
                <a:latin typeface="+mj-ea"/>
              </a:endParaRPr>
            </a:p>
          </p:txBody>
        </p:sp>
        <p:grpSp>
          <p:nvGrpSpPr>
            <p:cNvPr id="15" name="组合 14"/>
            <p:cNvGrpSpPr/>
            <p:nvPr/>
          </p:nvGrpSpPr>
          <p:grpSpPr>
            <a:xfrm>
              <a:off x="7563971" y="383318"/>
              <a:ext cx="755335" cy="711624"/>
              <a:chOff x="7563971" y="116026"/>
              <a:chExt cx="755335" cy="711624"/>
            </a:xfrm>
            <a:solidFill>
              <a:schemeClr val="tx1">
                <a:lumMod val="50000"/>
                <a:lumOff val="50000"/>
              </a:schemeClr>
            </a:solidFill>
          </p:grpSpPr>
          <p:sp>
            <p:nvSpPr>
              <p:cNvPr id="16" name="矩形 15"/>
              <p:cNvSpPr/>
              <p:nvPr/>
            </p:nvSpPr>
            <p:spPr>
              <a:xfrm>
                <a:off x="7563971" y="116026"/>
                <a:ext cx="696414" cy="66673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7" name="文本框 16"/>
              <p:cNvSpPr txBox="1"/>
              <p:nvPr/>
            </p:nvSpPr>
            <p:spPr>
              <a:xfrm>
                <a:off x="7563971" y="119764"/>
                <a:ext cx="755335" cy="707886"/>
              </a:xfrm>
              <a:prstGeom prst="rect">
                <a:avLst/>
              </a:prstGeom>
              <a:solidFill>
                <a:schemeClr val="bg1">
                  <a:lumMod val="65000"/>
                </a:schemeClr>
              </a:solidFill>
            </p:spPr>
            <p:txBody>
              <a:bodyPr wrap="none" rtlCol="0">
                <a:spAutoFit/>
              </a:bodyPr>
              <a:lstStyle/>
              <a:p>
                <a:r>
                  <a:rPr lang="en-US" altLang="zh-CN" sz="4000" dirty="0">
                    <a:solidFill>
                      <a:schemeClr val="bg1"/>
                    </a:solidFill>
                  </a:rPr>
                  <a:t>01</a:t>
                </a:r>
                <a:endParaRPr lang="zh-CN" altLang="en-US" sz="4000" dirty="0">
                  <a:solidFill>
                    <a:schemeClr val="bg1"/>
                  </a:solidFill>
                </a:endParaRPr>
              </a:p>
            </p:txBody>
          </p:sp>
        </p:grpSp>
      </p:grpSp>
      <p:pic>
        <p:nvPicPr>
          <p:cNvPr id="19" name="Picture 4" descr="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575" y="3573463"/>
            <a:ext cx="648017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976634" y="1410278"/>
            <a:ext cx="6965004" cy="1754326"/>
          </a:xfrm>
          <a:prstGeom prst="rect">
            <a:avLst/>
          </a:prstGeom>
        </p:spPr>
        <p:txBody>
          <a:bodyPr wrap="square">
            <a:spAutoFit/>
          </a:bodyPr>
          <a:lstStyle/>
          <a:p>
            <a:r>
              <a:rPr lang="zh-CN" altLang="en-US" dirty="0"/>
              <a:t>　　房地产投资可分为直接投资与间接投资两种，其中房地产直接投资是指直接与房地产产品相关的投资，它包含房地产开发投资与房地产置业投资两种形式，房地产间接投资是指不直接与房地产产品发生关系的投资。主要有投资房地产企业股票或债券、投资房地产投资信托基金、购买住房抵押贷款支持证券等形式。它们具体的关系如图所示。</a:t>
            </a:r>
          </a:p>
        </p:txBody>
      </p:sp>
    </p:spTree>
    <p:extLst>
      <p:ext uri="{BB962C8B-B14F-4D97-AF65-F5344CB8AC3E}">
        <p14:creationId xmlns:p14="http://schemas.microsoft.com/office/powerpoint/2010/main" val="2829289099"/>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949430" y="383318"/>
            <a:ext cx="4369876" cy="711624"/>
            <a:chOff x="3949430" y="383318"/>
            <a:chExt cx="4369876" cy="711624"/>
          </a:xfrm>
          <a:solidFill>
            <a:schemeClr val="bg1">
              <a:lumMod val="65000"/>
            </a:schemeClr>
          </a:solidFill>
        </p:grpSpPr>
        <p:sp>
          <p:nvSpPr>
            <p:cNvPr id="2" name="矩形 1"/>
            <p:cNvSpPr/>
            <p:nvPr/>
          </p:nvSpPr>
          <p:spPr>
            <a:xfrm>
              <a:off x="3949430" y="624320"/>
              <a:ext cx="3614541" cy="461665"/>
            </a:xfrm>
            <a:prstGeom prst="rect">
              <a:avLst/>
            </a:prstGeom>
            <a:noFill/>
          </p:spPr>
          <p:txBody>
            <a:bodyPr wrap="square">
              <a:spAutoFit/>
            </a:bodyPr>
            <a:lstStyle/>
            <a:p>
              <a:pPr lvl="0" algn="r">
                <a:spcAft>
                  <a:spcPts val="0"/>
                </a:spcAft>
              </a:pPr>
              <a:r>
                <a:rPr lang="zh-CN" altLang="en-US" sz="24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房地产开发投资机会选择</a:t>
              </a:r>
              <a:endParaRPr lang="zh-CN" altLang="zh-CN" sz="24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4" name="组合 33"/>
            <p:cNvGrpSpPr/>
            <p:nvPr/>
          </p:nvGrpSpPr>
          <p:grpSpPr>
            <a:xfrm>
              <a:off x="7563971" y="383318"/>
              <a:ext cx="755335" cy="711624"/>
              <a:chOff x="7563971" y="116026"/>
              <a:chExt cx="755335" cy="711624"/>
            </a:xfrm>
            <a:grpFill/>
          </p:grpSpPr>
          <p:sp>
            <p:nvSpPr>
              <p:cNvPr id="32" name="矩形 31"/>
              <p:cNvSpPr/>
              <p:nvPr/>
            </p:nvSpPr>
            <p:spPr>
              <a:xfrm>
                <a:off x="7563971" y="116026"/>
                <a:ext cx="696414" cy="66673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7563971" y="119764"/>
                <a:ext cx="755335" cy="707886"/>
              </a:xfrm>
              <a:prstGeom prst="rect">
                <a:avLst/>
              </a:prstGeom>
              <a:grpFill/>
            </p:spPr>
            <p:txBody>
              <a:bodyPr wrap="none" rtlCol="0">
                <a:spAutoFit/>
              </a:bodyPr>
              <a:lstStyle/>
              <a:p>
                <a:r>
                  <a:rPr lang="en-US" altLang="zh-CN" sz="4000" dirty="0">
                    <a:solidFill>
                      <a:schemeClr val="bg1"/>
                    </a:solidFill>
                  </a:rPr>
                  <a:t>02</a:t>
                </a:r>
                <a:endParaRPr lang="zh-CN" altLang="en-US" sz="4000" dirty="0">
                  <a:solidFill>
                    <a:schemeClr val="bg1"/>
                  </a:solidFill>
                </a:endParaRPr>
              </a:p>
            </p:txBody>
          </p:sp>
        </p:grpSp>
      </p:grpSp>
      <p:grpSp>
        <p:nvGrpSpPr>
          <p:cNvPr id="9" name="组合 8"/>
          <p:cNvGrpSpPr/>
          <p:nvPr/>
        </p:nvGrpSpPr>
        <p:grpSpPr>
          <a:xfrm>
            <a:off x="663435" y="1574547"/>
            <a:ext cx="7655871" cy="1387768"/>
            <a:chOff x="663435" y="1574547"/>
            <a:chExt cx="7655871" cy="1387768"/>
          </a:xfrm>
        </p:grpSpPr>
        <p:grpSp>
          <p:nvGrpSpPr>
            <p:cNvPr id="38" name="组合 37"/>
            <p:cNvGrpSpPr/>
            <p:nvPr/>
          </p:nvGrpSpPr>
          <p:grpSpPr>
            <a:xfrm>
              <a:off x="663435" y="1574547"/>
              <a:ext cx="7655871" cy="1387768"/>
              <a:chOff x="522986" y="1560480"/>
              <a:chExt cx="6703360" cy="1322881"/>
            </a:xfrm>
            <a:noFill/>
            <a:effectLst>
              <a:outerShdw blurRad="50800" dist="38100" dir="2700000" algn="tl" rotWithShape="0">
                <a:prstClr val="black">
                  <a:alpha val="40000"/>
                </a:prstClr>
              </a:outerShdw>
            </a:effectLst>
          </p:grpSpPr>
          <p:sp>
            <p:nvSpPr>
              <p:cNvPr id="36" name="任意多边形 35"/>
              <p:cNvSpPr/>
              <p:nvPr/>
            </p:nvSpPr>
            <p:spPr>
              <a:xfrm>
                <a:off x="522986" y="1560480"/>
                <a:ext cx="6703360" cy="1322881"/>
              </a:xfrm>
              <a:custGeom>
                <a:avLst/>
                <a:gdLst>
                  <a:gd name="connsiteX0" fmla="*/ 82198 w 6703360"/>
                  <a:gd name="connsiteY0" fmla="*/ 0 h 1322881"/>
                  <a:gd name="connsiteX1" fmla="*/ 6703360 w 6703360"/>
                  <a:gd name="connsiteY1" fmla="*/ 0 h 1322881"/>
                  <a:gd name="connsiteX2" fmla="*/ 6703360 w 6703360"/>
                  <a:gd name="connsiteY2" fmla="*/ 1322881 h 1322881"/>
                  <a:gd name="connsiteX3" fmla="*/ 0 w 6703360"/>
                  <a:gd name="connsiteY3" fmla="*/ 1322881 h 1322881"/>
                  <a:gd name="connsiteX4" fmla="*/ 0 w 6703360"/>
                  <a:gd name="connsiteY4" fmla="*/ 331402 h 1322881"/>
                  <a:gd name="connsiteX5" fmla="*/ 0 w 6703360"/>
                  <a:gd name="connsiteY5" fmla="*/ 140963 h 1322881"/>
                  <a:gd name="connsiteX6" fmla="*/ 0 w 6703360"/>
                  <a:gd name="connsiteY6" fmla="*/ 66282 h 1322881"/>
                  <a:gd name="connsiteX7" fmla="*/ 82198 w 6703360"/>
                  <a:gd name="connsiteY7" fmla="*/ 0 h 132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03360" h="1322881">
                    <a:moveTo>
                      <a:pt x="82198" y="0"/>
                    </a:moveTo>
                    <a:lnTo>
                      <a:pt x="6703360" y="0"/>
                    </a:lnTo>
                    <a:lnTo>
                      <a:pt x="6703360" y="1322881"/>
                    </a:lnTo>
                    <a:lnTo>
                      <a:pt x="0" y="1322881"/>
                    </a:lnTo>
                    <a:lnTo>
                      <a:pt x="0" y="331402"/>
                    </a:lnTo>
                    <a:lnTo>
                      <a:pt x="0" y="140963"/>
                    </a:lnTo>
                    <a:lnTo>
                      <a:pt x="0" y="66282"/>
                    </a:lnTo>
                    <a:cubicBezTo>
                      <a:pt x="0" y="29675"/>
                      <a:pt x="36801" y="0"/>
                      <a:pt x="82198" y="0"/>
                    </a:cubicBezTo>
                    <a:close/>
                  </a:path>
                </a:pathLst>
              </a:cu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a:off x="664180" y="2175978"/>
                <a:ext cx="6562166" cy="0"/>
              </a:xfrm>
              <a:prstGeom prst="line">
                <a:avLst/>
              </a:prstGeom>
              <a:grpFill/>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5" name="矩形 4"/>
            <p:cNvSpPr/>
            <p:nvPr/>
          </p:nvSpPr>
          <p:spPr>
            <a:xfrm>
              <a:off x="804629" y="1775970"/>
              <a:ext cx="5075438" cy="370023"/>
            </a:xfrm>
            <a:prstGeom prst="rect">
              <a:avLst/>
            </a:prstGeom>
          </p:spPr>
          <p:txBody>
            <a:bodyPr wrap="square">
              <a:spAutoFit/>
            </a:bodyPr>
            <a:lstStyle/>
            <a:p>
              <a:pPr indent="533400" algn="just">
                <a:spcAft>
                  <a:spcPts val="0"/>
                </a:spcAft>
              </a:pPr>
              <a:r>
                <a:rPr lang="zh-CN" altLang="en-US" b="1"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投资机会寻找</a:t>
              </a:r>
              <a:endParaRPr lang="zh-CN" altLang="zh-CN" b="1"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6" name="矩形 45"/>
            <p:cNvSpPr/>
            <p:nvPr/>
          </p:nvSpPr>
          <p:spPr>
            <a:xfrm>
              <a:off x="5880063" y="1589100"/>
              <a:ext cx="2439239" cy="58534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01</a:t>
              </a:r>
              <a:endParaRPr lang="zh-CN" altLang="en-US"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7"/>
            <p:cNvSpPr txBox="1"/>
            <p:nvPr/>
          </p:nvSpPr>
          <p:spPr>
            <a:xfrm>
              <a:off x="804623" y="2250961"/>
              <a:ext cx="7455761" cy="553998"/>
            </a:xfrm>
            <a:prstGeom prst="rect">
              <a:avLst/>
            </a:prstGeom>
            <a:noFill/>
          </p:spPr>
          <p:txBody>
            <a:bodyPr wrap="square" rtlCol="0">
              <a:spAutoFit/>
            </a:bodyPr>
            <a:lstStyle/>
            <a:p>
              <a:pPr indent="457200"/>
              <a:r>
                <a:rPr lang="zh-CN" altLang="en-US" sz="1500" b="1" dirty="0"/>
                <a:t>在机会寻找过程中，开发商首先要选择开发项目所处的城市或地区，然后根据自己对该地房地产市场供求关系的认识，寻找投资的可能性，亦即通常所说的“看地”。</a:t>
              </a:r>
            </a:p>
          </p:txBody>
        </p:sp>
      </p:grpSp>
      <p:grpSp>
        <p:nvGrpSpPr>
          <p:cNvPr id="6" name="组合 5"/>
          <p:cNvGrpSpPr/>
          <p:nvPr/>
        </p:nvGrpSpPr>
        <p:grpSpPr>
          <a:xfrm>
            <a:off x="663432" y="3328272"/>
            <a:ext cx="7655870" cy="1322881"/>
            <a:chOff x="663435" y="5017112"/>
            <a:chExt cx="7655870" cy="1322881"/>
          </a:xfrm>
        </p:grpSpPr>
        <p:sp>
          <p:nvSpPr>
            <p:cNvPr id="4" name="矩形 3"/>
            <p:cNvSpPr/>
            <p:nvPr/>
          </p:nvSpPr>
          <p:spPr>
            <a:xfrm>
              <a:off x="804629" y="5217484"/>
              <a:ext cx="5075438" cy="369332"/>
            </a:xfrm>
            <a:prstGeom prst="rect">
              <a:avLst/>
            </a:prstGeom>
          </p:spPr>
          <p:txBody>
            <a:bodyPr wrap="square">
              <a:spAutoFit/>
            </a:bodyPr>
            <a:lstStyle/>
            <a:p>
              <a:pPr indent="533400" algn="just">
                <a:spcAft>
                  <a:spcPts val="0"/>
                </a:spcAft>
              </a:pPr>
              <a:r>
                <a:rPr lang="zh-CN" altLang="en-US" b="1"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投资机会筛选</a:t>
              </a:r>
              <a:endParaRPr lang="zh-CN" altLang="zh-CN" b="1"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42" name="组合 41"/>
            <p:cNvGrpSpPr/>
            <p:nvPr/>
          </p:nvGrpSpPr>
          <p:grpSpPr>
            <a:xfrm>
              <a:off x="663435" y="5017112"/>
              <a:ext cx="7655870" cy="1322881"/>
              <a:chOff x="522986" y="1560480"/>
              <a:chExt cx="6703360" cy="1322881"/>
            </a:xfrm>
            <a:noFill/>
            <a:effectLst>
              <a:outerShdw blurRad="50800" dist="38100" dir="2700000" algn="tl" rotWithShape="0">
                <a:prstClr val="black">
                  <a:alpha val="40000"/>
                </a:prstClr>
              </a:outerShdw>
            </a:effectLst>
          </p:grpSpPr>
          <p:sp>
            <p:nvSpPr>
              <p:cNvPr id="43" name="任意多边形 42"/>
              <p:cNvSpPr/>
              <p:nvPr/>
            </p:nvSpPr>
            <p:spPr>
              <a:xfrm>
                <a:off x="522986" y="1560480"/>
                <a:ext cx="6703360" cy="1322881"/>
              </a:xfrm>
              <a:custGeom>
                <a:avLst/>
                <a:gdLst>
                  <a:gd name="connsiteX0" fmla="*/ 82198 w 6703360"/>
                  <a:gd name="connsiteY0" fmla="*/ 0 h 1322881"/>
                  <a:gd name="connsiteX1" fmla="*/ 6703360 w 6703360"/>
                  <a:gd name="connsiteY1" fmla="*/ 0 h 1322881"/>
                  <a:gd name="connsiteX2" fmla="*/ 6703360 w 6703360"/>
                  <a:gd name="connsiteY2" fmla="*/ 1322881 h 1322881"/>
                  <a:gd name="connsiteX3" fmla="*/ 0 w 6703360"/>
                  <a:gd name="connsiteY3" fmla="*/ 1322881 h 1322881"/>
                  <a:gd name="connsiteX4" fmla="*/ 0 w 6703360"/>
                  <a:gd name="connsiteY4" fmla="*/ 331402 h 1322881"/>
                  <a:gd name="connsiteX5" fmla="*/ 0 w 6703360"/>
                  <a:gd name="connsiteY5" fmla="*/ 140963 h 1322881"/>
                  <a:gd name="connsiteX6" fmla="*/ 0 w 6703360"/>
                  <a:gd name="connsiteY6" fmla="*/ 66282 h 1322881"/>
                  <a:gd name="connsiteX7" fmla="*/ 82198 w 6703360"/>
                  <a:gd name="connsiteY7" fmla="*/ 0 h 132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03360" h="1322881">
                    <a:moveTo>
                      <a:pt x="82198" y="0"/>
                    </a:moveTo>
                    <a:lnTo>
                      <a:pt x="6703360" y="0"/>
                    </a:lnTo>
                    <a:lnTo>
                      <a:pt x="6703360" y="1322881"/>
                    </a:lnTo>
                    <a:lnTo>
                      <a:pt x="0" y="1322881"/>
                    </a:lnTo>
                    <a:lnTo>
                      <a:pt x="0" y="331402"/>
                    </a:lnTo>
                    <a:lnTo>
                      <a:pt x="0" y="140963"/>
                    </a:lnTo>
                    <a:lnTo>
                      <a:pt x="0" y="66282"/>
                    </a:lnTo>
                    <a:cubicBezTo>
                      <a:pt x="0" y="29675"/>
                      <a:pt x="36801" y="0"/>
                      <a:pt x="82198" y="0"/>
                    </a:cubicBezTo>
                    <a:close/>
                  </a:path>
                </a:pathLst>
              </a:cu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4" name="直接连接符 43"/>
              <p:cNvCxnSpPr/>
              <p:nvPr/>
            </p:nvCxnSpPr>
            <p:spPr>
              <a:xfrm>
                <a:off x="664180" y="2175978"/>
                <a:ext cx="6562166" cy="0"/>
              </a:xfrm>
              <a:prstGeom prst="line">
                <a:avLst/>
              </a:prstGeom>
              <a:grpFill/>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7" name="矩形 46"/>
            <p:cNvSpPr/>
            <p:nvPr/>
          </p:nvSpPr>
          <p:spPr>
            <a:xfrm>
              <a:off x="5880062" y="5039934"/>
              <a:ext cx="2439240" cy="546882"/>
            </a:xfrm>
            <a:prstGeom prst="rect">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en-US"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7" name="组合 6"/>
          <p:cNvGrpSpPr/>
          <p:nvPr/>
        </p:nvGrpSpPr>
        <p:grpSpPr>
          <a:xfrm>
            <a:off x="663428" y="5017110"/>
            <a:ext cx="7655871" cy="1322881"/>
            <a:chOff x="663434" y="3328273"/>
            <a:chExt cx="7655871" cy="1322881"/>
          </a:xfrm>
        </p:grpSpPr>
        <p:sp>
          <p:nvSpPr>
            <p:cNvPr id="3" name="矩形 2"/>
            <p:cNvSpPr/>
            <p:nvPr/>
          </p:nvSpPr>
          <p:spPr>
            <a:xfrm>
              <a:off x="804630" y="3530388"/>
              <a:ext cx="5075438" cy="369332"/>
            </a:xfrm>
            <a:prstGeom prst="rect">
              <a:avLst/>
            </a:prstGeom>
          </p:spPr>
          <p:txBody>
            <a:bodyPr wrap="square">
              <a:spAutoFit/>
            </a:bodyPr>
            <a:lstStyle/>
            <a:p>
              <a:pPr indent="533400" algn="just">
                <a:spcAft>
                  <a:spcPts val="0"/>
                </a:spcAft>
              </a:pPr>
              <a:r>
                <a:rPr lang="zh-CN" altLang="en-US" b="1"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决策分析</a:t>
              </a:r>
              <a:endParaRPr lang="zh-CN" altLang="zh-CN" b="1"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19" name="直接连接符 18"/>
            <p:cNvCxnSpPr/>
            <p:nvPr/>
          </p:nvCxnSpPr>
          <p:spPr>
            <a:xfrm>
              <a:off x="804629" y="4079269"/>
              <a:ext cx="65621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663434" y="3328273"/>
              <a:ext cx="7655871" cy="1322881"/>
              <a:chOff x="522986" y="1560480"/>
              <a:chExt cx="6703360" cy="1322881"/>
            </a:xfrm>
            <a:noFill/>
            <a:effectLst>
              <a:outerShdw blurRad="50800" dist="38100" dir="2700000" algn="tl" rotWithShape="0">
                <a:prstClr val="black">
                  <a:alpha val="40000"/>
                </a:prstClr>
              </a:outerShdw>
            </a:effectLst>
          </p:grpSpPr>
          <p:sp>
            <p:nvSpPr>
              <p:cNvPr id="40" name="任意多边形 39"/>
              <p:cNvSpPr/>
              <p:nvPr/>
            </p:nvSpPr>
            <p:spPr>
              <a:xfrm>
                <a:off x="522986" y="1560480"/>
                <a:ext cx="6703360" cy="1322881"/>
              </a:xfrm>
              <a:custGeom>
                <a:avLst/>
                <a:gdLst>
                  <a:gd name="connsiteX0" fmla="*/ 82198 w 6703360"/>
                  <a:gd name="connsiteY0" fmla="*/ 0 h 1322881"/>
                  <a:gd name="connsiteX1" fmla="*/ 6703360 w 6703360"/>
                  <a:gd name="connsiteY1" fmla="*/ 0 h 1322881"/>
                  <a:gd name="connsiteX2" fmla="*/ 6703360 w 6703360"/>
                  <a:gd name="connsiteY2" fmla="*/ 1322881 h 1322881"/>
                  <a:gd name="connsiteX3" fmla="*/ 0 w 6703360"/>
                  <a:gd name="connsiteY3" fmla="*/ 1322881 h 1322881"/>
                  <a:gd name="connsiteX4" fmla="*/ 0 w 6703360"/>
                  <a:gd name="connsiteY4" fmla="*/ 331402 h 1322881"/>
                  <a:gd name="connsiteX5" fmla="*/ 0 w 6703360"/>
                  <a:gd name="connsiteY5" fmla="*/ 140963 h 1322881"/>
                  <a:gd name="connsiteX6" fmla="*/ 0 w 6703360"/>
                  <a:gd name="connsiteY6" fmla="*/ 66282 h 1322881"/>
                  <a:gd name="connsiteX7" fmla="*/ 82198 w 6703360"/>
                  <a:gd name="connsiteY7" fmla="*/ 0 h 132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03360" h="1322881">
                    <a:moveTo>
                      <a:pt x="82198" y="0"/>
                    </a:moveTo>
                    <a:lnTo>
                      <a:pt x="6703360" y="0"/>
                    </a:lnTo>
                    <a:lnTo>
                      <a:pt x="6703360" y="1322881"/>
                    </a:lnTo>
                    <a:lnTo>
                      <a:pt x="0" y="1322881"/>
                    </a:lnTo>
                    <a:lnTo>
                      <a:pt x="0" y="331402"/>
                    </a:lnTo>
                    <a:lnTo>
                      <a:pt x="0" y="140963"/>
                    </a:lnTo>
                    <a:lnTo>
                      <a:pt x="0" y="66282"/>
                    </a:lnTo>
                    <a:cubicBezTo>
                      <a:pt x="0" y="29675"/>
                      <a:pt x="36801" y="0"/>
                      <a:pt x="82198" y="0"/>
                    </a:cubicBezTo>
                    <a:close/>
                  </a:path>
                </a:pathLst>
              </a:cu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a:off x="664180" y="2175978"/>
                <a:ext cx="6562166" cy="0"/>
              </a:xfrm>
              <a:prstGeom prst="line">
                <a:avLst/>
              </a:prstGeom>
              <a:grpFill/>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5" name="矩形 44"/>
            <p:cNvSpPr/>
            <p:nvPr/>
          </p:nvSpPr>
          <p:spPr>
            <a:xfrm>
              <a:off x="5880062" y="3343368"/>
              <a:ext cx="2439241" cy="5393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03</a:t>
              </a:r>
              <a:endParaRPr lang="zh-CN" altLang="en-US"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1" name="文本框 30"/>
          <p:cNvSpPr txBox="1"/>
          <p:nvPr/>
        </p:nvSpPr>
        <p:spPr>
          <a:xfrm>
            <a:off x="804622" y="3952237"/>
            <a:ext cx="7455761" cy="553998"/>
          </a:xfrm>
          <a:prstGeom prst="rect">
            <a:avLst/>
          </a:prstGeom>
          <a:noFill/>
        </p:spPr>
        <p:txBody>
          <a:bodyPr wrap="square" rtlCol="0">
            <a:spAutoFit/>
          </a:bodyPr>
          <a:lstStyle/>
          <a:p>
            <a:pPr indent="457200"/>
            <a:r>
              <a:rPr lang="zh-CN" altLang="en-US" sz="1500" b="1" dirty="0"/>
              <a:t>在紧接的机会筛选过程中，开发商就将其投资设想落实到一个具体的地块上，进一步分析其客观条件是否具备。</a:t>
            </a:r>
          </a:p>
        </p:txBody>
      </p:sp>
      <p:sp>
        <p:nvSpPr>
          <p:cNvPr id="35" name="文本框 34"/>
          <p:cNvSpPr txBox="1"/>
          <p:nvPr/>
        </p:nvSpPr>
        <p:spPr>
          <a:xfrm>
            <a:off x="804622" y="5756961"/>
            <a:ext cx="7455761" cy="323165"/>
          </a:xfrm>
          <a:prstGeom prst="rect">
            <a:avLst/>
          </a:prstGeom>
          <a:noFill/>
        </p:spPr>
        <p:txBody>
          <a:bodyPr wrap="square" rtlCol="0">
            <a:spAutoFit/>
          </a:bodyPr>
          <a:lstStyle/>
          <a:p>
            <a:pPr indent="457200"/>
            <a:r>
              <a:rPr lang="zh-CN" altLang="en-US" sz="1500" b="1" dirty="0"/>
              <a:t> 房地产投资决策分析主要包括市场分析和项目的财务评价两部分工作。</a:t>
            </a:r>
          </a:p>
        </p:txBody>
      </p:sp>
    </p:spTree>
    <p:extLst>
      <p:ext uri="{BB962C8B-B14F-4D97-AF65-F5344CB8AC3E}">
        <p14:creationId xmlns:p14="http://schemas.microsoft.com/office/powerpoint/2010/main" val="10969973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949430" y="383318"/>
            <a:ext cx="4369876" cy="711624"/>
            <a:chOff x="3949430" y="383318"/>
            <a:chExt cx="4369876" cy="711624"/>
          </a:xfrm>
          <a:solidFill>
            <a:schemeClr val="bg1">
              <a:lumMod val="65000"/>
            </a:schemeClr>
          </a:solidFill>
        </p:grpSpPr>
        <p:sp>
          <p:nvSpPr>
            <p:cNvPr id="2" name="矩形 1"/>
            <p:cNvSpPr/>
            <p:nvPr/>
          </p:nvSpPr>
          <p:spPr>
            <a:xfrm>
              <a:off x="3949430" y="624320"/>
              <a:ext cx="3614541" cy="461665"/>
            </a:xfrm>
            <a:prstGeom prst="rect">
              <a:avLst/>
            </a:prstGeom>
            <a:noFill/>
          </p:spPr>
          <p:txBody>
            <a:bodyPr wrap="square">
              <a:spAutoFit/>
            </a:bodyPr>
            <a:lstStyle/>
            <a:p>
              <a:pPr lvl="0" algn="r">
                <a:spcAft>
                  <a:spcPts val="0"/>
                </a:spcAft>
              </a:pPr>
              <a:r>
                <a:rPr lang="zh-CN" altLang="en-US" sz="2400" b="1"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房地产开发投资风险分析</a:t>
              </a:r>
              <a:endParaRPr lang="zh-CN" altLang="zh-CN" sz="24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4" name="组合 33"/>
            <p:cNvGrpSpPr/>
            <p:nvPr/>
          </p:nvGrpSpPr>
          <p:grpSpPr>
            <a:xfrm>
              <a:off x="7563971" y="383318"/>
              <a:ext cx="755335" cy="711624"/>
              <a:chOff x="7563971" y="116026"/>
              <a:chExt cx="755335" cy="711624"/>
            </a:xfrm>
            <a:grpFill/>
          </p:grpSpPr>
          <p:sp>
            <p:nvSpPr>
              <p:cNvPr id="32" name="矩形 31"/>
              <p:cNvSpPr/>
              <p:nvPr/>
            </p:nvSpPr>
            <p:spPr>
              <a:xfrm>
                <a:off x="7563971" y="116026"/>
                <a:ext cx="696414" cy="66673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7563971" y="119764"/>
                <a:ext cx="755335" cy="707886"/>
              </a:xfrm>
              <a:prstGeom prst="rect">
                <a:avLst/>
              </a:prstGeom>
              <a:grpFill/>
            </p:spPr>
            <p:txBody>
              <a:bodyPr wrap="none" rtlCol="0">
                <a:spAutoFit/>
              </a:bodyPr>
              <a:lstStyle/>
              <a:p>
                <a:r>
                  <a:rPr lang="en-US" altLang="zh-CN" sz="4000" dirty="0">
                    <a:solidFill>
                      <a:schemeClr val="bg1"/>
                    </a:solidFill>
                  </a:rPr>
                  <a:t>03</a:t>
                </a:r>
                <a:endParaRPr lang="zh-CN" altLang="en-US" sz="4000" dirty="0">
                  <a:solidFill>
                    <a:schemeClr val="bg1"/>
                  </a:solidFill>
                </a:endParaRPr>
              </a:p>
            </p:txBody>
          </p:sp>
        </p:grpSp>
      </p:grpSp>
      <p:sp>
        <p:nvSpPr>
          <p:cNvPr id="29" name="矩形 28"/>
          <p:cNvSpPr/>
          <p:nvPr/>
        </p:nvSpPr>
        <p:spPr>
          <a:xfrm>
            <a:off x="976634" y="1410278"/>
            <a:ext cx="6965004" cy="1200329"/>
          </a:xfrm>
          <a:prstGeom prst="rect">
            <a:avLst/>
          </a:prstGeom>
        </p:spPr>
        <p:txBody>
          <a:bodyPr wrap="square">
            <a:spAutoFit/>
          </a:bodyPr>
          <a:lstStyle/>
          <a:p>
            <a:pPr indent="457200"/>
            <a:r>
              <a:rPr lang="zh-CN" altLang="en-US" dirty="0"/>
              <a:t>风险可以定义为</a:t>
            </a:r>
            <a:r>
              <a:rPr lang="zh-CN" altLang="en-US" b="1" dirty="0">
                <a:solidFill>
                  <a:srgbClr val="A6A6A6"/>
                </a:solidFill>
              </a:rPr>
              <a:t>未获得预期收益可能性的大小</a:t>
            </a:r>
            <a:r>
              <a:rPr lang="zh-CN" altLang="en-US" dirty="0"/>
              <a:t>。</a:t>
            </a:r>
          </a:p>
          <a:p>
            <a:pPr indent="457200"/>
            <a:r>
              <a:rPr lang="zh-CN" altLang="en-US" dirty="0"/>
              <a:t>房地产投资的风险主要体现在</a:t>
            </a:r>
            <a:r>
              <a:rPr lang="zh-CN" altLang="en-US" b="1" dirty="0">
                <a:solidFill>
                  <a:srgbClr val="A6A6A6"/>
                </a:solidFill>
              </a:rPr>
              <a:t>投入资金的安全性、期望收益的可靠性、投资项目的变现性和资产管理的复杂性</a:t>
            </a:r>
            <a:r>
              <a:rPr lang="en-US" altLang="zh-CN" dirty="0"/>
              <a:t>4</a:t>
            </a:r>
            <a:r>
              <a:rPr lang="zh-CN" altLang="en-US" dirty="0"/>
              <a:t>个方面。</a:t>
            </a:r>
          </a:p>
          <a:p>
            <a:pPr indent="457200"/>
            <a:r>
              <a:rPr lang="zh-CN" altLang="en-US" dirty="0"/>
              <a:t>通常情况下，人们往往把风险划分为</a:t>
            </a:r>
            <a:r>
              <a:rPr lang="zh-CN" altLang="en-US" b="1" dirty="0">
                <a:solidFill>
                  <a:srgbClr val="A6A6A6"/>
                </a:solidFill>
              </a:rPr>
              <a:t>系统风险</a:t>
            </a:r>
            <a:r>
              <a:rPr lang="zh-CN" altLang="en-US" dirty="0"/>
              <a:t>和</a:t>
            </a:r>
            <a:r>
              <a:rPr lang="zh-CN" altLang="en-US" b="1" dirty="0">
                <a:solidFill>
                  <a:srgbClr val="A6A6A6"/>
                </a:solidFill>
              </a:rPr>
              <a:t>个别风险</a:t>
            </a:r>
            <a:r>
              <a:rPr lang="zh-CN" altLang="en-US" dirty="0"/>
              <a:t>。</a:t>
            </a:r>
          </a:p>
        </p:txBody>
      </p:sp>
      <p:graphicFrame>
        <p:nvGraphicFramePr>
          <p:cNvPr id="30" name="Group 4"/>
          <p:cNvGraphicFramePr>
            <a:graphicFrameLocks/>
          </p:cNvGraphicFramePr>
          <p:nvPr>
            <p:extLst>
              <p:ext uri="{D42A27DB-BD31-4B8C-83A1-F6EECF244321}">
                <p14:modId xmlns:p14="http://schemas.microsoft.com/office/powerpoint/2010/main" val="974010408"/>
              </p:ext>
            </p:extLst>
          </p:nvPr>
        </p:nvGraphicFramePr>
        <p:xfrm>
          <a:off x="684213" y="2925943"/>
          <a:ext cx="8002587" cy="2447926"/>
        </p:xfrm>
        <a:graphic>
          <a:graphicData uri="http://schemas.openxmlformats.org/drawingml/2006/table">
            <a:tbl>
              <a:tblPr/>
              <a:tblGrid>
                <a:gridCol w="1123950">
                  <a:extLst>
                    <a:ext uri="{9D8B030D-6E8A-4147-A177-3AD203B41FA5}">
                      <a16:colId xmlns:a16="http://schemas.microsoft.com/office/drawing/2014/main" val="629829008"/>
                    </a:ext>
                  </a:extLst>
                </a:gridCol>
                <a:gridCol w="3440112">
                  <a:extLst>
                    <a:ext uri="{9D8B030D-6E8A-4147-A177-3AD203B41FA5}">
                      <a16:colId xmlns:a16="http://schemas.microsoft.com/office/drawing/2014/main" val="3134190996"/>
                    </a:ext>
                  </a:extLst>
                </a:gridCol>
                <a:gridCol w="3438525">
                  <a:extLst>
                    <a:ext uri="{9D8B030D-6E8A-4147-A177-3AD203B41FA5}">
                      <a16:colId xmlns:a16="http://schemas.microsoft.com/office/drawing/2014/main" val="18481165"/>
                    </a:ext>
                  </a:extLst>
                </a:gridCol>
              </a:tblGrid>
              <a:tr h="496888">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sym typeface="黑体" panose="02010609060101010101" pitchFamily="49" charset="-122"/>
                        </a:rPr>
                        <a:t>风险类型</a:t>
                      </a:r>
                    </a:p>
                  </a:txBody>
                  <a:tcPr anchor="ctr" horzOverflow="overflow">
                    <a:lnL cap="flat">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sym typeface="黑体" panose="02010609060101010101" pitchFamily="49" charset="-122"/>
                        </a:rPr>
                        <a:t>类型含义</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sym typeface="黑体" panose="02010609060101010101" pitchFamily="49" charset="-122"/>
                        </a:rPr>
                        <a:t>主要形式</a:t>
                      </a:r>
                    </a:p>
                  </a:txBody>
                  <a:tcPr anchor="ctr" horzOverflow="overflow">
                    <a:lnL w="6350" cap="flat" cmpd="sng" algn="ctr">
                      <a:solidFill>
                        <a:srgbClr val="000000"/>
                      </a:solidFill>
                      <a:prstDash val="solid"/>
                      <a:round/>
                      <a:headEnd type="none" w="med" len="med"/>
                      <a:tailEnd type="none" w="med" len="med"/>
                    </a:lnL>
                    <a:lnR cap="flat">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7462528"/>
                  </a:ext>
                </a:extLst>
              </a:tr>
              <a:tr h="976313">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zh-CN" sz="1600" b="0" i="0" u="none" strike="noStrike" cap="none" normalizeH="0" baseline="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系统风险</a:t>
                      </a:r>
                    </a:p>
                  </a:txBody>
                  <a:tcPr anchor="ctr" horzOverflow="overflow">
                    <a:lnL cap="flat">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zh-CN" sz="1600" b="0" i="0" u="none" strike="noStrike" cap="none" normalizeH="0" baseline="0" dirty="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对市场内所有投资项目均产生影响、投资者无法控制的风险。投资者对这些风险不易判断和控制</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zh-CN" sz="1600" b="0" i="0" u="none" strike="noStrike" cap="none" normalizeH="0" baseline="0" dirty="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通货膨胀风险、市场供求风险、周期风险、变现风险、利率风险、政策风险和或然损失风险等</a:t>
                      </a:r>
                    </a:p>
                  </a:txBody>
                  <a:tcPr anchor="ctr" horzOverflow="overflow">
                    <a:lnL w="6350" cap="flat" cmpd="sng" algn="ctr">
                      <a:solidFill>
                        <a:srgbClr val="000000"/>
                      </a:solidFill>
                      <a:prstDash val="solid"/>
                      <a:round/>
                      <a:headEnd type="none" w="med" len="med"/>
                      <a:tailEnd type="none" w="med" len="med"/>
                    </a:lnL>
                    <a:lnR cap="flat">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80902116"/>
                  </a:ext>
                </a:extLst>
              </a:tr>
              <a:tr h="974725">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zh-CN" sz="1600" b="0" i="0" u="none" strike="noStrike" cap="none" normalizeH="0" baseline="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个别风险</a:t>
                      </a:r>
                    </a:p>
                  </a:txBody>
                  <a:tcPr anchor="ctr" horzOverflow="overflow">
                    <a:lnL cap="flat">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zh-CN" sz="1600" b="0" i="0" u="none" strike="noStrike" cap="none" normalizeH="0" baseline="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对市场内个别项目产生影响、可以由投资者控制的风险</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zh-CN" sz="1600" b="0" i="0" u="none" strike="noStrike" cap="none" normalizeH="0" baseline="0" dirty="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收益现金流风险、未来经营费用风险、资本价值风险、比较风险、时间风险、持有期风险等</a:t>
                      </a:r>
                    </a:p>
                  </a:txBody>
                  <a:tcPr anchor="ctr" horzOverflow="overflow">
                    <a:lnL w="6350" cap="flat" cmpd="sng" algn="ctr">
                      <a:solidFill>
                        <a:srgbClr val="000000"/>
                      </a:solidFill>
                      <a:prstDash val="solid"/>
                      <a:round/>
                      <a:headEnd type="none" w="med" len="med"/>
                      <a:tailEnd type="none" w="med" len="med"/>
                    </a:lnL>
                    <a:lnR cap="flat">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79725204"/>
                  </a:ext>
                </a:extLst>
              </a:tr>
            </a:tbl>
          </a:graphicData>
        </a:graphic>
      </p:graphicFrame>
    </p:spTree>
    <p:extLst>
      <p:ext uri="{BB962C8B-B14F-4D97-AF65-F5344CB8AC3E}">
        <p14:creationId xmlns:p14="http://schemas.microsoft.com/office/powerpoint/2010/main" val="78341368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073940" y="383318"/>
            <a:ext cx="5245366" cy="711624"/>
            <a:chOff x="3073940" y="383318"/>
            <a:chExt cx="5245366" cy="711624"/>
          </a:xfrm>
          <a:solidFill>
            <a:schemeClr val="bg1">
              <a:lumMod val="65000"/>
            </a:schemeClr>
          </a:solidFill>
        </p:grpSpPr>
        <p:sp>
          <p:nvSpPr>
            <p:cNvPr id="2" name="矩形 1"/>
            <p:cNvSpPr/>
            <p:nvPr/>
          </p:nvSpPr>
          <p:spPr>
            <a:xfrm>
              <a:off x="3073940" y="624320"/>
              <a:ext cx="4490031" cy="461665"/>
            </a:xfrm>
            <a:prstGeom prst="rect">
              <a:avLst/>
            </a:prstGeom>
            <a:noFill/>
          </p:spPr>
          <p:txBody>
            <a:bodyPr wrap="square">
              <a:spAutoFit/>
            </a:bodyPr>
            <a:lstStyle/>
            <a:p>
              <a:pPr lvl="0" algn="r">
                <a:spcAft>
                  <a:spcPts val="0"/>
                </a:spcAft>
              </a:pPr>
              <a:r>
                <a:rPr lang="zh-CN" altLang="en-US" sz="2400" b="1"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房地产投资风险预测与控制分析</a:t>
              </a:r>
              <a:endParaRPr lang="zh-CN" altLang="zh-CN" sz="2400" b="1" kern="10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4" name="组合 33"/>
            <p:cNvGrpSpPr/>
            <p:nvPr/>
          </p:nvGrpSpPr>
          <p:grpSpPr>
            <a:xfrm>
              <a:off x="7563971" y="383318"/>
              <a:ext cx="755335" cy="711624"/>
              <a:chOff x="7563971" y="116026"/>
              <a:chExt cx="755335" cy="711624"/>
            </a:xfrm>
            <a:grpFill/>
          </p:grpSpPr>
          <p:sp>
            <p:nvSpPr>
              <p:cNvPr id="32" name="矩形 31"/>
              <p:cNvSpPr/>
              <p:nvPr/>
            </p:nvSpPr>
            <p:spPr>
              <a:xfrm>
                <a:off x="7563971" y="116026"/>
                <a:ext cx="696414" cy="66673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7563971" y="119764"/>
                <a:ext cx="755335" cy="707886"/>
              </a:xfrm>
              <a:prstGeom prst="rect">
                <a:avLst/>
              </a:prstGeom>
              <a:grpFill/>
            </p:spPr>
            <p:txBody>
              <a:bodyPr wrap="none" rtlCol="0">
                <a:spAutoFit/>
              </a:bodyPr>
              <a:lstStyle/>
              <a:p>
                <a:r>
                  <a:rPr lang="en-US" altLang="zh-CN" sz="4000" dirty="0">
                    <a:solidFill>
                      <a:schemeClr val="bg1"/>
                    </a:solidFill>
                  </a:rPr>
                  <a:t>04</a:t>
                </a:r>
                <a:endParaRPr lang="zh-CN" altLang="en-US" sz="4000" dirty="0">
                  <a:solidFill>
                    <a:schemeClr val="bg1"/>
                  </a:solidFill>
                </a:endParaRPr>
              </a:p>
            </p:txBody>
          </p:sp>
        </p:grpSp>
      </p:grpSp>
      <p:sp>
        <p:nvSpPr>
          <p:cNvPr id="9" name="AutoShape 2"/>
          <p:cNvSpPr>
            <a:spLocks noChangeArrowheads="1"/>
          </p:cNvSpPr>
          <p:nvPr/>
        </p:nvSpPr>
        <p:spPr bwMode="auto">
          <a:xfrm>
            <a:off x="1143000" y="1981200"/>
            <a:ext cx="3833813" cy="3833813"/>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solidFill>
            <a:schemeClr val="bg1">
              <a:lumMod val="50000"/>
            </a:schemeClr>
          </a:solidFill>
          <a:ln>
            <a:noFill/>
          </a:ln>
          <a:effectLst/>
        </p:spPr>
        <p:txBody>
          <a:bodyPr wrap="none" anchor="ctr"/>
          <a:lstStyle/>
          <a:p>
            <a:endParaRPr lang="zh-CN" altLang="en-US"/>
          </a:p>
        </p:txBody>
      </p:sp>
      <p:sp>
        <p:nvSpPr>
          <p:cNvPr id="10" name="Oval 3"/>
          <p:cNvSpPr>
            <a:spLocks noChangeArrowheads="1"/>
          </p:cNvSpPr>
          <p:nvPr/>
        </p:nvSpPr>
        <p:spPr bwMode="auto">
          <a:xfrm>
            <a:off x="1447800" y="2286000"/>
            <a:ext cx="3200400" cy="3200400"/>
          </a:xfrm>
          <a:prstGeom prst="ellipse">
            <a:avLst/>
          </a:prstGeom>
          <a:solidFill>
            <a:srgbClr val="A6A6A6"/>
          </a:solidFill>
          <a:ln w="28575" cmpd="sng">
            <a:solidFill>
              <a:srgbClr val="FFFFFF"/>
            </a:solidFill>
            <a:round/>
            <a:headEnd/>
            <a:tailEnd/>
          </a:ln>
          <a:effectLst/>
        </p:spPr>
        <p:txBody>
          <a:bodyPr wrap="none" anchor="ctr"/>
          <a:lstStyle/>
          <a:p>
            <a:endParaRPr lang="zh-CN" altLang="en-US"/>
          </a:p>
        </p:txBody>
      </p:sp>
      <p:sp>
        <p:nvSpPr>
          <p:cNvPr id="11" name="AutoShape 4"/>
          <p:cNvSpPr>
            <a:spLocks noChangeArrowheads="1"/>
          </p:cNvSpPr>
          <p:nvPr/>
        </p:nvSpPr>
        <p:spPr bwMode="auto">
          <a:xfrm>
            <a:off x="3852863" y="2311400"/>
            <a:ext cx="3781425" cy="500063"/>
          </a:xfrm>
          <a:prstGeom prst="roundRect">
            <a:avLst>
              <a:gd name="adj" fmla="val 50000"/>
            </a:avLst>
          </a:prstGeom>
          <a:solidFill>
            <a:srgbClr val="A6A6A6"/>
          </a:solidFill>
          <a:ln w="38100" cmpd="sng">
            <a:solidFill>
              <a:srgbClr val="808080"/>
            </a:solidFill>
            <a:round/>
            <a:headEnd/>
            <a:tailEnd/>
          </a:ln>
          <a:effectLst/>
        </p:spPr>
        <p:txBody>
          <a:bodyPr wrap="none" anchor="ctr"/>
          <a:lstStyle/>
          <a:p>
            <a:pPr algn="ctr" eaLnBrk="0" hangingPunct="0"/>
            <a:r>
              <a:rPr lang="zh-CN" altLang="zh-CN" b="1" dirty="0">
                <a:solidFill>
                  <a:schemeClr val="bg1"/>
                </a:solidFill>
              </a:rPr>
              <a:t>(1) 财务报表法。</a:t>
            </a:r>
          </a:p>
        </p:txBody>
      </p:sp>
      <p:sp>
        <p:nvSpPr>
          <p:cNvPr id="12" name="AutoShape 5"/>
          <p:cNvSpPr>
            <a:spLocks noChangeArrowheads="1"/>
          </p:cNvSpPr>
          <p:nvPr/>
        </p:nvSpPr>
        <p:spPr bwMode="auto">
          <a:xfrm>
            <a:off x="4162425" y="3222625"/>
            <a:ext cx="3781425" cy="498475"/>
          </a:xfrm>
          <a:prstGeom prst="roundRect">
            <a:avLst>
              <a:gd name="adj" fmla="val 50000"/>
            </a:avLst>
          </a:prstGeom>
          <a:solidFill>
            <a:srgbClr val="A6A6A6"/>
          </a:solidFill>
          <a:ln w="38100" cmpd="sng">
            <a:solidFill>
              <a:srgbClr val="808080"/>
            </a:solidFill>
            <a:round/>
            <a:headEnd/>
            <a:tailEnd/>
          </a:ln>
          <a:effectLst/>
        </p:spPr>
        <p:txBody>
          <a:bodyPr wrap="none" anchor="ctr"/>
          <a:lstStyle/>
          <a:p>
            <a:pPr algn="ctr" eaLnBrk="0" hangingPunct="0"/>
            <a:r>
              <a:rPr lang="zh-CN" altLang="zh-CN" b="1" dirty="0">
                <a:solidFill>
                  <a:schemeClr val="bg1"/>
                </a:solidFill>
              </a:rPr>
              <a:t>(2) 问询法。</a:t>
            </a:r>
          </a:p>
        </p:txBody>
      </p:sp>
      <p:sp>
        <p:nvSpPr>
          <p:cNvPr id="13" name="AutoShape 6"/>
          <p:cNvSpPr>
            <a:spLocks noChangeArrowheads="1"/>
          </p:cNvSpPr>
          <p:nvPr/>
        </p:nvSpPr>
        <p:spPr bwMode="auto">
          <a:xfrm>
            <a:off x="4184650" y="4133850"/>
            <a:ext cx="3779838" cy="500063"/>
          </a:xfrm>
          <a:prstGeom prst="roundRect">
            <a:avLst>
              <a:gd name="adj" fmla="val 50000"/>
            </a:avLst>
          </a:prstGeom>
          <a:solidFill>
            <a:srgbClr val="A6A6A6"/>
          </a:solidFill>
          <a:ln w="38100" cmpd="sng">
            <a:solidFill>
              <a:srgbClr val="808080"/>
            </a:solidFill>
            <a:round/>
            <a:headEnd/>
            <a:tailEnd/>
          </a:ln>
          <a:effectLst/>
        </p:spPr>
        <p:txBody>
          <a:bodyPr wrap="none" anchor="ctr"/>
          <a:lstStyle/>
          <a:p>
            <a:pPr algn="ctr" eaLnBrk="0" hangingPunct="0"/>
            <a:r>
              <a:rPr lang="zh-CN" altLang="zh-CN" b="1" dirty="0">
                <a:solidFill>
                  <a:schemeClr val="bg1"/>
                </a:solidFill>
              </a:rPr>
              <a:t>(3) 索赔记录统计法。</a:t>
            </a:r>
          </a:p>
        </p:txBody>
      </p:sp>
      <p:sp>
        <p:nvSpPr>
          <p:cNvPr id="14" name="AutoShape 7"/>
          <p:cNvSpPr>
            <a:spLocks noChangeArrowheads="1"/>
          </p:cNvSpPr>
          <p:nvPr/>
        </p:nvSpPr>
        <p:spPr bwMode="auto">
          <a:xfrm>
            <a:off x="3852863" y="4986338"/>
            <a:ext cx="3781425" cy="500062"/>
          </a:xfrm>
          <a:prstGeom prst="roundRect">
            <a:avLst>
              <a:gd name="adj" fmla="val 50000"/>
            </a:avLst>
          </a:prstGeom>
          <a:solidFill>
            <a:srgbClr val="A6A6A6"/>
          </a:solidFill>
          <a:ln w="38100" cmpd="sng">
            <a:solidFill>
              <a:srgbClr val="808080"/>
            </a:solidFill>
            <a:round/>
            <a:headEnd/>
            <a:tailEnd/>
          </a:ln>
          <a:effectLst/>
        </p:spPr>
        <p:txBody>
          <a:bodyPr wrap="none" anchor="ctr"/>
          <a:lstStyle/>
          <a:p>
            <a:pPr algn="ctr" eaLnBrk="0" hangingPunct="0"/>
            <a:r>
              <a:rPr lang="zh-CN" altLang="zh-CN" b="1" dirty="0">
                <a:solidFill>
                  <a:schemeClr val="bg1"/>
                </a:solidFill>
              </a:rPr>
              <a:t>(4) 环境分析法。</a:t>
            </a:r>
          </a:p>
        </p:txBody>
      </p:sp>
      <p:sp>
        <p:nvSpPr>
          <p:cNvPr id="15" name="Text Box 8"/>
          <p:cNvSpPr txBox="1">
            <a:spLocks noChangeArrowheads="1"/>
          </p:cNvSpPr>
          <p:nvPr/>
        </p:nvSpPr>
        <p:spPr bwMode="auto">
          <a:xfrm>
            <a:off x="2149475" y="3048000"/>
            <a:ext cx="1809750" cy="155416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zh-CN" altLang="en-US" sz="3200" b="1">
                <a:solidFill>
                  <a:srgbClr val="FFFFFF"/>
                </a:solidFill>
                <a:effectLst>
                  <a:outerShdw blurRad="38100" dist="38100" dir="2700000" algn="tl">
                    <a:srgbClr val="C0C0C0"/>
                  </a:outerShdw>
                </a:effectLst>
              </a:rPr>
              <a:t>房地产</a:t>
            </a:r>
          </a:p>
          <a:p>
            <a:pPr algn="ctr" eaLnBrk="0" hangingPunct="0"/>
            <a:r>
              <a:rPr lang="zh-CN" altLang="en-US" sz="3200" b="1">
                <a:solidFill>
                  <a:srgbClr val="FFFFFF"/>
                </a:solidFill>
                <a:effectLst>
                  <a:outerShdw blurRad="38100" dist="38100" dir="2700000" algn="tl">
                    <a:srgbClr val="C0C0C0"/>
                  </a:outerShdw>
                </a:effectLst>
              </a:rPr>
              <a:t>投资风险</a:t>
            </a:r>
          </a:p>
          <a:p>
            <a:pPr algn="ctr" eaLnBrk="0" hangingPunct="0"/>
            <a:r>
              <a:rPr lang="zh-CN" altLang="en-US" sz="3200" b="1">
                <a:solidFill>
                  <a:srgbClr val="FFFFFF"/>
                </a:solidFill>
                <a:effectLst>
                  <a:outerShdw blurRad="38100" dist="38100" dir="2700000" algn="tl">
                    <a:srgbClr val="C0C0C0"/>
                  </a:outerShdw>
                </a:effectLst>
              </a:rPr>
              <a:t>预测方法</a:t>
            </a:r>
          </a:p>
        </p:txBody>
      </p:sp>
    </p:spTree>
    <p:extLst>
      <p:ext uri="{BB962C8B-B14F-4D97-AF65-F5344CB8AC3E}">
        <p14:creationId xmlns:p14="http://schemas.microsoft.com/office/powerpoint/2010/main" val="2705667898"/>
      </p:ext>
    </p:extLst>
  </p:cSld>
  <p:clrMapOvr>
    <a:masterClrMapping/>
  </p:clrMapOvr>
  <p:transition spd="slow">
    <p:push dir="u"/>
  </p:transition>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Arial Black"/>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5316</TotalTime>
  <Words>2229</Words>
  <Application>Microsoft Office PowerPoint</Application>
  <PresentationFormat>全屏显示(4:3)</PresentationFormat>
  <Paragraphs>300</Paragraphs>
  <Slides>37</Slides>
  <Notes>30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37</vt:i4>
      </vt:variant>
    </vt:vector>
  </HeadingPairs>
  <TitlesOfParts>
    <vt:vector size="51" baseType="lpstr">
      <vt:lpstr>HY헤드라인M</vt:lpstr>
      <vt:lpstr>HY각헤드라인M</vt:lpstr>
      <vt:lpstr>黑体</vt:lpstr>
      <vt:lpstr>宋体</vt:lpstr>
      <vt:lpstr>微软雅黑</vt:lpstr>
      <vt:lpstr>Arial</vt:lpstr>
      <vt:lpstr>Arial Black</vt:lpstr>
      <vt:lpstr>Calibri</vt:lpstr>
      <vt:lpstr>Impact</vt:lpstr>
      <vt:lpstr>Tahoma</vt:lpstr>
      <vt:lpstr>Times New Roman</vt:lpstr>
      <vt:lpstr>Verdana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sony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谢志鹏</dc:creator>
  <cp:lastModifiedBy>hasee</cp:lastModifiedBy>
  <cp:revision>331</cp:revision>
  <dcterms:created xsi:type="dcterms:W3CDTF">2013-02-22T09:25:07Z</dcterms:created>
  <dcterms:modified xsi:type="dcterms:W3CDTF">2016-10-10T16:11:17Z</dcterms:modified>
</cp:coreProperties>
</file>