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380" r:id="rId3"/>
    <p:sldId id="381" r:id="rId4"/>
    <p:sldId id="410" r:id="rId5"/>
    <p:sldId id="441" r:id="rId6"/>
    <p:sldId id="442" r:id="rId7"/>
    <p:sldId id="443" r:id="rId8"/>
    <p:sldId id="444" r:id="rId9"/>
    <p:sldId id="445" r:id="rId10"/>
    <p:sldId id="418" r:id="rId11"/>
    <p:sldId id="438" r:id="rId12"/>
    <p:sldId id="439" r:id="rId13"/>
    <p:sldId id="440" r:id="rId14"/>
    <p:sldId id="420" r:id="rId15"/>
    <p:sldId id="421" r:id="rId16"/>
    <p:sldId id="422" r:id="rId17"/>
    <p:sldId id="423" r:id="rId18"/>
    <p:sldId id="446" r:id="rId19"/>
    <p:sldId id="424" r:id="rId20"/>
    <p:sldId id="425" r:id="rId21"/>
    <p:sldId id="426" r:id="rId22"/>
    <p:sldId id="427" r:id="rId23"/>
    <p:sldId id="428" r:id="rId24"/>
    <p:sldId id="429" r:id="rId25"/>
    <p:sldId id="385" r:id="rId26"/>
    <p:sldId id="259" r:id="rId27"/>
    <p:sldId id="430" r:id="rId28"/>
    <p:sldId id="431" r:id="rId29"/>
    <p:sldId id="432" r:id="rId30"/>
    <p:sldId id="433" r:id="rId31"/>
    <p:sldId id="260" r:id="rId32"/>
    <p:sldId id="436" r:id="rId33"/>
    <p:sldId id="437" r:id="rId34"/>
    <p:sldId id="370" r:id="rId3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907" userDrawn="1">
          <p15:clr>
            <a:srgbClr val="A4A3A4"/>
          </p15:clr>
        </p15:guide>
        <p15:guide id="2" pos="2472"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A6A6"/>
    <a:srgbClr val="EAD16A"/>
    <a:srgbClr val="EDECF1"/>
    <a:srgbClr val="DFDDDE"/>
    <a:srgbClr val="EDEAD7"/>
    <a:srgbClr val="DCD9C6"/>
    <a:srgbClr val="F1F1EF"/>
    <a:srgbClr val="D4BA43"/>
    <a:srgbClr val="FBD668"/>
    <a:srgbClr val="E4C4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30" autoAdjust="0"/>
    <p:restoredTop sz="91905" autoAdjust="0"/>
  </p:normalViewPr>
  <p:slideViewPr>
    <p:cSldViewPr snapToGrid="0">
      <p:cViewPr varScale="1">
        <p:scale>
          <a:sx n="79" d="100"/>
          <a:sy n="79" d="100"/>
        </p:scale>
        <p:origin x="1296" y="82"/>
      </p:cViewPr>
      <p:guideLst>
        <p:guide pos="907"/>
        <p:guide pos="2472"/>
        <p:guide orient="horz" pos="2160"/>
      </p:guideLst>
    </p:cSldViewPr>
  </p:slideViewPr>
  <p:notesTextViewPr>
    <p:cViewPr>
      <p:scale>
        <a:sx n="1" d="1"/>
        <a:sy n="1" d="1"/>
      </p:scale>
      <p:origin x="0" y="0"/>
    </p:cViewPr>
  </p:notesTextViewPr>
  <p:sorterViewPr>
    <p:cViewPr>
      <p:scale>
        <a:sx n="66" d="100"/>
        <a:sy n="66" d="100"/>
      </p:scale>
      <p:origin x="0" y="-10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F159A0-A3D6-40DD-BD7D-5772704409C5}"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zh-CN" altLang="en-US"/>
        </a:p>
      </dgm:t>
    </dgm:pt>
    <dgm:pt modelId="{047AC8A5-5CDA-4C3F-84C5-9A867A021B3D}">
      <dgm:prSet phldrT="[文本]"/>
      <dgm:spPr>
        <a:solidFill>
          <a:srgbClr val="A6A6A6"/>
        </a:solidFill>
      </dgm:spPr>
      <dgm:t>
        <a:bodyPr/>
        <a:lstStyle/>
        <a:p>
          <a:r>
            <a:rPr lang="zh-CN" altLang="en-US" dirty="0"/>
            <a:t>土地使用权取得方式</a:t>
          </a:r>
        </a:p>
      </dgm:t>
    </dgm:pt>
    <dgm:pt modelId="{A9EBB83E-6030-498B-80E8-C17101125E26}" type="parTrans" cxnId="{A1858F03-316C-4047-B52D-67624450715F}">
      <dgm:prSet/>
      <dgm:spPr/>
      <dgm:t>
        <a:bodyPr/>
        <a:lstStyle/>
        <a:p>
          <a:endParaRPr lang="zh-CN" altLang="en-US"/>
        </a:p>
      </dgm:t>
    </dgm:pt>
    <dgm:pt modelId="{96F4984E-FB00-4B3B-92F3-DACFB402C9C7}" type="sibTrans" cxnId="{A1858F03-316C-4047-B52D-67624450715F}">
      <dgm:prSet/>
      <dgm:spPr/>
      <dgm:t>
        <a:bodyPr/>
        <a:lstStyle/>
        <a:p>
          <a:endParaRPr lang="zh-CN" altLang="en-US"/>
        </a:p>
      </dgm:t>
    </dgm:pt>
    <dgm:pt modelId="{06086476-02D4-4602-B749-97A19A15365B}">
      <dgm:prSet phldrT="[文本]" custT="1"/>
      <dgm:spPr>
        <a:solidFill>
          <a:srgbClr val="A6A6A6"/>
        </a:solidFill>
        <a:ln w="12700" cap="flat" cmpd="sng" algn="ctr">
          <a:solidFill>
            <a:prstClr val="white">
              <a:hueOff val="0"/>
              <a:satOff val="0"/>
              <a:lumOff val="0"/>
              <a:alphaOff val="0"/>
            </a:prstClr>
          </a:solidFill>
          <a:prstDash val="solid"/>
          <a:miter lim="800000"/>
        </a:ln>
        <a:effectLst/>
      </dgm:spPr>
      <dgm:t>
        <a:bodyPr spcFirstLastPara="0" vert="horz" wrap="square" lIns="9525" tIns="9525" rIns="9525" bIns="9525" numCol="1" spcCol="1270" anchor="ctr" anchorCtr="0"/>
        <a:lstStyle/>
        <a:p>
          <a:pPr marL="0" lvl="0" indent="0" algn="ctr" defTabSz="666750">
            <a:lnSpc>
              <a:spcPct val="90000"/>
            </a:lnSpc>
            <a:spcBef>
              <a:spcPct val="0"/>
            </a:spcBef>
            <a:spcAft>
              <a:spcPct val="35000"/>
            </a:spcAft>
            <a:buNone/>
          </a:pPr>
          <a:r>
            <a:rPr lang="zh-CN" altLang="en-US" sz="1500" kern="1200" dirty="0">
              <a:solidFill>
                <a:prstClr val="white"/>
              </a:solidFill>
              <a:latin typeface="Arial"/>
              <a:ea typeface="微软雅黑"/>
              <a:cs typeface="+mn-cs"/>
            </a:rPr>
            <a:t>划拨</a:t>
          </a:r>
        </a:p>
      </dgm:t>
    </dgm:pt>
    <dgm:pt modelId="{9EE706D1-4FF2-4630-816C-116F845D9473}" type="parTrans" cxnId="{6255C21F-A473-4121-9F3E-DFD4F4D27348}">
      <dgm:prSet/>
      <dgm:spPr/>
      <dgm:t>
        <a:bodyPr/>
        <a:lstStyle/>
        <a:p>
          <a:endParaRPr lang="zh-CN" altLang="en-US"/>
        </a:p>
      </dgm:t>
    </dgm:pt>
    <dgm:pt modelId="{9810F517-48D2-4251-BECC-B89E0D9D58AE}" type="sibTrans" cxnId="{6255C21F-A473-4121-9F3E-DFD4F4D27348}">
      <dgm:prSet/>
      <dgm:spPr/>
      <dgm:t>
        <a:bodyPr/>
        <a:lstStyle/>
        <a:p>
          <a:endParaRPr lang="zh-CN" altLang="en-US"/>
        </a:p>
      </dgm:t>
    </dgm:pt>
    <dgm:pt modelId="{BA4CC071-C6B8-45A2-A4F4-21C87E792F8A}">
      <dgm:prSet phldrT="[文本]" custT="1"/>
      <dgm:spPr>
        <a:solidFill>
          <a:srgbClr val="A6A6A6"/>
        </a:solidFill>
        <a:ln w="12700" cap="flat" cmpd="sng" algn="ctr">
          <a:solidFill>
            <a:prstClr val="white">
              <a:hueOff val="0"/>
              <a:satOff val="0"/>
              <a:lumOff val="0"/>
              <a:alphaOff val="0"/>
            </a:prstClr>
          </a:solidFill>
          <a:prstDash val="solid"/>
          <a:miter lim="800000"/>
        </a:ln>
        <a:effectLst/>
      </dgm:spPr>
      <dgm:t>
        <a:bodyPr spcFirstLastPara="0" vert="horz" wrap="square" lIns="9525" tIns="9525" rIns="9525" bIns="9525" numCol="1" spcCol="1270" anchor="ctr" anchorCtr="0"/>
        <a:lstStyle/>
        <a:p>
          <a:pPr marL="0" lvl="0" indent="0" algn="ctr" defTabSz="666750">
            <a:lnSpc>
              <a:spcPct val="90000"/>
            </a:lnSpc>
            <a:spcBef>
              <a:spcPct val="0"/>
            </a:spcBef>
            <a:spcAft>
              <a:spcPct val="35000"/>
            </a:spcAft>
            <a:buNone/>
          </a:pPr>
          <a:r>
            <a:rPr lang="zh-CN" altLang="en-US" sz="1500" kern="1200" dirty="0">
              <a:solidFill>
                <a:prstClr val="white"/>
              </a:solidFill>
              <a:latin typeface="Arial"/>
              <a:ea typeface="微软雅黑"/>
              <a:cs typeface="+mn-cs"/>
            </a:rPr>
            <a:t>出让</a:t>
          </a:r>
        </a:p>
      </dgm:t>
    </dgm:pt>
    <dgm:pt modelId="{03348D47-5C44-4B62-B21C-945E37210AF6}" type="parTrans" cxnId="{E4E21800-AAE8-4A88-9647-5759792490C8}">
      <dgm:prSet/>
      <dgm:spPr/>
      <dgm:t>
        <a:bodyPr/>
        <a:lstStyle/>
        <a:p>
          <a:endParaRPr lang="zh-CN" altLang="en-US"/>
        </a:p>
      </dgm:t>
    </dgm:pt>
    <dgm:pt modelId="{F5BE50B6-ED4E-47CD-A83A-3F6130C2B280}" type="sibTrans" cxnId="{E4E21800-AAE8-4A88-9647-5759792490C8}">
      <dgm:prSet/>
      <dgm:spPr/>
      <dgm:t>
        <a:bodyPr/>
        <a:lstStyle/>
        <a:p>
          <a:endParaRPr lang="zh-CN" altLang="en-US"/>
        </a:p>
      </dgm:t>
    </dgm:pt>
    <dgm:pt modelId="{AC3B3E7B-148A-49FB-BACC-334ABB653BDA}">
      <dgm:prSet phldrT="[文本]" custT="1"/>
      <dgm:spPr>
        <a:solidFill>
          <a:srgbClr val="A6A6A6"/>
        </a:solidFill>
        <a:ln w="12700" cap="flat" cmpd="sng" algn="ctr">
          <a:solidFill>
            <a:prstClr val="white">
              <a:hueOff val="0"/>
              <a:satOff val="0"/>
              <a:lumOff val="0"/>
              <a:alphaOff val="0"/>
            </a:prstClr>
          </a:solidFill>
          <a:prstDash val="solid"/>
          <a:miter lim="800000"/>
        </a:ln>
        <a:effectLst/>
      </dgm:spPr>
      <dgm:t>
        <a:bodyPr spcFirstLastPara="0" vert="horz" wrap="square" lIns="9525" tIns="9525" rIns="9525" bIns="9525" numCol="1" spcCol="1270" anchor="ctr" anchorCtr="0"/>
        <a:lstStyle/>
        <a:p>
          <a:pPr marL="0" lvl="0" indent="0" algn="ctr" defTabSz="666750">
            <a:lnSpc>
              <a:spcPct val="90000"/>
            </a:lnSpc>
            <a:spcBef>
              <a:spcPct val="0"/>
            </a:spcBef>
            <a:spcAft>
              <a:spcPct val="35000"/>
            </a:spcAft>
            <a:buNone/>
          </a:pPr>
          <a:r>
            <a:rPr lang="zh-CN" altLang="en-US" sz="1500" kern="1200">
              <a:solidFill>
                <a:prstClr val="white"/>
              </a:solidFill>
              <a:latin typeface="Arial"/>
              <a:ea typeface="微软雅黑"/>
              <a:cs typeface="+mn-cs"/>
            </a:rPr>
            <a:t>转让</a:t>
          </a:r>
          <a:endParaRPr lang="zh-CN" altLang="en-US" sz="1500" kern="1200" dirty="0">
            <a:solidFill>
              <a:prstClr val="white"/>
            </a:solidFill>
            <a:latin typeface="Arial"/>
            <a:ea typeface="微软雅黑"/>
            <a:cs typeface="+mn-cs"/>
          </a:endParaRPr>
        </a:p>
      </dgm:t>
    </dgm:pt>
    <dgm:pt modelId="{5F62D020-7207-4978-9C90-93E9C3D42B8E}" type="parTrans" cxnId="{1A073A92-3761-4FAC-9DE4-4B90397E6DAC}">
      <dgm:prSet/>
      <dgm:spPr/>
      <dgm:t>
        <a:bodyPr/>
        <a:lstStyle/>
        <a:p>
          <a:endParaRPr lang="zh-CN" altLang="en-US"/>
        </a:p>
      </dgm:t>
    </dgm:pt>
    <dgm:pt modelId="{9D41A4B9-B7DA-4E33-AE35-D4568204686A}" type="sibTrans" cxnId="{1A073A92-3761-4FAC-9DE4-4B90397E6DAC}">
      <dgm:prSet/>
      <dgm:spPr/>
      <dgm:t>
        <a:bodyPr/>
        <a:lstStyle/>
        <a:p>
          <a:endParaRPr lang="zh-CN" altLang="en-US"/>
        </a:p>
      </dgm:t>
    </dgm:pt>
    <dgm:pt modelId="{C4BB80C7-3173-4E06-9EE3-B62899652B88}">
      <dgm:prSet phldrT="[文本]" custT="1"/>
      <dgm:spPr>
        <a:solidFill>
          <a:srgbClr val="A6A6A6"/>
        </a:solidFill>
        <a:ln w="12700" cap="flat" cmpd="sng" algn="ctr">
          <a:solidFill>
            <a:prstClr val="white">
              <a:hueOff val="0"/>
              <a:satOff val="0"/>
              <a:lumOff val="0"/>
              <a:alphaOff val="0"/>
            </a:prstClr>
          </a:solidFill>
          <a:prstDash val="solid"/>
          <a:miter lim="800000"/>
        </a:ln>
        <a:effectLst/>
      </dgm:spPr>
      <dgm:t>
        <a:bodyPr spcFirstLastPara="0" vert="horz" wrap="square" lIns="9525" tIns="9525" rIns="9525" bIns="9525" numCol="1" spcCol="1270" anchor="ctr" anchorCtr="0"/>
        <a:lstStyle/>
        <a:p>
          <a:pPr marL="0" lvl="0" indent="0" algn="ctr" defTabSz="666750">
            <a:lnSpc>
              <a:spcPct val="90000"/>
            </a:lnSpc>
            <a:spcBef>
              <a:spcPct val="0"/>
            </a:spcBef>
            <a:spcAft>
              <a:spcPct val="35000"/>
            </a:spcAft>
            <a:buNone/>
          </a:pPr>
          <a:r>
            <a:rPr lang="zh-CN" altLang="en-US" sz="1500" kern="1200" dirty="0">
              <a:solidFill>
                <a:prstClr val="white"/>
              </a:solidFill>
              <a:latin typeface="Arial"/>
              <a:ea typeface="微软雅黑"/>
              <a:cs typeface="+mn-cs"/>
            </a:rPr>
            <a:t>招标</a:t>
          </a:r>
        </a:p>
      </dgm:t>
    </dgm:pt>
    <dgm:pt modelId="{9CCDD856-5709-4E58-9EF4-3B363ACF7AD0}" type="parTrans" cxnId="{5C6483F9-1741-4E39-B5A8-14C4E400CD38}">
      <dgm:prSet/>
      <dgm:spPr/>
      <dgm:t>
        <a:bodyPr/>
        <a:lstStyle/>
        <a:p>
          <a:endParaRPr lang="zh-CN" altLang="en-US"/>
        </a:p>
      </dgm:t>
    </dgm:pt>
    <dgm:pt modelId="{AA01BBEC-320D-4172-821E-E450C0264DF4}" type="sibTrans" cxnId="{5C6483F9-1741-4E39-B5A8-14C4E400CD38}">
      <dgm:prSet/>
      <dgm:spPr/>
      <dgm:t>
        <a:bodyPr/>
        <a:lstStyle/>
        <a:p>
          <a:endParaRPr lang="zh-CN" altLang="en-US"/>
        </a:p>
      </dgm:t>
    </dgm:pt>
    <dgm:pt modelId="{A401F6E5-CA09-4D2E-B095-F9B3F9BF2EB3}">
      <dgm:prSet phldrT="[文本]" custT="1"/>
      <dgm:spPr>
        <a:solidFill>
          <a:srgbClr val="A6A6A6"/>
        </a:solidFill>
        <a:ln w="12700" cap="flat" cmpd="sng" algn="ctr">
          <a:solidFill>
            <a:prstClr val="white">
              <a:hueOff val="0"/>
              <a:satOff val="0"/>
              <a:lumOff val="0"/>
              <a:alphaOff val="0"/>
            </a:prstClr>
          </a:solidFill>
          <a:prstDash val="solid"/>
          <a:miter lim="800000"/>
        </a:ln>
        <a:effectLst/>
      </dgm:spPr>
      <dgm:t>
        <a:bodyPr spcFirstLastPara="0" vert="horz" wrap="square" lIns="9525" tIns="9525" rIns="9525" bIns="9525" numCol="1" spcCol="1270" anchor="ctr" anchorCtr="0"/>
        <a:lstStyle/>
        <a:p>
          <a:pPr marL="0" lvl="0" indent="0" algn="ctr" defTabSz="666750">
            <a:lnSpc>
              <a:spcPct val="90000"/>
            </a:lnSpc>
            <a:spcBef>
              <a:spcPct val="0"/>
            </a:spcBef>
            <a:spcAft>
              <a:spcPct val="35000"/>
            </a:spcAft>
            <a:buNone/>
          </a:pPr>
          <a:r>
            <a:rPr lang="zh-CN" altLang="en-US" sz="1500" kern="1200" dirty="0">
              <a:solidFill>
                <a:prstClr val="white"/>
              </a:solidFill>
              <a:latin typeface="Arial"/>
              <a:ea typeface="微软雅黑"/>
              <a:cs typeface="+mn-cs"/>
            </a:rPr>
            <a:t>拍卖</a:t>
          </a:r>
        </a:p>
      </dgm:t>
    </dgm:pt>
    <dgm:pt modelId="{E3D99991-0F66-4671-B179-DD045E8CE141}" type="parTrans" cxnId="{CAB1F726-BC46-4AFA-B7B1-AE7963A23BD1}">
      <dgm:prSet/>
      <dgm:spPr/>
      <dgm:t>
        <a:bodyPr/>
        <a:lstStyle/>
        <a:p>
          <a:endParaRPr lang="zh-CN" altLang="en-US"/>
        </a:p>
      </dgm:t>
    </dgm:pt>
    <dgm:pt modelId="{6A328D6A-BDD3-4E6F-9090-AB8ED0A2C583}" type="sibTrans" cxnId="{CAB1F726-BC46-4AFA-B7B1-AE7963A23BD1}">
      <dgm:prSet/>
      <dgm:spPr/>
      <dgm:t>
        <a:bodyPr/>
        <a:lstStyle/>
        <a:p>
          <a:endParaRPr lang="zh-CN" altLang="en-US"/>
        </a:p>
      </dgm:t>
    </dgm:pt>
    <dgm:pt modelId="{EC01ADCE-6661-4A26-9779-CF0845829BDF}">
      <dgm:prSet phldrT="[文本]" custT="1"/>
      <dgm:spPr>
        <a:solidFill>
          <a:srgbClr val="A6A6A6"/>
        </a:solidFill>
        <a:ln w="12700" cap="flat" cmpd="sng" algn="ctr">
          <a:solidFill>
            <a:prstClr val="white">
              <a:hueOff val="0"/>
              <a:satOff val="0"/>
              <a:lumOff val="0"/>
              <a:alphaOff val="0"/>
            </a:prstClr>
          </a:solidFill>
          <a:prstDash val="solid"/>
          <a:miter lim="800000"/>
        </a:ln>
        <a:effectLst/>
      </dgm:spPr>
      <dgm:t>
        <a:bodyPr spcFirstLastPara="0" vert="horz" wrap="square" lIns="9525" tIns="9525" rIns="9525" bIns="9525" numCol="1" spcCol="1270" anchor="ctr" anchorCtr="0"/>
        <a:lstStyle/>
        <a:p>
          <a:pPr marL="0" lvl="0" indent="0" algn="ctr" defTabSz="666750">
            <a:lnSpc>
              <a:spcPct val="90000"/>
            </a:lnSpc>
            <a:spcBef>
              <a:spcPct val="0"/>
            </a:spcBef>
            <a:spcAft>
              <a:spcPct val="35000"/>
            </a:spcAft>
            <a:buNone/>
          </a:pPr>
          <a:r>
            <a:rPr lang="zh-CN" altLang="en-US" sz="1500" kern="1200" dirty="0">
              <a:solidFill>
                <a:prstClr val="white"/>
              </a:solidFill>
              <a:latin typeface="Arial"/>
              <a:ea typeface="微软雅黑"/>
              <a:cs typeface="+mn-cs"/>
            </a:rPr>
            <a:t>挂牌</a:t>
          </a:r>
        </a:p>
      </dgm:t>
    </dgm:pt>
    <dgm:pt modelId="{1EE26BCF-6FF4-47B0-9985-146386485EF9}" type="parTrans" cxnId="{0ACDA519-62B6-4077-B840-5BE99A64C1DD}">
      <dgm:prSet/>
      <dgm:spPr/>
      <dgm:t>
        <a:bodyPr/>
        <a:lstStyle/>
        <a:p>
          <a:endParaRPr lang="zh-CN" altLang="en-US"/>
        </a:p>
      </dgm:t>
    </dgm:pt>
    <dgm:pt modelId="{E3157284-E08D-4CB2-A3A4-45AF311D0BB9}" type="sibTrans" cxnId="{0ACDA519-62B6-4077-B840-5BE99A64C1DD}">
      <dgm:prSet/>
      <dgm:spPr/>
      <dgm:t>
        <a:bodyPr/>
        <a:lstStyle/>
        <a:p>
          <a:endParaRPr lang="zh-CN" altLang="en-US"/>
        </a:p>
      </dgm:t>
    </dgm:pt>
    <dgm:pt modelId="{27212C04-6BD1-4CAE-A4FD-90C9F88F8481}">
      <dgm:prSet phldrT="[文本]" custT="1"/>
      <dgm:spPr>
        <a:solidFill>
          <a:srgbClr val="A6A6A6"/>
        </a:solidFill>
        <a:ln w="12700" cap="flat" cmpd="sng" algn="ctr">
          <a:solidFill>
            <a:prstClr val="white">
              <a:hueOff val="0"/>
              <a:satOff val="0"/>
              <a:lumOff val="0"/>
              <a:alphaOff val="0"/>
            </a:prstClr>
          </a:solidFill>
          <a:prstDash val="solid"/>
          <a:miter lim="800000"/>
        </a:ln>
        <a:effectLst/>
      </dgm:spPr>
      <dgm:t>
        <a:bodyPr spcFirstLastPara="0" vert="horz" wrap="square" lIns="9525" tIns="9525" rIns="9525" bIns="9525" numCol="1" spcCol="1270" anchor="ctr" anchorCtr="0"/>
        <a:lstStyle/>
        <a:p>
          <a:pPr marL="0" lvl="0" indent="0" algn="ctr" defTabSz="666750">
            <a:lnSpc>
              <a:spcPct val="90000"/>
            </a:lnSpc>
            <a:spcBef>
              <a:spcPct val="0"/>
            </a:spcBef>
            <a:spcAft>
              <a:spcPct val="35000"/>
            </a:spcAft>
            <a:buNone/>
          </a:pPr>
          <a:r>
            <a:rPr lang="zh-CN" altLang="en-US" sz="1500" kern="1200" dirty="0">
              <a:solidFill>
                <a:prstClr val="white"/>
              </a:solidFill>
              <a:latin typeface="Arial"/>
              <a:ea typeface="微软雅黑"/>
              <a:cs typeface="+mn-cs"/>
            </a:rPr>
            <a:t>协议出让</a:t>
          </a:r>
        </a:p>
      </dgm:t>
    </dgm:pt>
    <dgm:pt modelId="{2EFA4902-02A2-48D4-9FEF-7793B51EA04F}" type="parTrans" cxnId="{730BC61F-B61D-4EDD-9E73-D45F9EDAF688}">
      <dgm:prSet/>
      <dgm:spPr/>
      <dgm:t>
        <a:bodyPr/>
        <a:lstStyle/>
        <a:p>
          <a:endParaRPr lang="zh-CN" altLang="en-US"/>
        </a:p>
      </dgm:t>
    </dgm:pt>
    <dgm:pt modelId="{7BBE47A2-C308-4AF8-A91D-402F1E354B12}" type="sibTrans" cxnId="{730BC61F-B61D-4EDD-9E73-D45F9EDAF688}">
      <dgm:prSet/>
      <dgm:spPr/>
      <dgm:t>
        <a:bodyPr/>
        <a:lstStyle/>
        <a:p>
          <a:endParaRPr lang="zh-CN" altLang="en-US"/>
        </a:p>
      </dgm:t>
    </dgm:pt>
    <dgm:pt modelId="{217F55A9-B86C-4FA1-8174-078F42A14F4F}" type="pres">
      <dgm:prSet presAssocID="{30F159A0-A3D6-40DD-BD7D-5772704409C5}" presName="hierChild1" presStyleCnt="0">
        <dgm:presLayoutVars>
          <dgm:orgChart val="1"/>
          <dgm:chPref val="1"/>
          <dgm:dir/>
          <dgm:animOne val="branch"/>
          <dgm:animLvl val="lvl"/>
          <dgm:resizeHandles/>
        </dgm:presLayoutVars>
      </dgm:prSet>
      <dgm:spPr/>
    </dgm:pt>
    <dgm:pt modelId="{5FAED9E2-09D2-49FE-9AF4-32106DA32B91}" type="pres">
      <dgm:prSet presAssocID="{047AC8A5-5CDA-4C3F-84C5-9A867A021B3D}" presName="hierRoot1" presStyleCnt="0">
        <dgm:presLayoutVars>
          <dgm:hierBranch val="init"/>
        </dgm:presLayoutVars>
      </dgm:prSet>
      <dgm:spPr/>
    </dgm:pt>
    <dgm:pt modelId="{9A7184AF-3501-4363-90DD-D63E4B39A84E}" type="pres">
      <dgm:prSet presAssocID="{047AC8A5-5CDA-4C3F-84C5-9A867A021B3D}" presName="rootComposite1" presStyleCnt="0"/>
      <dgm:spPr/>
    </dgm:pt>
    <dgm:pt modelId="{8262F6C2-D09E-4368-84DA-A096F2F64B4C}" type="pres">
      <dgm:prSet presAssocID="{047AC8A5-5CDA-4C3F-84C5-9A867A021B3D}" presName="rootText1" presStyleLbl="node0" presStyleIdx="0" presStyleCnt="1">
        <dgm:presLayoutVars>
          <dgm:chPref val="3"/>
        </dgm:presLayoutVars>
      </dgm:prSet>
      <dgm:spPr/>
    </dgm:pt>
    <dgm:pt modelId="{E23F2AE4-5412-495A-AD1F-BD8BBCB778A9}" type="pres">
      <dgm:prSet presAssocID="{047AC8A5-5CDA-4C3F-84C5-9A867A021B3D}" presName="rootConnector1" presStyleLbl="node1" presStyleIdx="0" presStyleCnt="0"/>
      <dgm:spPr/>
    </dgm:pt>
    <dgm:pt modelId="{5C2CF417-04B2-4D40-B458-6BB7A6AC1326}" type="pres">
      <dgm:prSet presAssocID="{047AC8A5-5CDA-4C3F-84C5-9A867A021B3D}" presName="hierChild2" presStyleCnt="0"/>
      <dgm:spPr/>
    </dgm:pt>
    <dgm:pt modelId="{8B8894F8-DF69-42D6-8AFA-4A9A1216DB0E}" type="pres">
      <dgm:prSet presAssocID="{9EE706D1-4FF2-4630-816C-116F845D9473}" presName="Name64" presStyleLbl="parChTrans1D2" presStyleIdx="0" presStyleCnt="3"/>
      <dgm:spPr/>
    </dgm:pt>
    <dgm:pt modelId="{646FD471-5E89-4E51-BD92-E9F712C29566}" type="pres">
      <dgm:prSet presAssocID="{06086476-02D4-4602-B749-97A19A15365B}" presName="hierRoot2" presStyleCnt="0">
        <dgm:presLayoutVars>
          <dgm:hierBranch val="init"/>
        </dgm:presLayoutVars>
      </dgm:prSet>
      <dgm:spPr/>
    </dgm:pt>
    <dgm:pt modelId="{C07CA3C2-A0B2-4893-89F7-86B6C5044A54}" type="pres">
      <dgm:prSet presAssocID="{06086476-02D4-4602-B749-97A19A15365B}" presName="rootComposite" presStyleCnt="0"/>
      <dgm:spPr/>
    </dgm:pt>
    <dgm:pt modelId="{9EB8D3E7-2A75-4694-AF00-61E46D561ACC}" type="pres">
      <dgm:prSet presAssocID="{06086476-02D4-4602-B749-97A19A15365B}" presName="rootText" presStyleLbl="node2" presStyleIdx="0" presStyleCnt="3">
        <dgm:presLayoutVars>
          <dgm:chPref val="3"/>
        </dgm:presLayoutVars>
      </dgm:prSet>
      <dgm:spPr>
        <a:xfrm>
          <a:off x="2152240" y="988440"/>
          <a:ext cx="1791518" cy="546413"/>
        </a:xfrm>
        <a:prstGeom prst="rect">
          <a:avLst/>
        </a:prstGeom>
      </dgm:spPr>
    </dgm:pt>
    <dgm:pt modelId="{E6DBB065-ACB0-47DA-AC86-309AF84859AC}" type="pres">
      <dgm:prSet presAssocID="{06086476-02D4-4602-B749-97A19A15365B}" presName="rootConnector" presStyleLbl="node2" presStyleIdx="0" presStyleCnt="3"/>
      <dgm:spPr/>
    </dgm:pt>
    <dgm:pt modelId="{6132ADE1-2621-43D7-A1B3-57864611153C}" type="pres">
      <dgm:prSet presAssocID="{06086476-02D4-4602-B749-97A19A15365B}" presName="hierChild4" presStyleCnt="0"/>
      <dgm:spPr/>
    </dgm:pt>
    <dgm:pt modelId="{D2D4F1FE-D4CE-4BB8-8519-9DBD99E8A651}" type="pres">
      <dgm:prSet presAssocID="{06086476-02D4-4602-B749-97A19A15365B}" presName="hierChild5" presStyleCnt="0"/>
      <dgm:spPr/>
    </dgm:pt>
    <dgm:pt modelId="{1AFEFA72-0404-4060-9248-81A65C530866}" type="pres">
      <dgm:prSet presAssocID="{03348D47-5C44-4B62-B21C-945E37210AF6}" presName="Name64" presStyleLbl="parChTrans1D2" presStyleIdx="1" presStyleCnt="3"/>
      <dgm:spPr/>
    </dgm:pt>
    <dgm:pt modelId="{C5CDD8D7-D994-4E51-AE70-754E4FB3A01B}" type="pres">
      <dgm:prSet presAssocID="{BA4CC071-C6B8-45A2-A4F4-21C87E792F8A}" presName="hierRoot2" presStyleCnt="0">
        <dgm:presLayoutVars>
          <dgm:hierBranch val="init"/>
        </dgm:presLayoutVars>
      </dgm:prSet>
      <dgm:spPr/>
    </dgm:pt>
    <dgm:pt modelId="{4BB2D588-BA87-479A-826E-63160840E50F}" type="pres">
      <dgm:prSet presAssocID="{BA4CC071-C6B8-45A2-A4F4-21C87E792F8A}" presName="rootComposite" presStyleCnt="0"/>
      <dgm:spPr/>
    </dgm:pt>
    <dgm:pt modelId="{EC8B3161-465B-45C1-84F2-D2FF074AD93D}" type="pres">
      <dgm:prSet presAssocID="{BA4CC071-C6B8-45A2-A4F4-21C87E792F8A}" presName="rootText" presStyleLbl="node2" presStyleIdx="1" presStyleCnt="3">
        <dgm:presLayoutVars>
          <dgm:chPref val="3"/>
        </dgm:presLayoutVars>
      </dgm:prSet>
      <dgm:spPr>
        <a:xfrm>
          <a:off x="2152240" y="1758793"/>
          <a:ext cx="1791518" cy="546413"/>
        </a:xfrm>
        <a:prstGeom prst="rect">
          <a:avLst/>
        </a:prstGeom>
      </dgm:spPr>
    </dgm:pt>
    <dgm:pt modelId="{CCA8AFCD-1551-4EC6-A5E7-AD3E3E7F4170}" type="pres">
      <dgm:prSet presAssocID="{BA4CC071-C6B8-45A2-A4F4-21C87E792F8A}" presName="rootConnector" presStyleLbl="node2" presStyleIdx="1" presStyleCnt="3"/>
      <dgm:spPr/>
    </dgm:pt>
    <dgm:pt modelId="{82873497-5868-44C0-A789-5CD84581D958}" type="pres">
      <dgm:prSet presAssocID="{BA4CC071-C6B8-45A2-A4F4-21C87E792F8A}" presName="hierChild4" presStyleCnt="0"/>
      <dgm:spPr/>
    </dgm:pt>
    <dgm:pt modelId="{B6BE25B0-AE93-4717-9A96-91FC446099DA}" type="pres">
      <dgm:prSet presAssocID="{9CCDD856-5709-4E58-9EF4-3B363ACF7AD0}" presName="Name64" presStyleLbl="parChTrans1D3" presStyleIdx="0" presStyleCnt="4"/>
      <dgm:spPr/>
    </dgm:pt>
    <dgm:pt modelId="{19ED0A71-BAEA-4276-85A5-1626663E77BC}" type="pres">
      <dgm:prSet presAssocID="{C4BB80C7-3173-4E06-9EE3-B62899652B88}" presName="hierRoot2" presStyleCnt="0">
        <dgm:presLayoutVars>
          <dgm:hierBranch val="init"/>
        </dgm:presLayoutVars>
      </dgm:prSet>
      <dgm:spPr/>
    </dgm:pt>
    <dgm:pt modelId="{DC4037FC-31F8-4971-BDEF-35C7B08DC1C3}" type="pres">
      <dgm:prSet presAssocID="{C4BB80C7-3173-4E06-9EE3-B62899652B88}" presName="rootComposite" presStyleCnt="0"/>
      <dgm:spPr/>
    </dgm:pt>
    <dgm:pt modelId="{8D6F7C6C-4529-41A7-A08B-F54957ACCCFF}" type="pres">
      <dgm:prSet presAssocID="{C4BB80C7-3173-4E06-9EE3-B62899652B88}" presName="rootText" presStyleLbl="node3" presStyleIdx="0" presStyleCnt="4">
        <dgm:presLayoutVars>
          <dgm:chPref val="3"/>
        </dgm:presLayoutVars>
      </dgm:prSet>
      <dgm:spPr>
        <a:xfrm>
          <a:off x="4302062" y="603263"/>
          <a:ext cx="1791518" cy="546413"/>
        </a:xfrm>
        <a:prstGeom prst="rect">
          <a:avLst/>
        </a:prstGeom>
      </dgm:spPr>
    </dgm:pt>
    <dgm:pt modelId="{C7DCD3EE-F8EC-4C62-8CFC-6945904C74C4}" type="pres">
      <dgm:prSet presAssocID="{C4BB80C7-3173-4E06-9EE3-B62899652B88}" presName="rootConnector" presStyleLbl="node3" presStyleIdx="0" presStyleCnt="4"/>
      <dgm:spPr/>
    </dgm:pt>
    <dgm:pt modelId="{9100124B-798A-4F70-9E19-2D142B7A9949}" type="pres">
      <dgm:prSet presAssocID="{C4BB80C7-3173-4E06-9EE3-B62899652B88}" presName="hierChild4" presStyleCnt="0"/>
      <dgm:spPr/>
    </dgm:pt>
    <dgm:pt modelId="{46A7241E-95B8-43FB-A904-7374033ADB3C}" type="pres">
      <dgm:prSet presAssocID="{C4BB80C7-3173-4E06-9EE3-B62899652B88}" presName="hierChild5" presStyleCnt="0"/>
      <dgm:spPr/>
    </dgm:pt>
    <dgm:pt modelId="{5CE5A9DF-7635-4A6F-8EE2-48AE30EDCF44}" type="pres">
      <dgm:prSet presAssocID="{E3D99991-0F66-4671-B179-DD045E8CE141}" presName="Name64" presStyleLbl="parChTrans1D3" presStyleIdx="1" presStyleCnt="4"/>
      <dgm:spPr/>
    </dgm:pt>
    <dgm:pt modelId="{F8A27FA7-D31A-4EC9-A2AF-3B9CE7AC2CB1}" type="pres">
      <dgm:prSet presAssocID="{A401F6E5-CA09-4D2E-B095-F9B3F9BF2EB3}" presName="hierRoot2" presStyleCnt="0">
        <dgm:presLayoutVars>
          <dgm:hierBranch val="init"/>
        </dgm:presLayoutVars>
      </dgm:prSet>
      <dgm:spPr/>
    </dgm:pt>
    <dgm:pt modelId="{84D00136-1C4C-4985-BA97-67D541D8EB40}" type="pres">
      <dgm:prSet presAssocID="{A401F6E5-CA09-4D2E-B095-F9B3F9BF2EB3}" presName="rootComposite" presStyleCnt="0"/>
      <dgm:spPr/>
    </dgm:pt>
    <dgm:pt modelId="{2AA89564-6579-4D77-9552-709208EDA758}" type="pres">
      <dgm:prSet presAssocID="{A401F6E5-CA09-4D2E-B095-F9B3F9BF2EB3}" presName="rootText" presStyleLbl="node3" presStyleIdx="1" presStyleCnt="4">
        <dgm:presLayoutVars>
          <dgm:chPref val="3"/>
        </dgm:presLayoutVars>
      </dgm:prSet>
      <dgm:spPr>
        <a:xfrm>
          <a:off x="4302062" y="1373616"/>
          <a:ext cx="1791518" cy="546413"/>
        </a:xfrm>
        <a:prstGeom prst="rect">
          <a:avLst/>
        </a:prstGeom>
      </dgm:spPr>
    </dgm:pt>
    <dgm:pt modelId="{7391ADF7-BB56-492D-BE2B-DA68AA4318EC}" type="pres">
      <dgm:prSet presAssocID="{A401F6E5-CA09-4D2E-B095-F9B3F9BF2EB3}" presName="rootConnector" presStyleLbl="node3" presStyleIdx="1" presStyleCnt="4"/>
      <dgm:spPr/>
    </dgm:pt>
    <dgm:pt modelId="{A46032A9-F24C-4B26-A39F-16C6539F436C}" type="pres">
      <dgm:prSet presAssocID="{A401F6E5-CA09-4D2E-B095-F9B3F9BF2EB3}" presName="hierChild4" presStyleCnt="0"/>
      <dgm:spPr/>
    </dgm:pt>
    <dgm:pt modelId="{72958890-DB4A-42D3-9172-D15E2AAC7D84}" type="pres">
      <dgm:prSet presAssocID="{A401F6E5-CA09-4D2E-B095-F9B3F9BF2EB3}" presName="hierChild5" presStyleCnt="0"/>
      <dgm:spPr/>
    </dgm:pt>
    <dgm:pt modelId="{8BE0B1D0-0AFE-47E1-85BF-90DC36517DF7}" type="pres">
      <dgm:prSet presAssocID="{1EE26BCF-6FF4-47B0-9985-146386485EF9}" presName="Name64" presStyleLbl="parChTrans1D3" presStyleIdx="2" presStyleCnt="4"/>
      <dgm:spPr/>
    </dgm:pt>
    <dgm:pt modelId="{03124033-FDC2-4F0B-B97E-E3DBFEF6C6F4}" type="pres">
      <dgm:prSet presAssocID="{EC01ADCE-6661-4A26-9779-CF0845829BDF}" presName="hierRoot2" presStyleCnt="0">
        <dgm:presLayoutVars>
          <dgm:hierBranch val="init"/>
        </dgm:presLayoutVars>
      </dgm:prSet>
      <dgm:spPr/>
    </dgm:pt>
    <dgm:pt modelId="{ABC279E8-ECD4-431E-8D7C-EAA783B73345}" type="pres">
      <dgm:prSet presAssocID="{EC01ADCE-6661-4A26-9779-CF0845829BDF}" presName="rootComposite" presStyleCnt="0"/>
      <dgm:spPr/>
    </dgm:pt>
    <dgm:pt modelId="{4B22319D-5F08-4C2C-95C9-0EB0F7ACD7A5}" type="pres">
      <dgm:prSet presAssocID="{EC01ADCE-6661-4A26-9779-CF0845829BDF}" presName="rootText" presStyleLbl="node3" presStyleIdx="2" presStyleCnt="4">
        <dgm:presLayoutVars>
          <dgm:chPref val="3"/>
        </dgm:presLayoutVars>
      </dgm:prSet>
      <dgm:spPr>
        <a:xfrm>
          <a:off x="4302062" y="2143969"/>
          <a:ext cx="1791518" cy="546413"/>
        </a:xfrm>
        <a:prstGeom prst="rect">
          <a:avLst/>
        </a:prstGeom>
      </dgm:spPr>
    </dgm:pt>
    <dgm:pt modelId="{8BC918CA-FB82-46D0-886B-3FF845209458}" type="pres">
      <dgm:prSet presAssocID="{EC01ADCE-6661-4A26-9779-CF0845829BDF}" presName="rootConnector" presStyleLbl="node3" presStyleIdx="2" presStyleCnt="4"/>
      <dgm:spPr/>
    </dgm:pt>
    <dgm:pt modelId="{4020CBE3-E332-4060-80C9-5A18236D80C6}" type="pres">
      <dgm:prSet presAssocID="{EC01ADCE-6661-4A26-9779-CF0845829BDF}" presName="hierChild4" presStyleCnt="0"/>
      <dgm:spPr/>
    </dgm:pt>
    <dgm:pt modelId="{B049FA83-5200-4314-8C54-12CCE2E95360}" type="pres">
      <dgm:prSet presAssocID="{EC01ADCE-6661-4A26-9779-CF0845829BDF}" presName="hierChild5" presStyleCnt="0"/>
      <dgm:spPr/>
    </dgm:pt>
    <dgm:pt modelId="{A7B11461-871E-4E43-AB3D-30022C7E3ABF}" type="pres">
      <dgm:prSet presAssocID="{2EFA4902-02A2-48D4-9FEF-7793B51EA04F}" presName="Name64" presStyleLbl="parChTrans1D3" presStyleIdx="3" presStyleCnt="4"/>
      <dgm:spPr/>
    </dgm:pt>
    <dgm:pt modelId="{A9B216D9-CEB7-44F9-BC8C-A991AC6FFFA0}" type="pres">
      <dgm:prSet presAssocID="{27212C04-6BD1-4CAE-A4FD-90C9F88F8481}" presName="hierRoot2" presStyleCnt="0">
        <dgm:presLayoutVars>
          <dgm:hierBranch val="init"/>
        </dgm:presLayoutVars>
      </dgm:prSet>
      <dgm:spPr/>
    </dgm:pt>
    <dgm:pt modelId="{A1E203BF-B6FC-4772-8FA3-CE6DECCDE3FC}" type="pres">
      <dgm:prSet presAssocID="{27212C04-6BD1-4CAE-A4FD-90C9F88F8481}" presName="rootComposite" presStyleCnt="0"/>
      <dgm:spPr/>
    </dgm:pt>
    <dgm:pt modelId="{029751F4-22E4-4B4E-BE60-58D18A86C817}" type="pres">
      <dgm:prSet presAssocID="{27212C04-6BD1-4CAE-A4FD-90C9F88F8481}" presName="rootText" presStyleLbl="node3" presStyleIdx="3" presStyleCnt="4">
        <dgm:presLayoutVars>
          <dgm:chPref val="3"/>
        </dgm:presLayoutVars>
      </dgm:prSet>
      <dgm:spPr>
        <a:xfrm>
          <a:off x="4302062" y="2914322"/>
          <a:ext cx="1791518" cy="546413"/>
        </a:xfrm>
        <a:prstGeom prst="rect">
          <a:avLst/>
        </a:prstGeom>
      </dgm:spPr>
    </dgm:pt>
    <dgm:pt modelId="{CC0C1A98-6DF2-4A60-9073-B0C924120316}" type="pres">
      <dgm:prSet presAssocID="{27212C04-6BD1-4CAE-A4FD-90C9F88F8481}" presName="rootConnector" presStyleLbl="node3" presStyleIdx="3" presStyleCnt="4"/>
      <dgm:spPr/>
    </dgm:pt>
    <dgm:pt modelId="{49422C01-83FD-4313-B023-67F7FB665DAC}" type="pres">
      <dgm:prSet presAssocID="{27212C04-6BD1-4CAE-A4FD-90C9F88F8481}" presName="hierChild4" presStyleCnt="0"/>
      <dgm:spPr/>
    </dgm:pt>
    <dgm:pt modelId="{C2CE9125-8CD8-4EE6-A827-98FBEB18A937}" type="pres">
      <dgm:prSet presAssocID="{27212C04-6BD1-4CAE-A4FD-90C9F88F8481}" presName="hierChild5" presStyleCnt="0"/>
      <dgm:spPr/>
    </dgm:pt>
    <dgm:pt modelId="{3797491E-5D3A-4C78-A2A9-04649391C1E3}" type="pres">
      <dgm:prSet presAssocID="{BA4CC071-C6B8-45A2-A4F4-21C87E792F8A}" presName="hierChild5" presStyleCnt="0"/>
      <dgm:spPr/>
    </dgm:pt>
    <dgm:pt modelId="{6A1F0CF5-F933-4798-8C44-606D9C71EA10}" type="pres">
      <dgm:prSet presAssocID="{5F62D020-7207-4978-9C90-93E9C3D42B8E}" presName="Name64" presStyleLbl="parChTrans1D2" presStyleIdx="2" presStyleCnt="3"/>
      <dgm:spPr/>
    </dgm:pt>
    <dgm:pt modelId="{4605F83A-AA65-4B99-9CE7-F01B1BF0521D}" type="pres">
      <dgm:prSet presAssocID="{AC3B3E7B-148A-49FB-BACC-334ABB653BDA}" presName="hierRoot2" presStyleCnt="0">
        <dgm:presLayoutVars>
          <dgm:hierBranch val="init"/>
        </dgm:presLayoutVars>
      </dgm:prSet>
      <dgm:spPr/>
    </dgm:pt>
    <dgm:pt modelId="{E73E8500-E101-428F-8410-279F06ADB3B1}" type="pres">
      <dgm:prSet presAssocID="{AC3B3E7B-148A-49FB-BACC-334ABB653BDA}" presName="rootComposite" presStyleCnt="0"/>
      <dgm:spPr/>
    </dgm:pt>
    <dgm:pt modelId="{783884CA-BD9B-4703-B14D-0D80DD10A4C4}" type="pres">
      <dgm:prSet presAssocID="{AC3B3E7B-148A-49FB-BACC-334ABB653BDA}" presName="rootText" presStyleLbl="node2" presStyleIdx="2" presStyleCnt="3">
        <dgm:presLayoutVars>
          <dgm:chPref val="3"/>
        </dgm:presLayoutVars>
      </dgm:prSet>
      <dgm:spPr>
        <a:xfrm>
          <a:off x="2152240" y="2529146"/>
          <a:ext cx="1791518" cy="546413"/>
        </a:xfrm>
        <a:prstGeom prst="rect">
          <a:avLst/>
        </a:prstGeom>
      </dgm:spPr>
    </dgm:pt>
    <dgm:pt modelId="{413B3D7F-6052-4AED-95A9-8F6C56C2D31A}" type="pres">
      <dgm:prSet presAssocID="{AC3B3E7B-148A-49FB-BACC-334ABB653BDA}" presName="rootConnector" presStyleLbl="node2" presStyleIdx="2" presStyleCnt="3"/>
      <dgm:spPr/>
    </dgm:pt>
    <dgm:pt modelId="{0B4586C3-50BD-4666-8715-361DD76BB1CB}" type="pres">
      <dgm:prSet presAssocID="{AC3B3E7B-148A-49FB-BACC-334ABB653BDA}" presName="hierChild4" presStyleCnt="0"/>
      <dgm:spPr/>
    </dgm:pt>
    <dgm:pt modelId="{4DC20705-91C7-4607-A4EF-B5FDA20944CC}" type="pres">
      <dgm:prSet presAssocID="{AC3B3E7B-148A-49FB-BACC-334ABB653BDA}" presName="hierChild5" presStyleCnt="0"/>
      <dgm:spPr/>
    </dgm:pt>
    <dgm:pt modelId="{7CD79351-29AA-453C-81C8-1A6BEEC34E36}" type="pres">
      <dgm:prSet presAssocID="{047AC8A5-5CDA-4C3F-84C5-9A867A021B3D}" presName="hierChild3" presStyleCnt="0"/>
      <dgm:spPr/>
    </dgm:pt>
  </dgm:ptLst>
  <dgm:cxnLst>
    <dgm:cxn modelId="{A7A97ED5-9C5C-4E99-8244-B3304CA3A812}" type="presOf" srcId="{EC01ADCE-6661-4A26-9779-CF0845829BDF}" destId="{8BC918CA-FB82-46D0-886B-3FF845209458}" srcOrd="1" destOrd="0" presId="urn:microsoft.com/office/officeart/2009/3/layout/HorizontalOrganizationChart"/>
    <dgm:cxn modelId="{A542BC51-527A-4C3D-9B9C-0E0894F7A5D7}" type="presOf" srcId="{A401F6E5-CA09-4D2E-B095-F9B3F9BF2EB3}" destId="{2AA89564-6579-4D77-9552-709208EDA758}" srcOrd="0" destOrd="0" presId="urn:microsoft.com/office/officeart/2009/3/layout/HorizontalOrganizationChart"/>
    <dgm:cxn modelId="{3AC09332-13E3-44FC-87CD-51CA389D4659}" type="presOf" srcId="{047AC8A5-5CDA-4C3F-84C5-9A867A021B3D}" destId="{8262F6C2-D09E-4368-84DA-A096F2F64B4C}" srcOrd="0" destOrd="0" presId="urn:microsoft.com/office/officeart/2009/3/layout/HorizontalOrganizationChart"/>
    <dgm:cxn modelId="{913E3270-DDE5-438D-AF76-AEA448A6DECA}" type="presOf" srcId="{1EE26BCF-6FF4-47B0-9985-146386485EF9}" destId="{8BE0B1D0-0AFE-47E1-85BF-90DC36517DF7}" srcOrd="0" destOrd="0" presId="urn:microsoft.com/office/officeart/2009/3/layout/HorizontalOrganizationChart"/>
    <dgm:cxn modelId="{CBBDE299-A404-40C6-9E42-4CD11770FF7C}" type="presOf" srcId="{047AC8A5-5CDA-4C3F-84C5-9A867A021B3D}" destId="{E23F2AE4-5412-495A-AD1F-BD8BBCB778A9}" srcOrd="1" destOrd="0" presId="urn:microsoft.com/office/officeart/2009/3/layout/HorizontalOrganizationChart"/>
    <dgm:cxn modelId="{9806AEAC-32E1-4108-A1C6-23AD42CB4756}" type="presOf" srcId="{2EFA4902-02A2-48D4-9FEF-7793B51EA04F}" destId="{A7B11461-871E-4E43-AB3D-30022C7E3ABF}" srcOrd="0" destOrd="0" presId="urn:microsoft.com/office/officeart/2009/3/layout/HorizontalOrganizationChart"/>
    <dgm:cxn modelId="{26EDC3EC-E8C6-4C1C-B886-6C488968962C}" type="presOf" srcId="{9CCDD856-5709-4E58-9EF4-3B363ACF7AD0}" destId="{B6BE25B0-AE93-4717-9A96-91FC446099DA}" srcOrd="0" destOrd="0" presId="urn:microsoft.com/office/officeart/2009/3/layout/HorizontalOrganizationChart"/>
    <dgm:cxn modelId="{CAB1F726-BC46-4AFA-B7B1-AE7963A23BD1}" srcId="{BA4CC071-C6B8-45A2-A4F4-21C87E792F8A}" destId="{A401F6E5-CA09-4D2E-B095-F9B3F9BF2EB3}" srcOrd="1" destOrd="0" parTransId="{E3D99991-0F66-4671-B179-DD045E8CE141}" sibTransId="{6A328D6A-BDD3-4E6F-9090-AB8ED0A2C583}"/>
    <dgm:cxn modelId="{0ACDA519-62B6-4077-B840-5BE99A64C1DD}" srcId="{BA4CC071-C6B8-45A2-A4F4-21C87E792F8A}" destId="{EC01ADCE-6661-4A26-9779-CF0845829BDF}" srcOrd="2" destOrd="0" parTransId="{1EE26BCF-6FF4-47B0-9985-146386485EF9}" sibTransId="{E3157284-E08D-4CB2-A3A4-45AF311D0BB9}"/>
    <dgm:cxn modelId="{2F8E53EA-ACE8-4B10-9DD5-290F06460303}" type="presOf" srcId="{E3D99991-0F66-4671-B179-DD045E8CE141}" destId="{5CE5A9DF-7635-4A6F-8EE2-48AE30EDCF44}" srcOrd="0" destOrd="0" presId="urn:microsoft.com/office/officeart/2009/3/layout/HorizontalOrganizationChart"/>
    <dgm:cxn modelId="{16C661CB-A020-4E48-930F-BF3AD499D236}" type="presOf" srcId="{30F159A0-A3D6-40DD-BD7D-5772704409C5}" destId="{217F55A9-B86C-4FA1-8174-078F42A14F4F}" srcOrd="0" destOrd="0" presId="urn:microsoft.com/office/officeart/2009/3/layout/HorizontalOrganizationChart"/>
    <dgm:cxn modelId="{E4E21800-AAE8-4A88-9647-5759792490C8}" srcId="{047AC8A5-5CDA-4C3F-84C5-9A867A021B3D}" destId="{BA4CC071-C6B8-45A2-A4F4-21C87E792F8A}" srcOrd="1" destOrd="0" parTransId="{03348D47-5C44-4B62-B21C-945E37210AF6}" sibTransId="{F5BE50B6-ED4E-47CD-A83A-3F6130C2B280}"/>
    <dgm:cxn modelId="{6F3FA063-8C4E-40ED-AAFB-1B07B5DE6069}" type="presOf" srcId="{27212C04-6BD1-4CAE-A4FD-90C9F88F8481}" destId="{CC0C1A98-6DF2-4A60-9073-B0C924120316}" srcOrd="1" destOrd="0" presId="urn:microsoft.com/office/officeart/2009/3/layout/HorizontalOrganizationChart"/>
    <dgm:cxn modelId="{3F5BB442-3509-4B08-AF41-FCFC6AC2AF20}" type="presOf" srcId="{5F62D020-7207-4978-9C90-93E9C3D42B8E}" destId="{6A1F0CF5-F933-4798-8C44-606D9C71EA10}" srcOrd="0" destOrd="0" presId="urn:microsoft.com/office/officeart/2009/3/layout/HorizontalOrganizationChart"/>
    <dgm:cxn modelId="{A1858F03-316C-4047-B52D-67624450715F}" srcId="{30F159A0-A3D6-40DD-BD7D-5772704409C5}" destId="{047AC8A5-5CDA-4C3F-84C5-9A867A021B3D}" srcOrd="0" destOrd="0" parTransId="{A9EBB83E-6030-498B-80E8-C17101125E26}" sibTransId="{96F4984E-FB00-4B3B-92F3-DACFB402C9C7}"/>
    <dgm:cxn modelId="{9C42B6E2-DEC2-46FD-8CF8-5774CCEFEFD4}" type="presOf" srcId="{C4BB80C7-3173-4E06-9EE3-B62899652B88}" destId="{C7DCD3EE-F8EC-4C62-8CFC-6945904C74C4}" srcOrd="1" destOrd="0" presId="urn:microsoft.com/office/officeart/2009/3/layout/HorizontalOrganizationChart"/>
    <dgm:cxn modelId="{730BC61F-B61D-4EDD-9E73-D45F9EDAF688}" srcId="{BA4CC071-C6B8-45A2-A4F4-21C87E792F8A}" destId="{27212C04-6BD1-4CAE-A4FD-90C9F88F8481}" srcOrd="3" destOrd="0" parTransId="{2EFA4902-02A2-48D4-9FEF-7793B51EA04F}" sibTransId="{7BBE47A2-C308-4AF8-A91D-402F1E354B12}"/>
    <dgm:cxn modelId="{48B42611-1752-482E-A26F-B6AD5631D6AA}" type="presOf" srcId="{06086476-02D4-4602-B749-97A19A15365B}" destId="{9EB8D3E7-2A75-4694-AF00-61E46D561ACC}" srcOrd="0" destOrd="0" presId="urn:microsoft.com/office/officeart/2009/3/layout/HorizontalOrganizationChart"/>
    <dgm:cxn modelId="{16319029-11D6-498A-8438-B531F39AA9D0}" type="presOf" srcId="{EC01ADCE-6661-4A26-9779-CF0845829BDF}" destId="{4B22319D-5F08-4C2C-95C9-0EB0F7ACD7A5}" srcOrd="0" destOrd="0" presId="urn:microsoft.com/office/officeart/2009/3/layout/HorizontalOrganizationChart"/>
    <dgm:cxn modelId="{10F8A13B-9EAA-4941-BFF3-D28C65050869}" type="presOf" srcId="{06086476-02D4-4602-B749-97A19A15365B}" destId="{E6DBB065-ACB0-47DA-AC86-309AF84859AC}" srcOrd="1" destOrd="0" presId="urn:microsoft.com/office/officeart/2009/3/layout/HorizontalOrganizationChart"/>
    <dgm:cxn modelId="{9D66B961-A380-4628-BB68-7F5B94A1244C}" type="presOf" srcId="{AC3B3E7B-148A-49FB-BACC-334ABB653BDA}" destId="{783884CA-BD9B-4703-B14D-0D80DD10A4C4}" srcOrd="0" destOrd="0" presId="urn:microsoft.com/office/officeart/2009/3/layout/HorizontalOrganizationChart"/>
    <dgm:cxn modelId="{5444946C-1EE4-4736-9E50-AB18A95B5640}" type="presOf" srcId="{27212C04-6BD1-4CAE-A4FD-90C9F88F8481}" destId="{029751F4-22E4-4B4E-BE60-58D18A86C817}" srcOrd="0" destOrd="0" presId="urn:microsoft.com/office/officeart/2009/3/layout/HorizontalOrganizationChart"/>
    <dgm:cxn modelId="{BEC302CB-19C5-4651-8BE1-660605F05D77}" type="presOf" srcId="{BA4CC071-C6B8-45A2-A4F4-21C87E792F8A}" destId="{EC8B3161-465B-45C1-84F2-D2FF074AD93D}" srcOrd="0" destOrd="0" presId="urn:microsoft.com/office/officeart/2009/3/layout/HorizontalOrganizationChart"/>
    <dgm:cxn modelId="{10CA12E6-130A-4C20-84DA-507AB3C26236}" type="presOf" srcId="{AC3B3E7B-148A-49FB-BACC-334ABB653BDA}" destId="{413B3D7F-6052-4AED-95A9-8F6C56C2D31A}" srcOrd="1" destOrd="0" presId="urn:microsoft.com/office/officeart/2009/3/layout/HorizontalOrganizationChart"/>
    <dgm:cxn modelId="{6255C21F-A473-4121-9F3E-DFD4F4D27348}" srcId="{047AC8A5-5CDA-4C3F-84C5-9A867A021B3D}" destId="{06086476-02D4-4602-B749-97A19A15365B}" srcOrd="0" destOrd="0" parTransId="{9EE706D1-4FF2-4630-816C-116F845D9473}" sibTransId="{9810F517-48D2-4251-BECC-B89E0D9D58AE}"/>
    <dgm:cxn modelId="{CEDFCF30-5229-419D-AB5D-125405703E5E}" type="presOf" srcId="{03348D47-5C44-4B62-B21C-945E37210AF6}" destId="{1AFEFA72-0404-4060-9248-81A65C530866}" srcOrd="0" destOrd="0" presId="urn:microsoft.com/office/officeart/2009/3/layout/HorizontalOrganizationChart"/>
    <dgm:cxn modelId="{5C6483F9-1741-4E39-B5A8-14C4E400CD38}" srcId="{BA4CC071-C6B8-45A2-A4F4-21C87E792F8A}" destId="{C4BB80C7-3173-4E06-9EE3-B62899652B88}" srcOrd="0" destOrd="0" parTransId="{9CCDD856-5709-4E58-9EF4-3B363ACF7AD0}" sibTransId="{AA01BBEC-320D-4172-821E-E450C0264DF4}"/>
    <dgm:cxn modelId="{9E155F78-95D8-4D03-894C-51957248F4DB}" type="presOf" srcId="{BA4CC071-C6B8-45A2-A4F4-21C87E792F8A}" destId="{CCA8AFCD-1551-4EC6-A5E7-AD3E3E7F4170}" srcOrd="1" destOrd="0" presId="urn:microsoft.com/office/officeart/2009/3/layout/HorizontalOrganizationChart"/>
    <dgm:cxn modelId="{B2BDACCF-56B8-4B17-9E55-6353B2A60BF6}" type="presOf" srcId="{9EE706D1-4FF2-4630-816C-116F845D9473}" destId="{8B8894F8-DF69-42D6-8AFA-4A9A1216DB0E}" srcOrd="0" destOrd="0" presId="urn:microsoft.com/office/officeart/2009/3/layout/HorizontalOrganizationChart"/>
    <dgm:cxn modelId="{7A269BB0-30EB-426F-80CD-095995B6FBBA}" type="presOf" srcId="{A401F6E5-CA09-4D2E-B095-F9B3F9BF2EB3}" destId="{7391ADF7-BB56-492D-BE2B-DA68AA4318EC}" srcOrd="1" destOrd="0" presId="urn:microsoft.com/office/officeart/2009/3/layout/HorizontalOrganizationChart"/>
    <dgm:cxn modelId="{1A073A92-3761-4FAC-9DE4-4B90397E6DAC}" srcId="{047AC8A5-5CDA-4C3F-84C5-9A867A021B3D}" destId="{AC3B3E7B-148A-49FB-BACC-334ABB653BDA}" srcOrd="2" destOrd="0" parTransId="{5F62D020-7207-4978-9C90-93E9C3D42B8E}" sibTransId="{9D41A4B9-B7DA-4E33-AE35-D4568204686A}"/>
    <dgm:cxn modelId="{B0DA6BE7-0965-4BF2-BDCF-DF59A69208D4}" type="presOf" srcId="{C4BB80C7-3173-4E06-9EE3-B62899652B88}" destId="{8D6F7C6C-4529-41A7-A08B-F54957ACCCFF}" srcOrd="0" destOrd="0" presId="urn:microsoft.com/office/officeart/2009/3/layout/HorizontalOrganizationChart"/>
    <dgm:cxn modelId="{B59EB7DC-BD10-49E7-A93D-0413CCC56C9E}" type="presParOf" srcId="{217F55A9-B86C-4FA1-8174-078F42A14F4F}" destId="{5FAED9E2-09D2-49FE-9AF4-32106DA32B91}" srcOrd="0" destOrd="0" presId="urn:microsoft.com/office/officeart/2009/3/layout/HorizontalOrganizationChart"/>
    <dgm:cxn modelId="{1A61955F-5350-4183-8ED5-BB7853971C0C}" type="presParOf" srcId="{5FAED9E2-09D2-49FE-9AF4-32106DA32B91}" destId="{9A7184AF-3501-4363-90DD-D63E4B39A84E}" srcOrd="0" destOrd="0" presId="urn:microsoft.com/office/officeart/2009/3/layout/HorizontalOrganizationChart"/>
    <dgm:cxn modelId="{0E9B367D-F449-44F6-A7D4-B0160EFB6DC4}" type="presParOf" srcId="{9A7184AF-3501-4363-90DD-D63E4B39A84E}" destId="{8262F6C2-D09E-4368-84DA-A096F2F64B4C}" srcOrd="0" destOrd="0" presId="urn:microsoft.com/office/officeart/2009/3/layout/HorizontalOrganizationChart"/>
    <dgm:cxn modelId="{9A80D589-91E9-491E-83DC-ECD88C9914D1}" type="presParOf" srcId="{9A7184AF-3501-4363-90DD-D63E4B39A84E}" destId="{E23F2AE4-5412-495A-AD1F-BD8BBCB778A9}" srcOrd="1" destOrd="0" presId="urn:microsoft.com/office/officeart/2009/3/layout/HorizontalOrganizationChart"/>
    <dgm:cxn modelId="{BA540D43-E303-4939-BED2-2EC8E8BC371C}" type="presParOf" srcId="{5FAED9E2-09D2-49FE-9AF4-32106DA32B91}" destId="{5C2CF417-04B2-4D40-B458-6BB7A6AC1326}" srcOrd="1" destOrd="0" presId="urn:microsoft.com/office/officeart/2009/3/layout/HorizontalOrganizationChart"/>
    <dgm:cxn modelId="{DEBD9B02-C440-4F22-9149-4E7C320A0821}" type="presParOf" srcId="{5C2CF417-04B2-4D40-B458-6BB7A6AC1326}" destId="{8B8894F8-DF69-42D6-8AFA-4A9A1216DB0E}" srcOrd="0" destOrd="0" presId="urn:microsoft.com/office/officeart/2009/3/layout/HorizontalOrganizationChart"/>
    <dgm:cxn modelId="{746EA7C4-A021-402E-B94D-2FD34EA4FB94}" type="presParOf" srcId="{5C2CF417-04B2-4D40-B458-6BB7A6AC1326}" destId="{646FD471-5E89-4E51-BD92-E9F712C29566}" srcOrd="1" destOrd="0" presId="urn:microsoft.com/office/officeart/2009/3/layout/HorizontalOrganizationChart"/>
    <dgm:cxn modelId="{4E23FE76-6D27-4BD8-B394-33C1FC81DAF2}" type="presParOf" srcId="{646FD471-5E89-4E51-BD92-E9F712C29566}" destId="{C07CA3C2-A0B2-4893-89F7-86B6C5044A54}" srcOrd="0" destOrd="0" presId="urn:microsoft.com/office/officeart/2009/3/layout/HorizontalOrganizationChart"/>
    <dgm:cxn modelId="{AAF64860-49D3-407D-A4BB-3CBD72A35390}" type="presParOf" srcId="{C07CA3C2-A0B2-4893-89F7-86B6C5044A54}" destId="{9EB8D3E7-2A75-4694-AF00-61E46D561ACC}" srcOrd="0" destOrd="0" presId="urn:microsoft.com/office/officeart/2009/3/layout/HorizontalOrganizationChart"/>
    <dgm:cxn modelId="{C0956788-559E-4A1A-B60A-9B270BBB86DB}" type="presParOf" srcId="{C07CA3C2-A0B2-4893-89F7-86B6C5044A54}" destId="{E6DBB065-ACB0-47DA-AC86-309AF84859AC}" srcOrd="1" destOrd="0" presId="urn:microsoft.com/office/officeart/2009/3/layout/HorizontalOrganizationChart"/>
    <dgm:cxn modelId="{CAC900E6-75F4-48B3-B5BB-48A8122CFA94}" type="presParOf" srcId="{646FD471-5E89-4E51-BD92-E9F712C29566}" destId="{6132ADE1-2621-43D7-A1B3-57864611153C}" srcOrd="1" destOrd="0" presId="urn:microsoft.com/office/officeart/2009/3/layout/HorizontalOrganizationChart"/>
    <dgm:cxn modelId="{7C434B80-CEB1-45DC-9827-4E049A7A76F0}" type="presParOf" srcId="{646FD471-5E89-4E51-BD92-E9F712C29566}" destId="{D2D4F1FE-D4CE-4BB8-8519-9DBD99E8A651}" srcOrd="2" destOrd="0" presId="urn:microsoft.com/office/officeart/2009/3/layout/HorizontalOrganizationChart"/>
    <dgm:cxn modelId="{5F447A2F-5DC8-4746-A8F8-A1C24625EF09}" type="presParOf" srcId="{5C2CF417-04B2-4D40-B458-6BB7A6AC1326}" destId="{1AFEFA72-0404-4060-9248-81A65C530866}" srcOrd="2" destOrd="0" presId="urn:microsoft.com/office/officeart/2009/3/layout/HorizontalOrganizationChart"/>
    <dgm:cxn modelId="{A8239E11-5D86-4A6F-B805-0CFA0A94276E}" type="presParOf" srcId="{5C2CF417-04B2-4D40-B458-6BB7A6AC1326}" destId="{C5CDD8D7-D994-4E51-AE70-754E4FB3A01B}" srcOrd="3" destOrd="0" presId="urn:microsoft.com/office/officeart/2009/3/layout/HorizontalOrganizationChart"/>
    <dgm:cxn modelId="{7E0F42C0-E99B-400B-83FE-CD96538FFFF7}" type="presParOf" srcId="{C5CDD8D7-D994-4E51-AE70-754E4FB3A01B}" destId="{4BB2D588-BA87-479A-826E-63160840E50F}" srcOrd="0" destOrd="0" presId="urn:microsoft.com/office/officeart/2009/3/layout/HorizontalOrganizationChart"/>
    <dgm:cxn modelId="{D534E6DC-2E39-4DC6-9B93-4EF24B9ED1F3}" type="presParOf" srcId="{4BB2D588-BA87-479A-826E-63160840E50F}" destId="{EC8B3161-465B-45C1-84F2-D2FF074AD93D}" srcOrd="0" destOrd="0" presId="urn:microsoft.com/office/officeart/2009/3/layout/HorizontalOrganizationChart"/>
    <dgm:cxn modelId="{B70F9B5E-1BB9-4035-848B-47E6A5D9A0C7}" type="presParOf" srcId="{4BB2D588-BA87-479A-826E-63160840E50F}" destId="{CCA8AFCD-1551-4EC6-A5E7-AD3E3E7F4170}" srcOrd="1" destOrd="0" presId="urn:microsoft.com/office/officeart/2009/3/layout/HorizontalOrganizationChart"/>
    <dgm:cxn modelId="{A9A7364E-6EF6-4A2D-A726-55DCB985DFFB}" type="presParOf" srcId="{C5CDD8D7-D994-4E51-AE70-754E4FB3A01B}" destId="{82873497-5868-44C0-A789-5CD84581D958}" srcOrd="1" destOrd="0" presId="urn:microsoft.com/office/officeart/2009/3/layout/HorizontalOrganizationChart"/>
    <dgm:cxn modelId="{3516E4BF-D02F-426C-9C77-C369D212B748}" type="presParOf" srcId="{82873497-5868-44C0-A789-5CD84581D958}" destId="{B6BE25B0-AE93-4717-9A96-91FC446099DA}" srcOrd="0" destOrd="0" presId="urn:microsoft.com/office/officeart/2009/3/layout/HorizontalOrganizationChart"/>
    <dgm:cxn modelId="{29823173-97D9-499E-8C9C-86519BBC2057}" type="presParOf" srcId="{82873497-5868-44C0-A789-5CD84581D958}" destId="{19ED0A71-BAEA-4276-85A5-1626663E77BC}" srcOrd="1" destOrd="0" presId="urn:microsoft.com/office/officeart/2009/3/layout/HorizontalOrganizationChart"/>
    <dgm:cxn modelId="{2AE6428B-0E41-4723-A27A-E98ACFCD347C}" type="presParOf" srcId="{19ED0A71-BAEA-4276-85A5-1626663E77BC}" destId="{DC4037FC-31F8-4971-BDEF-35C7B08DC1C3}" srcOrd="0" destOrd="0" presId="urn:microsoft.com/office/officeart/2009/3/layout/HorizontalOrganizationChart"/>
    <dgm:cxn modelId="{103F8B8B-837B-4AB6-BB96-1456F08C80BF}" type="presParOf" srcId="{DC4037FC-31F8-4971-BDEF-35C7B08DC1C3}" destId="{8D6F7C6C-4529-41A7-A08B-F54957ACCCFF}" srcOrd="0" destOrd="0" presId="urn:microsoft.com/office/officeart/2009/3/layout/HorizontalOrganizationChart"/>
    <dgm:cxn modelId="{038E5320-F837-4694-8C7F-BACD21884A1E}" type="presParOf" srcId="{DC4037FC-31F8-4971-BDEF-35C7B08DC1C3}" destId="{C7DCD3EE-F8EC-4C62-8CFC-6945904C74C4}" srcOrd="1" destOrd="0" presId="urn:microsoft.com/office/officeart/2009/3/layout/HorizontalOrganizationChart"/>
    <dgm:cxn modelId="{9E47190C-4EC1-4B1C-830A-83FA7A869AA4}" type="presParOf" srcId="{19ED0A71-BAEA-4276-85A5-1626663E77BC}" destId="{9100124B-798A-4F70-9E19-2D142B7A9949}" srcOrd="1" destOrd="0" presId="urn:microsoft.com/office/officeart/2009/3/layout/HorizontalOrganizationChart"/>
    <dgm:cxn modelId="{1578ACEC-D977-42CE-AAFA-D1638BA31786}" type="presParOf" srcId="{19ED0A71-BAEA-4276-85A5-1626663E77BC}" destId="{46A7241E-95B8-43FB-A904-7374033ADB3C}" srcOrd="2" destOrd="0" presId="urn:microsoft.com/office/officeart/2009/3/layout/HorizontalOrganizationChart"/>
    <dgm:cxn modelId="{14DB6273-9047-422C-8CBE-DEF35D57DFEA}" type="presParOf" srcId="{82873497-5868-44C0-A789-5CD84581D958}" destId="{5CE5A9DF-7635-4A6F-8EE2-48AE30EDCF44}" srcOrd="2" destOrd="0" presId="urn:microsoft.com/office/officeart/2009/3/layout/HorizontalOrganizationChart"/>
    <dgm:cxn modelId="{C78F4624-39C8-468C-B748-5352E16055D5}" type="presParOf" srcId="{82873497-5868-44C0-A789-5CD84581D958}" destId="{F8A27FA7-D31A-4EC9-A2AF-3B9CE7AC2CB1}" srcOrd="3" destOrd="0" presId="urn:microsoft.com/office/officeart/2009/3/layout/HorizontalOrganizationChart"/>
    <dgm:cxn modelId="{4E90E27B-46F4-474E-8B94-1B969D59FEA2}" type="presParOf" srcId="{F8A27FA7-D31A-4EC9-A2AF-3B9CE7AC2CB1}" destId="{84D00136-1C4C-4985-BA97-67D541D8EB40}" srcOrd="0" destOrd="0" presId="urn:microsoft.com/office/officeart/2009/3/layout/HorizontalOrganizationChart"/>
    <dgm:cxn modelId="{75EC1FBF-213E-461C-954D-D8A003B34A33}" type="presParOf" srcId="{84D00136-1C4C-4985-BA97-67D541D8EB40}" destId="{2AA89564-6579-4D77-9552-709208EDA758}" srcOrd="0" destOrd="0" presId="urn:microsoft.com/office/officeart/2009/3/layout/HorizontalOrganizationChart"/>
    <dgm:cxn modelId="{0D5D4764-4E6A-49CA-9D62-B40F94BBEA59}" type="presParOf" srcId="{84D00136-1C4C-4985-BA97-67D541D8EB40}" destId="{7391ADF7-BB56-492D-BE2B-DA68AA4318EC}" srcOrd="1" destOrd="0" presId="urn:microsoft.com/office/officeart/2009/3/layout/HorizontalOrganizationChart"/>
    <dgm:cxn modelId="{BD23A127-24EA-413E-A0A7-A20B8CFC690F}" type="presParOf" srcId="{F8A27FA7-D31A-4EC9-A2AF-3B9CE7AC2CB1}" destId="{A46032A9-F24C-4B26-A39F-16C6539F436C}" srcOrd="1" destOrd="0" presId="urn:microsoft.com/office/officeart/2009/3/layout/HorizontalOrganizationChart"/>
    <dgm:cxn modelId="{AC4B433C-688F-4352-909F-CB8EA0EC841B}" type="presParOf" srcId="{F8A27FA7-D31A-4EC9-A2AF-3B9CE7AC2CB1}" destId="{72958890-DB4A-42D3-9172-D15E2AAC7D84}" srcOrd="2" destOrd="0" presId="urn:microsoft.com/office/officeart/2009/3/layout/HorizontalOrganizationChart"/>
    <dgm:cxn modelId="{823603B5-3691-4765-B482-122CB22CC116}" type="presParOf" srcId="{82873497-5868-44C0-A789-5CD84581D958}" destId="{8BE0B1D0-0AFE-47E1-85BF-90DC36517DF7}" srcOrd="4" destOrd="0" presId="urn:microsoft.com/office/officeart/2009/3/layout/HorizontalOrganizationChart"/>
    <dgm:cxn modelId="{7E680D31-F867-4E58-8BED-2BCA1B27C6BB}" type="presParOf" srcId="{82873497-5868-44C0-A789-5CD84581D958}" destId="{03124033-FDC2-4F0B-B97E-E3DBFEF6C6F4}" srcOrd="5" destOrd="0" presId="urn:microsoft.com/office/officeart/2009/3/layout/HorizontalOrganizationChart"/>
    <dgm:cxn modelId="{EEA40989-E7AC-4AA6-B773-4EADF2E48F79}" type="presParOf" srcId="{03124033-FDC2-4F0B-B97E-E3DBFEF6C6F4}" destId="{ABC279E8-ECD4-431E-8D7C-EAA783B73345}" srcOrd="0" destOrd="0" presId="urn:microsoft.com/office/officeart/2009/3/layout/HorizontalOrganizationChart"/>
    <dgm:cxn modelId="{206302A8-8B0C-4AB6-B935-A8B3FDE797A8}" type="presParOf" srcId="{ABC279E8-ECD4-431E-8D7C-EAA783B73345}" destId="{4B22319D-5F08-4C2C-95C9-0EB0F7ACD7A5}" srcOrd="0" destOrd="0" presId="urn:microsoft.com/office/officeart/2009/3/layout/HorizontalOrganizationChart"/>
    <dgm:cxn modelId="{7B27A003-3592-41D6-887C-D4A0C5A2023A}" type="presParOf" srcId="{ABC279E8-ECD4-431E-8D7C-EAA783B73345}" destId="{8BC918CA-FB82-46D0-886B-3FF845209458}" srcOrd="1" destOrd="0" presId="urn:microsoft.com/office/officeart/2009/3/layout/HorizontalOrganizationChart"/>
    <dgm:cxn modelId="{B77F9F4E-E726-40E4-9986-352E7A4F3DD6}" type="presParOf" srcId="{03124033-FDC2-4F0B-B97E-E3DBFEF6C6F4}" destId="{4020CBE3-E332-4060-80C9-5A18236D80C6}" srcOrd="1" destOrd="0" presId="urn:microsoft.com/office/officeart/2009/3/layout/HorizontalOrganizationChart"/>
    <dgm:cxn modelId="{F19A4ED0-0A62-49F6-9C85-174A16752F7B}" type="presParOf" srcId="{03124033-FDC2-4F0B-B97E-E3DBFEF6C6F4}" destId="{B049FA83-5200-4314-8C54-12CCE2E95360}" srcOrd="2" destOrd="0" presId="urn:microsoft.com/office/officeart/2009/3/layout/HorizontalOrganizationChart"/>
    <dgm:cxn modelId="{8B0F89D7-C6AE-4790-B185-ECF59AC6B0E5}" type="presParOf" srcId="{82873497-5868-44C0-A789-5CD84581D958}" destId="{A7B11461-871E-4E43-AB3D-30022C7E3ABF}" srcOrd="6" destOrd="0" presId="urn:microsoft.com/office/officeart/2009/3/layout/HorizontalOrganizationChart"/>
    <dgm:cxn modelId="{ECA95626-F7BB-4423-9687-73D304E97B11}" type="presParOf" srcId="{82873497-5868-44C0-A789-5CD84581D958}" destId="{A9B216D9-CEB7-44F9-BC8C-A991AC6FFFA0}" srcOrd="7" destOrd="0" presId="urn:microsoft.com/office/officeart/2009/3/layout/HorizontalOrganizationChart"/>
    <dgm:cxn modelId="{0AC669A9-02B9-4D66-BD48-59D5EBA693F0}" type="presParOf" srcId="{A9B216D9-CEB7-44F9-BC8C-A991AC6FFFA0}" destId="{A1E203BF-B6FC-4772-8FA3-CE6DECCDE3FC}" srcOrd="0" destOrd="0" presId="urn:microsoft.com/office/officeart/2009/3/layout/HorizontalOrganizationChart"/>
    <dgm:cxn modelId="{9764B8DA-B56D-4CA7-B495-7DB4365C4BBF}" type="presParOf" srcId="{A1E203BF-B6FC-4772-8FA3-CE6DECCDE3FC}" destId="{029751F4-22E4-4B4E-BE60-58D18A86C817}" srcOrd="0" destOrd="0" presId="urn:microsoft.com/office/officeart/2009/3/layout/HorizontalOrganizationChart"/>
    <dgm:cxn modelId="{8AC4EA0F-B18B-4047-9818-04E70A889BC4}" type="presParOf" srcId="{A1E203BF-B6FC-4772-8FA3-CE6DECCDE3FC}" destId="{CC0C1A98-6DF2-4A60-9073-B0C924120316}" srcOrd="1" destOrd="0" presId="urn:microsoft.com/office/officeart/2009/3/layout/HorizontalOrganizationChart"/>
    <dgm:cxn modelId="{58C49EF4-487B-4573-8E7D-0EAFC8123F3A}" type="presParOf" srcId="{A9B216D9-CEB7-44F9-BC8C-A991AC6FFFA0}" destId="{49422C01-83FD-4313-B023-67F7FB665DAC}" srcOrd="1" destOrd="0" presId="urn:microsoft.com/office/officeart/2009/3/layout/HorizontalOrganizationChart"/>
    <dgm:cxn modelId="{D7A5A037-9D35-4D5B-87FD-1C4CD603FDE4}" type="presParOf" srcId="{A9B216D9-CEB7-44F9-BC8C-A991AC6FFFA0}" destId="{C2CE9125-8CD8-4EE6-A827-98FBEB18A937}" srcOrd="2" destOrd="0" presId="urn:microsoft.com/office/officeart/2009/3/layout/HorizontalOrganizationChart"/>
    <dgm:cxn modelId="{11717D4D-31EC-401F-8610-9899D25F3E9C}" type="presParOf" srcId="{C5CDD8D7-D994-4E51-AE70-754E4FB3A01B}" destId="{3797491E-5D3A-4C78-A2A9-04649391C1E3}" srcOrd="2" destOrd="0" presId="urn:microsoft.com/office/officeart/2009/3/layout/HorizontalOrganizationChart"/>
    <dgm:cxn modelId="{86D7D94A-C0C3-4516-8A6A-34839FBACB26}" type="presParOf" srcId="{5C2CF417-04B2-4D40-B458-6BB7A6AC1326}" destId="{6A1F0CF5-F933-4798-8C44-606D9C71EA10}" srcOrd="4" destOrd="0" presId="urn:microsoft.com/office/officeart/2009/3/layout/HorizontalOrganizationChart"/>
    <dgm:cxn modelId="{F8526835-E30C-4F48-B322-975D9D058F4E}" type="presParOf" srcId="{5C2CF417-04B2-4D40-B458-6BB7A6AC1326}" destId="{4605F83A-AA65-4B99-9CE7-F01B1BF0521D}" srcOrd="5" destOrd="0" presId="urn:microsoft.com/office/officeart/2009/3/layout/HorizontalOrganizationChart"/>
    <dgm:cxn modelId="{C93710BB-8F8C-43BE-B415-AA93147010FE}" type="presParOf" srcId="{4605F83A-AA65-4B99-9CE7-F01B1BF0521D}" destId="{E73E8500-E101-428F-8410-279F06ADB3B1}" srcOrd="0" destOrd="0" presId="urn:microsoft.com/office/officeart/2009/3/layout/HorizontalOrganizationChart"/>
    <dgm:cxn modelId="{A57D1A62-63C9-4402-ABA4-537371F18AE7}" type="presParOf" srcId="{E73E8500-E101-428F-8410-279F06ADB3B1}" destId="{783884CA-BD9B-4703-B14D-0D80DD10A4C4}" srcOrd="0" destOrd="0" presId="urn:microsoft.com/office/officeart/2009/3/layout/HorizontalOrganizationChart"/>
    <dgm:cxn modelId="{B10EE61D-4298-4015-875B-9320016BF6CE}" type="presParOf" srcId="{E73E8500-E101-428F-8410-279F06ADB3B1}" destId="{413B3D7F-6052-4AED-95A9-8F6C56C2D31A}" srcOrd="1" destOrd="0" presId="urn:microsoft.com/office/officeart/2009/3/layout/HorizontalOrganizationChart"/>
    <dgm:cxn modelId="{396947E2-F992-4FC9-A6A9-1A55CB732995}" type="presParOf" srcId="{4605F83A-AA65-4B99-9CE7-F01B1BF0521D}" destId="{0B4586C3-50BD-4666-8715-361DD76BB1CB}" srcOrd="1" destOrd="0" presId="urn:microsoft.com/office/officeart/2009/3/layout/HorizontalOrganizationChart"/>
    <dgm:cxn modelId="{9A645FA5-C2DE-4ACA-82A8-75D0951DCF47}" type="presParOf" srcId="{4605F83A-AA65-4B99-9CE7-F01B1BF0521D}" destId="{4DC20705-91C7-4607-A4EF-B5FDA20944CC}" srcOrd="2" destOrd="0" presId="urn:microsoft.com/office/officeart/2009/3/layout/HorizontalOrganizationChart"/>
    <dgm:cxn modelId="{85AB91CB-2399-41A7-B144-85D158CC3156}" type="presParOf" srcId="{5FAED9E2-09D2-49FE-9AF4-32106DA32B91}" destId="{7CD79351-29AA-453C-81C8-1A6BEEC34E36}"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578767-679A-4E31-98D8-F67CEBE6C142}" type="doc">
      <dgm:prSet loTypeId="urn:microsoft.com/office/officeart/2005/8/layout/hList6" loCatId="list" qsTypeId="urn:microsoft.com/office/officeart/2005/8/quickstyle/simple1" qsCatId="simple" csTypeId="urn:microsoft.com/office/officeart/2005/8/colors/accent3_5" csCatId="accent3" phldr="1"/>
      <dgm:spPr/>
      <dgm:t>
        <a:bodyPr/>
        <a:lstStyle/>
        <a:p>
          <a:endParaRPr lang="zh-CN" altLang="en-US"/>
        </a:p>
      </dgm:t>
    </dgm:pt>
    <dgm:pt modelId="{E6D85507-8377-4E5D-9787-E3BFC6330B2B}">
      <dgm:prSet phldrT="[文本]" custT="1"/>
      <dgm:spPr/>
      <dgm:t>
        <a:bodyPr/>
        <a:lstStyle/>
        <a:p>
          <a:r>
            <a:rPr lang="zh-CN" altLang="en-US" sz="1700" dirty="0"/>
            <a:t>出让方式</a:t>
          </a:r>
        </a:p>
      </dgm:t>
    </dgm:pt>
    <dgm:pt modelId="{4B216701-B7D1-4EB6-A6C6-7C8186F7AC59}" type="parTrans" cxnId="{160B5779-4CFA-49C2-A73F-A75F701B7E33}">
      <dgm:prSet/>
      <dgm:spPr/>
      <dgm:t>
        <a:bodyPr/>
        <a:lstStyle/>
        <a:p>
          <a:endParaRPr lang="zh-CN" altLang="en-US"/>
        </a:p>
      </dgm:t>
    </dgm:pt>
    <dgm:pt modelId="{05637034-4C95-4BAB-BA97-F85559710A9D}" type="sibTrans" cxnId="{160B5779-4CFA-49C2-A73F-A75F701B7E33}">
      <dgm:prSet/>
      <dgm:spPr/>
      <dgm:t>
        <a:bodyPr/>
        <a:lstStyle/>
        <a:p>
          <a:endParaRPr lang="zh-CN" altLang="en-US"/>
        </a:p>
      </dgm:t>
    </dgm:pt>
    <dgm:pt modelId="{C9D3BACF-B263-4172-AE9F-3CE8F4C041FB}">
      <dgm:prSet phldrT="[文本]" custT="1"/>
      <dgm:spPr/>
      <dgm:t>
        <a:bodyPr/>
        <a:lstStyle/>
        <a:p>
          <a:r>
            <a:rPr lang="zh-CN" altLang="en-US" sz="1500" dirty="0"/>
            <a:t>依照</a:t>
          </a:r>
          <a:r>
            <a:rPr lang="en-US" altLang="en-US" sz="1500" dirty="0"/>
            <a:t>《</a:t>
          </a:r>
          <a:r>
            <a:rPr lang="zh-CN" altLang="en-US" sz="1500" dirty="0"/>
            <a:t>房地产开发经营条例</a:t>
          </a:r>
          <a:r>
            <a:rPr lang="en-US" altLang="en-US" sz="1500" dirty="0"/>
            <a:t>》</a:t>
          </a:r>
          <a:r>
            <a:rPr lang="zh-CN" altLang="en-US" sz="1500" dirty="0"/>
            <a:t>第</a:t>
          </a:r>
          <a:r>
            <a:rPr lang="en-US" altLang="en-US" sz="1500" dirty="0"/>
            <a:t>12</a:t>
          </a:r>
          <a:r>
            <a:rPr lang="zh-CN" altLang="en-US" sz="1500" dirty="0"/>
            <a:t>条规定，“房地产开发用地应当以出让的方式取得。” </a:t>
          </a:r>
        </a:p>
      </dgm:t>
    </dgm:pt>
    <dgm:pt modelId="{B8577F66-3EB7-4E04-B6DA-CE725CB1BEE5}" type="parTrans" cxnId="{36CB2BF6-5F87-4820-901A-0CC5684B98D9}">
      <dgm:prSet/>
      <dgm:spPr/>
      <dgm:t>
        <a:bodyPr/>
        <a:lstStyle/>
        <a:p>
          <a:endParaRPr lang="zh-CN" altLang="en-US"/>
        </a:p>
      </dgm:t>
    </dgm:pt>
    <dgm:pt modelId="{0E9C3651-5F78-48F0-A9D4-A0D4DC576A90}" type="sibTrans" cxnId="{36CB2BF6-5F87-4820-901A-0CC5684B98D9}">
      <dgm:prSet/>
      <dgm:spPr/>
      <dgm:t>
        <a:bodyPr/>
        <a:lstStyle/>
        <a:p>
          <a:endParaRPr lang="zh-CN" altLang="en-US"/>
        </a:p>
      </dgm:t>
    </dgm:pt>
    <dgm:pt modelId="{C324B720-E5AA-44C8-A7D7-4BC9C7B83F05}">
      <dgm:prSet phldrT="[文本]" custT="1"/>
      <dgm:spPr/>
      <dgm:t>
        <a:bodyPr/>
        <a:lstStyle/>
        <a:p>
          <a:r>
            <a:rPr lang="zh-CN" altLang="en-US" sz="1700" dirty="0"/>
            <a:t>划拨方式</a:t>
          </a:r>
        </a:p>
      </dgm:t>
    </dgm:pt>
    <dgm:pt modelId="{B0AED537-4CE6-4AAE-8760-FB17D40B1FDB}" type="parTrans" cxnId="{F08611CB-A152-4850-9369-9CACE13645D1}">
      <dgm:prSet/>
      <dgm:spPr/>
      <dgm:t>
        <a:bodyPr/>
        <a:lstStyle/>
        <a:p>
          <a:endParaRPr lang="zh-CN" altLang="en-US"/>
        </a:p>
      </dgm:t>
    </dgm:pt>
    <dgm:pt modelId="{12E2AA54-26CC-4340-89F6-15733CAA1D90}" type="sibTrans" cxnId="{F08611CB-A152-4850-9369-9CACE13645D1}">
      <dgm:prSet/>
      <dgm:spPr/>
      <dgm:t>
        <a:bodyPr/>
        <a:lstStyle/>
        <a:p>
          <a:endParaRPr lang="zh-CN" altLang="en-US"/>
        </a:p>
      </dgm:t>
    </dgm:pt>
    <dgm:pt modelId="{D9253C20-51E6-4205-8A46-D54C24E87069}">
      <dgm:prSet phldrT="[文本]" custT="1"/>
      <dgm:spPr/>
      <dgm:t>
        <a:bodyPr/>
        <a:lstStyle/>
        <a:p>
          <a:r>
            <a:rPr lang="zh-CN" altLang="en-US" sz="1100" dirty="0"/>
            <a:t> </a:t>
          </a:r>
          <a:r>
            <a:rPr lang="zh-CN" altLang="en-US" sz="1200" dirty="0"/>
            <a:t>在以下两种情形下可以采用划拨方式。</a:t>
          </a:r>
        </a:p>
      </dgm:t>
    </dgm:pt>
    <dgm:pt modelId="{7E9F907E-720C-4289-9C68-694C68B07588}" type="parTrans" cxnId="{72731A2B-5A13-40C8-A48B-2A8A4AEADF8F}">
      <dgm:prSet/>
      <dgm:spPr/>
      <dgm:t>
        <a:bodyPr/>
        <a:lstStyle/>
        <a:p>
          <a:endParaRPr lang="zh-CN" altLang="en-US"/>
        </a:p>
      </dgm:t>
    </dgm:pt>
    <dgm:pt modelId="{EA3B0910-85E5-4880-A0E0-A2EC78836753}" type="sibTrans" cxnId="{72731A2B-5A13-40C8-A48B-2A8A4AEADF8F}">
      <dgm:prSet/>
      <dgm:spPr/>
      <dgm:t>
        <a:bodyPr/>
        <a:lstStyle/>
        <a:p>
          <a:endParaRPr lang="zh-CN" altLang="en-US"/>
        </a:p>
      </dgm:t>
    </dgm:pt>
    <dgm:pt modelId="{83BA1F27-EE0C-4F74-A139-CD68D0C26196}">
      <dgm:prSet phldrT="[文本]"/>
      <dgm:spPr/>
      <dgm:t>
        <a:bodyPr/>
        <a:lstStyle/>
        <a:p>
          <a:r>
            <a:rPr lang="zh-CN" altLang="en-US" dirty="0"/>
            <a:t>其他方式</a:t>
          </a:r>
        </a:p>
      </dgm:t>
    </dgm:pt>
    <dgm:pt modelId="{B8A23049-C974-47D1-89DB-7493DF6DA084}" type="parTrans" cxnId="{C5FEC8E9-3E7C-4329-8512-F78D6604DCD9}">
      <dgm:prSet/>
      <dgm:spPr/>
      <dgm:t>
        <a:bodyPr/>
        <a:lstStyle/>
        <a:p>
          <a:endParaRPr lang="zh-CN" altLang="en-US"/>
        </a:p>
      </dgm:t>
    </dgm:pt>
    <dgm:pt modelId="{CC766404-40D3-4C34-BCB6-E370F45CC542}" type="sibTrans" cxnId="{C5FEC8E9-3E7C-4329-8512-F78D6604DCD9}">
      <dgm:prSet/>
      <dgm:spPr/>
      <dgm:t>
        <a:bodyPr/>
        <a:lstStyle/>
        <a:p>
          <a:endParaRPr lang="zh-CN" altLang="en-US"/>
        </a:p>
      </dgm:t>
    </dgm:pt>
    <dgm:pt modelId="{A7C33F1E-C8A1-4764-8CC6-E912E7CB608B}">
      <dgm:prSet phldrT="[文本]"/>
      <dgm:spPr/>
      <dgm:t>
        <a:bodyPr/>
        <a:lstStyle/>
        <a:p>
          <a:r>
            <a:rPr lang="zh-CN" altLang="en-US" dirty="0"/>
            <a:t>房地产开发除了在土地一级市场上，通过有偿出让方式获取土地使用权，与通过政府行政划拨方式，获得公益性或部分公益性项目的土地使用权之外，还可以通过</a:t>
          </a:r>
          <a:r>
            <a:rPr lang="zh-CN" altLang="en-US" b="1" dirty="0"/>
            <a:t>有偿转让</a:t>
          </a:r>
          <a:r>
            <a:rPr lang="zh-CN" altLang="en-US" dirty="0"/>
            <a:t>，获得存量房地产土地使用权，以及与当前土地使用权拥有者合作，获得存量房地产土地使用权等。</a:t>
          </a:r>
        </a:p>
      </dgm:t>
    </dgm:pt>
    <dgm:pt modelId="{C4397B62-03DF-443D-B54F-4364A5339492}" type="parTrans" cxnId="{56F172B1-8287-4763-AB60-5F41C89A1F80}">
      <dgm:prSet/>
      <dgm:spPr/>
      <dgm:t>
        <a:bodyPr/>
        <a:lstStyle/>
        <a:p>
          <a:endParaRPr lang="zh-CN" altLang="en-US"/>
        </a:p>
      </dgm:t>
    </dgm:pt>
    <dgm:pt modelId="{D638B18E-81A3-4055-B08C-BE26D7B12558}" type="sibTrans" cxnId="{56F172B1-8287-4763-AB60-5F41C89A1F80}">
      <dgm:prSet/>
      <dgm:spPr/>
      <dgm:t>
        <a:bodyPr/>
        <a:lstStyle/>
        <a:p>
          <a:endParaRPr lang="zh-CN" altLang="en-US"/>
        </a:p>
      </dgm:t>
    </dgm:pt>
    <dgm:pt modelId="{5420E337-37E5-4942-A7EA-153FFC09B71E}">
      <dgm:prSet custT="1"/>
      <dgm:spPr/>
      <dgm:t>
        <a:bodyPr/>
        <a:lstStyle/>
        <a:p>
          <a:r>
            <a:rPr lang="en-US" altLang="en-US" sz="1200" dirty="0"/>
            <a:t>(1)《</a:t>
          </a:r>
          <a:r>
            <a:rPr lang="zh-CN" altLang="en-US" sz="1200" dirty="0"/>
            <a:t>城市房地产管理法</a:t>
          </a:r>
          <a:r>
            <a:rPr lang="en-US" altLang="en-US" sz="1200" dirty="0"/>
            <a:t>》</a:t>
          </a:r>
          <a:r>
            <a:rPr lang="zh-CN" altLang="en-US" sz="1200" dirty="0"/>
            <a:t>规定，“国家机关用地和军事用地，城市基础设施用地和公益事业用地，国家重点扶持的能源、交通、水利等项目用地，法律、行政法规规定的其他用地确属必需的，可以由县级以上人民政府依法批准划拨。”</a:t>
          </a:r>
        </a:p>
      </dgm:t>
    </dgm:pt>
    <dgm:pt modelId="{FCA3E56F-7DFF-4861-9CB1-3ABC034A9070}" type="parTrans" cxnId="{0A12857D-0FEB-4280-A6D2-1651CB69D741}">
      <dgm:prSet/>
      <dgm:spPr/>
      <dgm:t>
        <a:bodyPr/>
        <a:lstStyle/>
        <a:p>
          <a:endParaRPr lang="zh-CN" altLang="en-US"/>
        </a:p>
      </dgm:t>
    </dgm:pt>
    <dgm:pt modelId="{C5CFD4ED-750A-4A17-B1C9-0BBC39E5734E}" type="sibTrans" cxnId="{0A12857D-0FEB-4280-A6D2-1651CB69D741}">
      <dgm:prSet/>
      <dgm:spPr/>
      <dgm:t>
        <a:bodyPr/>
        <a:lstStyle/>
        <a:p>
          <a:endParaRPr lang="zh-CN" altLang="en-US"/>
        </a:p>
      </dgm:t>
    </dgm:pt>
    <dgm:pt modelId="{AA1BBB4E-72E5-43B6-AD93-98A7FCC20E9B}">
      <dgm:prSet custT="1"/>
      <dgm:spPr/>
      <dgm:t>
        <a:bodyPr/>
        <a:lstStyle/>
        <a:p>
          <a:r>
            <a:rPr lang="en-US" altLang="en-US" sz="1200" dirty="0"/>
            <a:t>(2)  </a:t>
          </a:r>
          <a:r>
            <a:rPr lang="zh-CN" altLang="en-US" sz="1200" b="1" dirty="0"/>
            <a:t>经济适用住房建设用地</a:t>
          </a:r>
          <a:r>
            <a:rPr lang="zh-CN" altLang="en-US" sz="1200" dirty="0"/>
            <a:t>应采取行政划拨方式供应。</a:t>
          </a:r>
        </a:p>
      </dgm:t>
    </dgm:pt>
    <dgm:pt modelId="{AE2BBD06-6C50-4A3D-BED9-E3FD0DE1D28C}" type="parTrans" cxnId="{2D3D34D5-87B0-4A44-8104-8355128B7BEE}">
      <dgm:prSet/>
      <dgm:spPr/>
      <dgm:t>
        <a:bodyPr/>
        <a:lstStyle/>
        <a:p>
          <a:endParaRPr lang="zh-CN" altLang="en-US"/>
        </a:p>
      </dgm:t>
    </dgm:pt>
    <dgm:pt modelId="{449048C3-1A19-4043-8C56-A929240E23D3}" type="sibTrans" cxnId="{2D3D34D5-87B0-4A44-8104-8355128B7BEE}">
      <dgm:prSet/>
      <dgm:spPr/>
      <dgm:t>
        <a:bodyPr/>
        <a:lstStyle/>
        <a:p>
          <a:endParaRPr lang="zh-CN" altLang="en-US"/>
        </a:p>
      </dgm:t>
    </dgm:pt>
    <dgm:pt modelId="{4D16AFC2-0733-40AC-869C-EE7EB319222A}" type="pres">
      <dgm:prSet presAssocID="{0D578767-679A-4E31-98D8-F67CEBE6C142}" presName="Name0" presStyleCnt="0">
        <dgm:presLayoutVars>
          <dgm:dir/>
          <dgm:resizeHandles val="exact"/>
        </dgm:presLayoutVars>
      </dgm:prSet>
      <dgm:spPr/>
    </dgm:pt>
    <dgm:pt modelId="{FAE760AF-F770-402F-B3A3-CD4101A6E15E}" type="pres">
      <dgm:prSet presAssocID="{E6D85507-8377-4E5D-9787-E3BFC6330B2B}" presName="node" presStyleLbl="node1" presStyleIdx="0" presStyleCnt="3">
        <dgm:presLayoutVars>
          <dgm:bulletEnabled val="1"/>
        </dgm:presLayoutVars>
      </dgm:prSet>
      <dgm:spPr/>
    </dgm:pt>
    <dgm:pt modelId="{3B9CEE72-D46F-4B62-B569-14B7804D3F61}" type="pres">
      <dgm:prSet presAssocID="{05637034-4C95-4BAB-BA97-F85559710A9D}" presName="sibTrans" presStyleCnt="0"/>
      <dgm:spPr/>
    </dgm:pt>
    <dgm:pt modelId="{A7C8ADCB-3A5C-4F81-B9B8-30658B1E34E2}" type="pres">
      <dgm:prSet presAssocID="{C324B720-E5AA-44C8-A7D7-4BC9C7B83F05}" presName="node" presStyleLbl="node1" presStyleIdx="1" presStyleCnt="3">
        <dgm:presLayoutVars>
          <dgm:bulletEnabled val="1"/>
        </dgm:presLayoutVars>
      </dgm:prSet>
      <dgm:spPr/>
    </dgm:pt>
    <dgm:pt modelId="{85201AAF-9D3E-423C-AAEA-43813469E3DE}" type="pres">
      <dgm:prSet presAssocID="{12E2AA54-26CC-4340-89F6-15733CAA1D90}" presName="sibTrans" presStyleCnt="0"/>
      <dgm:spPr/>
    </dgm:pt>
    <dgm:pt modelId="{472FD2CA-723C-4123-9773-5240F2C71D1B}" type="pres">
      <dgm:prSet presAssocID="{83BA1F27-EE0C-4F74-A139-CD68D0C26196}" presName="node" presStyleLbl="node1" presStyleIdx="2" presStyleCnt="3">
        <dgm:presLayoutVars>
          <dgm:bulletEnabled val="1"/>
        </dgm:presLayoutVars>
      </dgm:prSet>
      <dgm:spPr/>
    </dgm:pt>
  </dgm:ptLst>
  <dgm:cxnLst>
    <dgm:cxn modelId="{2D3D34D5-87B0-4A44-8104-8355128B7BEE}" srcId="{C324B720-E5AA-44C8-A7D7-4BC9C7B83F05}" destId="{AA1BBB4E-72E5-43B6-AD93-98A7FCC20E9B}" srcOrd="2" destOrd="0" parTransId="{AE2BBD06-6C50-4A3D-BED9-E3FD0DE1D28C}" sibTransId="{449048C3-1A19-4043-8C56-A929240E23D3}"/>
    <dgm:cxn modelId="{F08611CB-A152-4850-9369-9CACE13645D1}" srcId="{0D578767-679A-4E31-98D8-F67CEBE6C142}" destId="{C324B720-E5AA-44C8-A7D7-4BC9C7B83F05}" srcOrd="1" destOrd="0" parTransId="{B0AED537-4CE6-4AAE-8760-FB17D40B1FDB}" sibTransId="{12E2AA54-26CC-4340-89F6-15733CAA1D90}"/>
    <dgm:cxn modelId="{68859583-51B0-4B97-9577-B1ABD81FC431}" type="presOf" srcId="{83BA1F27-EE0C-4F74-A139-CD68D0C26196}" destId="{472FD2CA-723C-4123-9773-5240F2C71D1B}" srcOrd="0" destOrd="0" presId="urn:microsoft.com/office/officeart/2005/8/layout/hList6"/>
    <dgm:cxn modelId="{723BD5D8-AA13-489D-B3D8-489EBFC64063}" type="presOf" srcId="{C324B720-E5AA-44C8-A7D7-4BC9C7B83F05}" destId="{A7C8ADCB-3A5C-4F81-B9B8-30658B1E34E2}" srcOrd="0" destOrd="0" presId="urn:microsoft.com/office/officeart/2005/8/layout/hList6"/>
    <dgm:cxn modelId="{F899965C-FC11-4EDD-8FA0-E56DE48F3D8F}" type="presOf" srcId="{AA1BBB4E-72E5-43B6-AD93-98A7FCC20E9B}" destId="{A7C8ADCB-3A5C-4F81-B9B8-30658B1E34E2}" srcOrd="0" destOrd="3" presId="urn:microsoft.com/office/officeart/2005/8/layout/hList6"/>
    <dgm:cxn modelId="{0A0FCDA8-4C5C-452F-8CC7-23C87601C74A}" type="presOf" srcId="{0D578767-679A-4E31-98D8-F67CEBE6C142}" destId="{4D16AFC2-0733-40AC-869C-EE7EB319222A}" srcOrd="0" destOrd="0" presId="urn:microsoft.com/office/officeart/2005/8/layout/hList6"/>
    <dgm:cxn modelId="{36CB2BF6-5F87-4820-901A-0CC5684B98D9}" srcId="{E6D85507-8377-4E5D-9787-E3BFC6330B2B}" destId="{C9D3BACF-B263-4172-AE9F-3CE8F4C041FB}" srcOrd="0" destOrd="0" parTransId="{B8577F66-3EB7-4E04-B6DA-CE725CB1BEE5}" sibTransId="{0E9C3651-5F78-48F0-A9D4-A0D4DC576A90}"/>
    <dgm:cxn modelId="{F3694AAD-0BEA-4B26-92A5-429199D9B878}" type="presOf" srcId="{D9253C20-51E6-4205-8A46-D54C24E87069}" destId="{A7C8ADCB-3A5C-4F81-B9B8-30658B1E34E2}" srcOrd="0" destOrd="1" presId="urn:microsoft.com/office/officeart/2005/8/layout/hList6"/>
    <dgm:cxn modelId="{B20702AC-71CB-489B-AFF8-97D66CF7DF85}" type="presOf" srcId="{5420E337-37E5-4942-A7EA-153FFC09B71E}" destId="{A7C8ADCB-3A5C-4F81-B9B8-30658B1E34E2}" srcOrd="0" destOrd="2" presId="urn:microsoft.com/office/officeart/2005/8/layout/hList6"/>
    <dgm:cxn modelId="{C5FEC8E9-3E7C-4329-8512-F78D6604DCD9}" srcId="{0D578767-679A-4E31-98D8-F67CEBE6C142}" destId="{83BA1F27-EE0C-4F74-A139-CD68D0C26196}" srcOrd="2" destOrd="0" parTransId="{B8A23049-C974-47D1-89DB-7493DF6DA084}" sibTransId="{CC766404-40D3-4C34-BCB6-E370F45CC542}"/>
    <dgm:cxn modelId="{56F172B1-8287-4763-AB60-5F41C89A1F80}" srcId="{83BA1F27-EE0C-4F74-A139-CD68D0C26196}" destId="{A7C33F1E-C8A1-4764-8CC6-E912E7CB608B}" srcOrd="0" destOrd="0" parTransId="{C4397B62-03DF-443D-B54F-4364A5339492}" sibTransId="{D638B18E-81A3-4055-B08C-BE26D7B12558}"/>
    <dgm:cxn modelId="{27B0058D-9982-41FB-A649-7CD948710A8B}" type="presOf" srcId="{C9D3BACF-B263-4172-AE9F-3CE8F4C041FB}" destId="{FAE760AF-F770-402F-B3A3-CD4101A6E15E}" srcOrd="0" destOrd="1" presId="urn:microsoft.com/office/officeart/2005/8/layout/hList6"/>
    <dgm:cxn modelId="{72731A2B-5A13-40C8-A48B-2A8A4AEADF8F}" srcId="{C324B720-E5AA-44C8-A7D7-4BC9C7B83F05}" destId="{D9253C20-51E6-4205-8A46-D54C24E87069}" srcOrd="0" destOrd="0" parTransId="{7E9F907E-720C-4289-9C68-694C68B07588}" sibTransId="{EA3B0910-85E5-4880-A0E0-A2EC78836753}"/>
    <dgm:cxn modelId="{0A12857D-0FEB-4280-A6D2-1651CB69D741}" srcId="{C324B720-E5AA-44C8-A7D7-4BC9C7B83F05}" destId="{5420E337-37E5-4942-A7EA-153FFC09B71E}" srcOrd="1" destOrd="0" parTransId="{FCA3E56F-7DFF-4861-9CB1-3ABC034A9070}" sibTransId="{C5CFD4ED-750A-4A17-B1C9-0BBC39E5734E}"/>
    <dgm:cxn modelId="{160B5779-4CFA-49C2-A73F-A75F701B7E33}" srcId="{0D578767-679A-4E31-98D8-F67CEBE6C142}" destId="{E6D85507-8377-4E5D-9787-E3BFC6330B2B}" srcOrd="0" destOrd="0" parTransId="{4B216701-B7D1-4EB6-A6C6-7C8186F7AC59}" sibTransId="{05637034-4C95-4BAB-BA97-F85559710A9D}"/>
    <dgm:cxn modelId="{E1DCCEBE-404F-449C-8720-8C444E0DF415}" type="presOf" srcId="{A7C33F1E-C8A1-4764-8CC6-E912E7CB608B}" destId="{472FD2CA-723C-4123-9773-5240F2C71D1B}" srcOrd="0" destOrd="1" presId="urn:microsoft.com/office/officeart/2005/8/layout/hList6"/>
    <dgm:cxn modelId="{77F34167-9C17-43E5-934C-567E6CD4B6FC}" type="presOf" srcId="{E6D85507-8377-4E5D-9787-E3BFC6330B2B}" destId="{FAE760AF-F770-402F-B3A3-CD4101A6E15E}" srcOrd="0" destOrd="0" presId="urn:microsoft.com/office/officeart/2005/8/layout/hList6"/>
    <dgm:cxn modelId="{B555B763-A768-4DB6-ABF4-D58502ED31DE}" type="presParOf" srcId="{4D16AFC2-0733-40AC-869C-EE7EB319222A}" destId="{FAE760AF-F770-402F-B3A3-CD4101A6E15E}" srcOrd="0" destOrd="0" presId="urn:microsoft.com/office/officeart/2005/8/layout/hList6"/>
    <dgm:cxn modelId="{D717EBC7-7684-43C1-A05E-34C4EE7AB691}" type="presParOf" srcId="{4D16AFC2-0733-40AC-869C-EE7EB319222A}" destId="{3B9CEE72-D46F-4B62-B569-14B7804D3F61}" srcOrd="1" destOrd="0" presId="urn:microsoft.com/office/officeart/2005/8/layout/hList6"/>
    <dgm:cxn modelId="{53498A7B-CB46-4468-BCD2-63E7A8AA4584}" type="presParOf" srcId="{4D16AFC2-0733-40AC-869C-EE7EB319222A}" destId="{A7C8ADCB-3A5C-4F81-B9B8-30658B1E34E2}" srcOrd="2" destOrd="0" presId="urn:microsoft.com/office/officeart/2005/8/layout/hList6"/>
    <dgm:cxn modelId="{76057E01-68C5-422F-B61D-64ED9C9E51CC}" type="presParOf" srcId="{4D16AFC2-0733-40AC-869C-EE7EB319222A}" destId="{85201AAF-9D3E-423C-AAEA-43813469E3DE}" srcOrd="3" destOrd="0" presId="urn:microsoft.com/office/officeart/2005/8/layout/hList6"/>
    <dgm:cxn modelId="{EF0724A1-ECE7-4234-96F8-C7006D2BFE86}" type="presParOf" srcId="{4D16AFC2-0733-40AC-869C-EE7EB319222A}" destId="{472FD2CA-723C-4123-9773-5240F2C71D1B}"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578767-679A-4E31-98D8-F67CEBE6C142}" type="doc">
      <dgm:prSet loTypeId="urn:microsoft.com/office/officeart/2005/8/layout/hList6" loCatId="list" qsTypeId="urn:microsoft.com/office/officeart/2005/8/quickstyle/simple1" qsCatId="simple" csTypeId="urn:microsoft.com/office/officeart/2005/8/colors/accent3_2" csCatId="accent3" phldr="1"/>
      <dgm:spPr/>
      <dgm:t>
        <a:bodyPr/>
        <a:lstStyle/>
        <a:p>
          <a:endParaRPr lang="zh-CN" altLang="en-US"/>
        </a:p>
      </dgm:t>
    </dgm:pt>
    <dgm:pt modelId="{E6D85507-8377-4E5D-9787-E3BFC6330B2B}">
      <dgm:prSet phldrT="[文本]" custT="1"/>
      <dgm:spPr/>
      <dgm:t>
        <a:bodyPr/>
        <a:lstStyle/>
        <a:p>
          <a:r>
            <a:rPr lang="zh-CN" altLang="en-US" sz="1700" dirty="0"/>
            <a:t>概念</a:t>
          </a:r>
        </a:p>
      </dgm:t>
    </dgm:pt>
    <dgm:pt modelId="{4B216701-B7D1-4EB6-A6C6-7C8186F7AC59}" type="parTrans" cxnId="{160B5779-4CFA-49C2-A73F-A75F701B7E33}">
      <dgm:prSet/>
      <dgm:spPr/>
      <dgm:t>
        <a:bodyPr/>
        <a:lstStyle/>
        <a:p>
          <a:endParaRPr lang="zh-CN" altLang="en-US"/>
        </a:p>
      </dgm:t>
    </dgm:pt>
    <dgm:pt modelId="{05637034-4C95-4BAB-BA97-F85559710A9D}" type="sibTrans" cxnId="{160B5779-4CFA-49C2-A73F-A75F701B7E33}">
      <dgm:prSet/>
      <dgm:spPr/>
      <dgm:t>
        <a:bodyPr/>
        <a:lstStyle/>
        <a:p>
          <a:endParaRPr lang="zh-CN" altLang="en-US"/>
        </a:p>
      </dgm:t>
    </dgm:pt>
    <dgm:pt modelId="{C9D3BACF-B263-4172-AE9F-3CE8F4C041FB}">
      <dgm:prSet phldrT="[文本]" custT="1"/>
      <dgm:spPr/>
      <dgm:t>
        <a:bodyPr/>
        <a:lstStyle/>
        <a:p>
          <a:r>
            <a:rPr lang="zh-CN" altLang="en-US" sz="1500" dirty="0"/>
            <a:t>土地使用权出让是指国家将国有土地使用权在一定年限内出让给土地使用者，由土地使用者向国家支付土地使用权出让金的行为。</a:t>
          </a:r>
        </a:p>
      </dgm:t>
    </dgm:pt>
    <dgm:pt modelId="{B8577F66-3EB7-4E04-B6DA-CE725CB1BEE5}" type="parTrans" cxnId="{36CB2BF6-5F87-4820-901A-0CC5684B98D9}">
      <dgm:prSet/>
      <dgm:spPr/>
      <dgm:t>
        <a:bodyPr/>
        <a:lstStyle/>
        <a:p>
          <a:endParaRPr lang="zh-CN" altLang="en-US"/>
        </a:p>
      </dgm:t>
    </dgm:pt>
    <dgm:pt modelId="{0E9C3651-5F78-48F0-A9D4-A0D4DC576A90}" type="sibTrans" cxnId="{36CB2BF6-5F87-4820-901A-0CC5684B98D9}">
      <dgm:prSet/>
      <dgm:spPr/>
      <dgm:t>
        <a:bodyPr/>
        <a:lstStyle/>
        <a:p>
          <a:endParaRPr lang="zh-CN" altLang="en-US"/>
        </a:p>
      </dgm:t>
    </dgm:pt>
    <dgm:pt modelId="{C324B720-E5AA-44C8-A7D7-4BC9C7B83F05}">
      <dgm:prSet phldrT="[文本]" custT="1"/>
      <dgm:spPr/>
      <dgm:t>
        <a:bodyPr/>
        <a:lstStyle/>
        <a:p>
          <a:r>
            <a:rPr lang="zh-CN" altLang="en-US" sz="1700" dirty="0"/>
            <a:t>特征</a:t>
          </a:r>
        </a:p>
      </dgm:t>
    </dgm:pt>
    <dgm:pt modelId="{B0AED537-4CE6-4AAE-8760-FB17D40B1FDB}" type="parTrans" cxnId="{F08611CB-A152-4850-9369-9CACE13645D1}">
      <dgm:prSet/>
      <dgm:spPr/>
      <dgm:t>
        <a:bodyPr/>
        <a:lstStyle/>
        <a:p>
          <a:endParaRPr lang="zh-CN" altLang="en-US"/>
        </a:p>
      </dgm:t>
    </dgm:pt>
    <dgm:pt modelId="{12E2AA54-26CC-4340-89F6-15733CAA1D90}" type="sibTrans" cxnId="{F08611CB-A152-4850-9369-9CACE13645D1}">
      <dgm:prSet/>
      <dgm:spPr/>
      <dgm:t>
        <a:bodyPr/>
        <a:lstStyle/>
        <a:p>
          <a:endParaRPr lang="zh-CN" altLang="en-US"/>
        </a:p>
      </dgm:t>
    </dgm:pt>
    <dgm:pt modelId="{D9253C20-51E6-4205-8A46-D54C24E87069}">
      <dgm:prSet phldrT="[文本]" custT="1"/>
      <dgm:spPr/>
      <dgm:t>
        <a:bodyPr/>
        <a:lstStyle/>
        <a:p>
          <a:r>
            <a:rPr lang="en-US" altLang="en-US" sz="1600" dirty="0"/>
            <a:t>(1) </a:t>
          </a:r>
          <a:r>
            <a:rPr lang="zh-CN" altLang="en-US" sz="1600" dirty="0"/>
            <a:t>出让方的唯一性。</a:t>
          </a:r>
        </a:p>
      </dgm:t>
    </dgm:pt>
    <dgm:pt modelId="{7E9F907E-720C-4289-9C68-694C68B07588}" type="parTrans" cxnId="{72731A2B-5A13-40C8-A48B-2A8A4AEADF8F}">
      <dgm:prSet/>
      <dgm:spPr/>
      <dgm:t>
        <a:bodyPr/>
        <a:lstStyle/>
        <a:p>
          <a:endParaRPr lang="zh-CN" altLang="en-US"/>
        </a:p>
      </dgm:t>
    </dgm:pt>
    <dgm:pt modelId="{EA3B0910-85E5-4880-A0E0-A2EC78836753}" type="sibTrans" cxnId="{72731A2B-5A13-40C8-A48B-2A8A4AEADF8F}">
      <dgm:prSet/>
      <dgm:spPr/>
      <dgm:t>
        <a:bodyPr/>
        <a:lstStyle/>
        <a:p>
          <a:endParaRPr lang="zh-CN" altLang="en-US"/>
        </a:p>
      </dgm:t>
    </dgm:pt>
    <dgm:pt modelId="{83BA1F27-EE0C-4F74-A139-CD68D0C26196}">
      <dgm:prSet phldrT="[文本]"/>
      <dgm:spPr/>
      <dgm:t>
        <a:bodyPr/>
        <a:lstStyle/>
        <a:p>
          <a:r>
            <a:rPr lang="zh-CN" altLang="en-US" sz="1400" dirty="0"/>
            <a:t>出让的范围</a:t>
          </a:r>
        </a:p>
      </dgm:t>
    </dgm:pt>
    <dgm:pt modelId="{B8A23049-C974-47D1-89DB-7493DF6DA084}" type="parTrans" cxnId="{C5FEC8E9-3E7C-4329-8512-F78D6604DCD9}">
      <dgm:prSet/>
      <dgm:spPr/>
      <dgm:t>
        <a:bodyPr/>
        <a:lstStyle/>
        <a:p>
          <a:endParaRPr lang="zh-CN" altLang="en-US"/>
        </a:p>
      </dgm:t>
    </dgm:pt>
    <dgm:pt modelId="{CC766404-40D3-4C34-BCB6-E370F45CC542}" type="sibTrans" cxnId="{C5FEC8E9-3E7C-4329-8512-F78D6604DCD9}">
      <dgm:prSet/>
      <dgm:spPr/>
      <dgm:t>
        <a:bodyPr/>
        <a:lstStyle/>
        <a:p>
          <a:endParaRPr lang="zh-CN" altLang="en-US"/>
        </a:p>
      </dgm:t>
    </dgm:pt>
    <dgm:pt modelId="{A7C33F1E-C8A1-4764-8CC6-E912E7CB608B}">
      <dgm:prSet phldrT="[文本]" custT="1"/>
      <dgm:spPr/>
      <dgm:t>
        <a:bodyPr/>
        <a:lstStyle/>
        <a:p>
          <a:r>
            <a:rPr lang="en-US" altLang="en-US" sz="1300" dirty="0"/>
            <a:t>1) </a:t>
          </a:r>
          <a:r>
            <a:rPr lang="zh-CN" altLang="en-US" sz="1300" dirty="0"/>
            <a:t>主体范围：土地使用权出让的主体必须是国家，其他任何单位和个人不得出让土地使用权。土地使用权出让对象是中华人民共和国境内的公司、企业以及其他组织和个人。</a:t>
          </a:r>
        </a:p>
      </dgm:t>
    </dgm:pt>
    <dgm:pt modelId="{C4397B62-03DF-443D-B54F-4364A5339492}" type="parTrans" cxnId="{56F172B1-8287-4763-AB60-5F41C89A1F80}">
      <dgm:prSet/>
      <dgm:spPr/>
      <dgm:t>
        <a:bodyPr/>
        <a:lstStyle/>
        <a:p>
          <a:endParaRPr lang="zh-CN" altLang="en-US"/>
        </a:p>
      </dgm:t>
    </dgm:pt>
    <dgm:pt modelId="{D638B18E-81A3-4055-B08C-BE26D7B12558}" type="sibTrans" cxnId="{56F172B1-8287-4763-AB60-5F41C89A1F80}">
      <dgm:prSet/>
      <dgm:spPr/>
      <dgm:t>
        <a:bodyPr/>
        <a:lstStyle/>
        <a:p>
          <a:endParaRPr lang="zh-CN" altLang="en-US"/>
        </a:p>
      </dgm:t>
    </dgm:pt>
    <dgm:pt modelId="{3D544070-D98F-4964-9BAE-23D25B2E10D2}">
      <dgm:prSet custT="1"/>
      <dgm:spPr/>
      <dgm:t>
        <a:bodyPr/>
        <a:lstStyle/>
        <a:p>
          <a:r>
            <a:rPr lang="en-US" altLang="en-US" sz="1600" dirty="0"/>
            <a:t>(2) </a:t>
          </a:r>
          <a:r>
            <a:rPr lang="zh-CN" altLang="en-US" sz="1600" dirty="0"/>
            <a:t>出让权利的局限性。</a:t>
          </a:r>
        </a:p>
      </dgm:t>
    </dgm:pt>
    <dgm:pt modelId="{381D5ECA-6810-43B7-9D67-0BB0154B4B9A}" type="parTrans" cxnId="{95CD6A5F-26D0-403D-BBFA-B3AF6944DD56}">
      <dgm:prSet/>
      <dgm:spPr/>
      <dgm:t>
        <a:bodyPr/>
        <a:lstStyle/>
        <a:p>
          <a:endParaRPr lang="zh-CN" altLang="en-US"/>
        </a:p>
      </dgm:t>
    </dgm:pt>
    <dgm:pt modelId="{326F5A9D-9663-4561-942D-6A2614898CB1}" type="sibTrans" cxnId="{95CD6A5F-26D0-403D-BBFA-B3AF6944DD56}">
      <dgm:prSet/>
      <dgm:spPr/>
      <dgm:t>
        <a:bodyPr/>
        <a:lstStyle/>
        <a:p>
          <a:endParaRPr lang="zh-CN" altLang="en-US"/>
        </a:p>
      </dgm:t>
    </dgm:pt>
    <dgm:pt modelId="{D4D4FBE8-A506-4600-9003-AFEE100629C5}">
      <dgm:prSet custT="1"/>
      <dgm:spPr/>
      <dgm:t>
        <a:bodyPr/>
        <a:lstStyle/>
        <a:p>
          <a:r>
            <a:rPr lang="en-US" altLang="en-US" sz="1600" dirty="0"/>
            <a:t>(3) </a:t>
          </a:r>
          <a:r>
            <a:rPr lang="zh-CN" altLang="en-US" sz="1600" dirty="0"/>
            <a:t>土地出让客体的单一性。</a:t>
          </a:r>
        </a:p>
      </dgm:t>
    </dgm:pt>
    <dgm:pt modelId="{A4F2AED6-9C39-4EAD-8977-1345AF0B0BD4}" type="parTrans" cxnId="{014413D1-98AD-4C53-B816-B6DFC6B1E2BB}">
      <dgm:prSet/>
      <dgm:spPr/>
      <dgm:t>
        <a:bodyPr/>
        <a:lstStyle/>
        <a:p>
          <a:endParaRPr lang="zh-CN" altLang="en-US"/>
        </a:p>
      </dgm:t>
    </dgm:pt>
    <dgm:pt modelId="{B64983F6-4284-4874-8198-F942F998F4AD}" type="sibTrans" cxnId="{014413D1-98AD-4C53-B816-B6DFC6B1E2BB}">
      <dgm:prSet/>
      <dgm:spPr/>
      <dgm:t>
        <a:bodyPr/>
        <a:lstStyle/>
        <a:p>
          <a:endParaRPr lang="zh-CN" altLang="en-US"/>
        </a:p>
      </dgm:t>
    </dgm:pt>
    <dgm:pt modelId="{5679BEA6-9F9D-4FE1-91B2-20A7A99DEDB7}">
      <dgm:prSet custT="1"/>
      <dgm:spPr/>
      <dgm:t>
        <a:bodyPr/>
        <a:lstStyle/>
        <a:p>
          <a:r>
            <a:rPr lang="en-US" altLang="en-US" sz="1600" dirty="0"/>
            <a:t>(4) </a:t>
          </a:r>
          <a:r>
            <a:rPr lang="zh-CN" altLang="en-US" sz="1600" dirty="0"/>
            <a:t>出让主体的平等性。</a:t>
          </a:r>
        </a:p>
      </dgm:t>
    </dgm:pt>
    <dgm:pt modelId="{2DFA75CB-6E13-4015-AADD-F7401988BD8F}" type="parTrans" cxnId="{69E41DFF-66EB-43A5-A376-BF0600FDF681}">
      <dgm:prSet/>
      <dgm:spPr/>
      <dgm:t>
        <a:bodyPr/>
        <a:lstStyle/>
        <a:p>
          <a:endParaRPr lang="zh-CN" altLang="en-US"/>
        </a:p>
      </dgm:t>
    </dgm:pt>
    <dgm:pt modelId="{03035C09-8ECB-4996-A58A-A80A3C87546D}" type="sibTrans" cxnId="{69E41DFF-66EB-43A5-A376-BF0600FDF681}">
      <dgm:prSet/>
      <dgm:spPr/>
      <dgm:t>
        <a:bodyPr/>
        <a:lstStyle/>
        <a:p>
          <a:endParaRPr lang="zh-CN" altLang="en-US"/>
        </a:p>
      </dgm:t>
    </dgm:pt>
    <dgm:pt modelId="{86449D18-24F2-458E-ADB5-33FE6D293997}">
      <dgm:prSet custT="1"/>
      <dgm:spPr/>
      <dgm:t>
        <a:bodyPr/>
        <a:lstStyle/>
        <a:p>
          <a:r>
            <a:rPr lang="en-US" altLang="en-US" sz="1300" dirty="0"/>
            <a:t>2) </a:t>
          </a:r>
          <a:r>
            <a:rPr lang="zh-CN" altLang="en-US" sz="1300" dirty="0"/>
            <a:t>客体范围：土地使用权出让的客体必须是国有土地，集体土地不经征收不得出让。地下埋藏物不属于出让范围，它归国家所有。</a:t>
          </a:r>
        </a:p>
      </dgm:t>
    </dgm:pt>
    <dgm:pt modelId="{8BEF98B3-5A86-4F55-8CEA-33703F1B1880}" type="parTrans" cxnId="{E2B65648-F6E9-486F-9704-B776869EE858}">
      <dgm:prSet/>
      <dgm:spPr/>
      <dgm:t>
        <a:bodyPr/>
        <a:lstStyle/>
        <a:p>
          <a:endParaRPr lang="zh-CN" altLang="en-US"/>
        </a:p>
      </dgm:t>
    </dgm:pt>
    <dgm:pt modelId="{2FD64802-AC86-4ADD-94F3-9AF23CBF1B0E}" type="sibTrans" cxnId="{E2B65648-F6E9-486F-9704-B776869EE858}">
      <dgm:prSet/>
      <dgm:spPr/>
      <dgm:t>
        <a:bodyPr/>
        <a:lstStyle/>
        <a:p>
          <a:endParaRPr lang="zh-CN" altLang="en-US"/>
        </a:p>
      </dgm:t>
    </dgm:pt>
    <dgm:pt modelId="{4D16AFC2-0733-40AC-869C-EE7EB319222A}" type="pres">
      <dgm:prSet presAssocID="{0D578767-679A-4E31-98D8-F67CEBE6C142}" presName="Name0" presStyleCnt="0">
        <dgm:presLayoutVars>
          <dgm:dir/>
          <dgm:resizeHandles val="exact"/>
        </dgm:presLayoutVars>
      </dgm:prSet>
      <dgm:spPr/>
    </dgm:pt>
    <dgm:pt modelId="{FAE760AF-F770-402F-B3A3-CD4101A6E15E}" type="pres">
      <dgm:prSet presAssocID="{E6D85507-8377-4E5D-9787-E3BFC6330B2B}" presName="node" presStyleLbl="node1" presStyleIdx="0" presStyleCnt="3">
        <dgm:presLayoutVars>
          <dgm:bulletEnabled val="1"/>
        </dgm:presLayoutVars>
      </dgm:prSet>
      <dgm:spPr/>
    </dgm:pt>
    <dgm:pt modelId="{3B9CEE72-D46F-4B62-B569-14B7804D3F61}" type="pres">
      <dgm:prSet presAssocID="{05637034-4C95-4BAB-BA97-F85559710A9D}" presName="sibTrans" presStyleCnt="0"/>
      <dgm:spPr/>
    </dgm:pt>
    <dgm:pt modelId="{A7C8ADCB-3A5C-4F81-B9B8-30658B1E34E2}" type="pres">
      <dgm:prSet presAssocID="{C324B720-E5AA-44C8-A7D7-4BC9C7B83F05}" presName="node" presStyleLbl="node1" presStyleIdx="1" presStyleCnt="3">
        <dgm:presLayoutVars>
          <dgm:bulletEnabled val="1"/>
        </dgm:presLayoutVars>
      </dgm:prSet>
      <dgm:spPr/>
    </dgm:pt>
    <dgm:pt modelId="{85201AAF-9D3E-423C-AAEA-43813469E3DE}" type="pres">
      <dgm:prSet presAssocID="{12E2AA54-26CC-4340-89F6-15733CAA1D90}" presName="sibTrans" presStyleCnt="0"/>
      <dgm:spPr/>
    </dgm:pt>
    <dgm:pt modelId="{472FD2CA-723C-4123-9773-5240F2C71D1B}" type="pres">
      <dgm:prSet presAssocID="{83BA1F27-EE0C-4F74-A139-CD68D0C26196}" presName="node" presStyleLbl="node1" presStyleIdx="2" presStyleCnt="3">
        <dgm:presLayoutVars>
          <dgm:bulletEnabled val="1"/>
        </dgm:presLayoutVars>
      </dgm:prSet>
      <dgm:spPr/>
    </dgm:pt>
  </dgm:ptLst>
  <dgm:cxnLst>
    <dgm:cxn modelId="{C5FEC8E9-3E7C-4329-8512-F78D6604DCD9}" srcId="{0D578767-679A-4E31-98D8-F67CEBE6C142}" destId="{83BA1F27-EE0C-4F74-A139-CD68D0C26196}" srcOrd="2" destOrd="0" parTransId="{B8A23049-C974-47D1-89DB-7493DF6DA084}" sibTransId="{CC766404-40D3-4C34-BCB6-E370F45CC542}"/>
    <dgm:cxn modelId="{014413D1-98AD-4C53-B816-B6DFC6B1E2BB}" srcId="{C324B720-E5AA-44C8-A7D7-4BC9C7B83F05}" destId="{D4D4FBE8-A506-4600-9003-AFEE100629C5}" srcOrd="2" destOrd="0" parTransId="{A4F2AED6-9C39-4EAD-8977-1345AF0B0BD4}" sibTransId="{B64983F6-4284-4874-8198-F942F998F4AD}"/>
    <dgm:cxn modelId="{68859583-51B0-4B97-9577-B1ABD81FC431}" type="presOf" srcId="{83BA1F27-EE0C-4F74-A139-CD68D0C26196}" destId="{472FD2CA-723C-4123-9773-5240F2C71D1B}" srcOrd="0" destOrd="0" presId="urn:microsoft.com/office/officeart/2005/8/layout/hList6"/>
    <dgm:cxn modelId="{D89539B1-5CB4-4BF4-AF8A-CCEEFFB4BEB5}" type="presOf" srcId="{D4D4FBE8-A506-4600-9003-AFEE100629C5}" destId="{A7C8ADCB-3A5C-4F81-B9B8-30658B1E34E2}" srcOrd="0" destOrd="3" presId="urn:microsoft.com/office/officeart/2005/8/layout/hList6"/>
    <dgm:cxn modelId="{3BFE11BB-B85E-4253-B0B2-B34F1B24F37F}" type="presOf" srcId="{C9D3BACF-B263-4172-AE9F-3CE8F4C041FB}" destId="{FAE760AF-F770-402F-B3A3-CD4101A6E15E}" srcOrd="0" destOrd="1" presId="urn:microsoft.com/office/officeart/2005/8/layout/hList6"/>
    <dgm:cxn modelId="{56F172B1-8287-4763-AB60-5F41C89A1F80}" srcId="{83BA1F27-EE0C-4F74-A139-CD68D0C26196}" destId="{A7C33F1E-C8A1-4764-8CC6-E912E7CB608B}" srcOrd="0" destOrd="0" parTransId="{C4397B62-03DF-443D-B54F-4364A5339492}" sibTransId="{D638B18E-81A3-4055-B08C-BE26D7B12558}"/>
    <dgm:cxn modelId="{69E41DFF-66EB-43A5-A376-BF0600FDF681}" srcId="{C324B720-E5AA-44C8-A7D7-4BC9C7B83F05}" destId="{5679BEA6-9F9D-4FE1-91B2-20A7A99DEDB7}" srcOrd="3" destOrd="0" parTransId="{2DFA75CB-6E13-4015-AADD-F7401988BD8F}" sibTransId="{03035C09-8ECB-4996-A58A-A80A3C87546D}"/>
    <dgm:cxn modelId="{72731A2B-5A13-40C8-A48B-2A8A4AEADF8F}" srcId="{C324B720-E5AA-44C8-A7D7-4BC9C7B83F05}" destId="{D9253C20-51E6-4205-8A46-D54C24E87069}" srcOrd="0" destOrd="0" parTransId="{7E9F907E-720C-4289-9C68-694C68B07588}" sibTransId="{EA3B0910-85E5-4880-A0E0-A2EC78836753}"/>
    <dgm:cxn modelId="{723BD5D8-AA13-489D-B3D8-489EBFC64063}" type="presOf" srcId="{C324B720-E5AA-44C8-A7D7-4BC9C7B83F05}" destId="{A7C8ADCB-3A5C-4F81-B9B8-30658B1E34E2}" srcOrd="0" destOrd="0" presId="urn:microsoft.com/office/officeart/2005/8/layout/hList6"/>
    <dgm:cxn modelId="{36CB2BF6-5F87-4820-901A-0CC5684B98D9}" srcId="{E6D85507-8377-4E5D-9787-E3BFC6330B2B}" destId="{C9D3BACF-B263-4172-AE9F-3CE8F4C041FB}" srcOrd="0" destOrd="0" parTransId="{B8577F66-3EB7-4E04-B6DA-CE725CB1BEE5}" sibTransId="{0E9C3651-5F78-48F0-A9D4-A0D4DC576A90}"/>
    <dgm:cxn modelId="{BC8C0678-0160-476B-BF0E-A4072476E257}" type="presOf" srcId="{3D544070-D98F-4964-9BAE-23D25B2E10D2}" destId="{A7C8ADCB-3A5C-4F81-B9B8-30658B1E34E2}" srcOrd="0" destOrd="2" presId="urn:microsoft.com/office/officeart/2005/8/layout/hList6"/>
    <dgm:cxn modelId="{E2B65648-F6E9-486F-9704-B776869EE858}" srcId="{83BA1F27-EE0C-4F74-A139-CD68D0C26196}" destId="{86449D18-24F2-458E-ADB5-33FE6D293997}" srcOrd="1" destOrd="0" parTransId="{8BEF98B3-5A86-4F55-8CEA-33703F1B1880}" sibTransId="{2FD64802-AC86-4ADD-94F3-9AF23CBF1B0E}"/>
    <dgm:cxn modelId="{23A0B9A4-BC8A-47FB-ADA1-5F0B58D1E222}" type="presOf" srcId="{86449D18-24F2-458E-ADB5-33FE6D293997}" destId="{472FD2CA-723C-4123-9773-5240F2C71D1B}" srcOrd="0" destOrd="2" presId="urn:microsoft.com/office/officeart/2005/8/layout/hList6"/>
    <dgm:cxn modelId="{95CD6A5F-26D0-403D-BBFA-B3AF6944DD56}" srcId="{C324B720-E5AA-44C8-A7D7-4BC9C7B83F05}" destId="{3D544070-D98F-4964-9BAE-23D25B2E10D2}" srcOrd="1" destOrd="0" parTransId="{381D5ECA-6810-43B7-9D67-0BB0154B4B9A}" sibTransId="{326F5A9D-9663-4561-942D-6A2614898CB1}"/>
    <dgm:cxn modelId="{50D13AA3-ACE4-4B18-ADCE-932F9CFCC7D7}" type="presOf" srcId="{5679BEA6-9F9D-4FE1-91B2-20A7A99DEDB7}" destId="{A7C8ADCB-3A5C-4F81-B9B8-30658B1E34E2}" srcOrd="0" destOrd="4" presId="urn:microsoft.com/office/officeart/2005/8/layout/hList6"/>
    <dgm:cxn modelId="{C8336249-EF36-44FA-AE65-5611BD93BE58}" type="presOf" srcId="{D9253C20-51E6-4205-8A46-D54C24E87069}" destId="{A7C8ADCB-3A5C-4F81-B9B8-30658B1E34E2}" srcOrd="0" destOrd="1" presId="urn:microsoft.com/office/officeart/2005/8/layout/hList6"/>
    <dgm:cxn modelId="{160B5779-4CFA-49C2-A73F-A75F701B7E33}" srcId="{0D578767-679A-4E31-98D8-F67CEBE6C142}" destId="{E6D85507-8377-4E5D-9787-E3BFC6330B2B}" srcOrd="0" destOrd="0" parTransId="{4B216701-B7D1-4EB6-A6C6-7C8186F7AC59}" sibTransId="{05637034-4C95-4BAB-BA97-F85559710A9D}"/>
    <dgm:cxn modelId="{F08611CB-A152-4850-9369-9CACE13645D1}" srcId="{0D578767-679A-4E31-98D8-F67CEBE6C142}" destId="{C324B720-E5AA-44C8-A7D7-4BC9C7B83F05}" srcOrd="1" destOrd="0" parTransId="{B0AED537-4CE6-4AAE-8760-FB17D40B1FDB}" sibTransId="{12E2AA54-26CC-4340-89F6-15733CAA1D90}"/>
    <dgm:cxn modelId="{BC57FE69-C95E-4DD5-AEB1-D22E5950FCA4}" type="presOf" srcId="{A7C33F1E-C8A1-4764-8CC6-E912E7CB608B}" destId="{472FD2CA-723C-4123-9773-5240F2C71D1B}" srcOrd="0" destOrd="1" presId="urn:microsoft.com/office/officeart/2005/8/layout/hList6"/>
    <dgm:cxn modelId="{77F34167-9C17-43E5-934C-567E6CD4B6FC}" type="presOf" srcId="{E6D85507-8377-4E5D-9787-E3BFC6330B2B}" destId="{FAE760AF-F770-402F-B3A3-CD4101A6E15E}" srcOrd="0" destOrd="0" presId="urn:microsoft.com/office/officeart/2005/8/layout/hList6"/>
    <dgm:cxn modelId="{0A0FCDA8-4C5C-452F-8CC7-23C87601C74A}" type="presOf" srcId="{0D578767-679A-4E31-98D8-F67CEBE6C142}" destId="{4D16AFC2-0733-40AC-869C-EE7EB319222A}" srcOrd="0" destOrd="0" presId="urn:microsoft.com/office/officeart/2005/8/layout/hList6"/>
    <dgm:cxn modelId="{B555B763-A768-4DB6-ABF4-D58502ED31DE}" type="presParOf" srcId="{4D16AFC2-0733-40AC-869C-EE7EB319222A}" destId="{FAE760AF-F770-402F-B3A3-CD4101A6E15E}" srcOrd="0" destOrd="0" presId="urn:microsoft.com/office/officeart/2005/8/layout/hList6"/>
    <dgm:cxn modelId="{D717EBC7-7684-43C1-A05E-34C4EE7AB691}" type="presParOf" srcId="{4D16AFC2-0733-40AC-869C-EE7EB319222A}" destId="{3B9CEE72-D46F-4B62-B569-14B7804D3F61}" srcOrd="1" destOrd="0" presId="urn:microsoft.com/office/officeart/2005/8/layout/hList6"/>
    <dgm:cxn modelId="{53498A7B-CB46-4468-BCD2-63E7A8AA4584}" type="presParOf" srcId="{4D16AFC2-0733-40AC-869C-EE7EB319222A}" destId="{A7C8ADCB-3A5C-4F81-B9B8-30658B1E34E2}" srcOrd="2" destOrd="0" presId="urn:microsoft.com/office/officeart/2005/8/layout/hList6"/>
    <dgm:cxn modelId="{76057E01-68C5-422F-B61D-64ED9C9E51CC}" type="presParOf" srcId="{4D16AFC2-0733-40AC-869C-EE7EB319222A}" destId="{85201AAF-9D3E-423C-AAEA-43813469E3DE}" srcOrd="3" destOrd="0" presId="urn:microsoft.com/office/officeart/2005/8/layout/hList6"/>
    <dgm:cxn modelId="{EF0724A1-ECE7-4234-96F8-C7006D2BFE86}" type="presParOf" srcId="{4D16AFC2-0733-40AC-869C-EE7EB319222A}" destId="{472FD2CA-723C-4123-9773-5240F2C71D1B}"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578767-679A-4E31-98D8-F67CEBE6C142}" type="doc">
      <dgm:prSet loTypeId="urn:microsoft.com/office/officeart/2005/8/layout/hList6" loCatId="list" qsTypeId="urn:microsoft.com/office/officeart/2005/8/quickstyle/simple1" qsCatId="simple" csTypeId="urn:microsoft.com/office/officeart/2005/8/colors/accent3_4" csCatId="accent3" phldr="1"/>
      <dgm:spPr/>
      <dgm:t>
        <a:bodyPr/>
        <a:lstStyle/>
        <a:p>
          <a:endParaRPr lang="zh-CN" altLang="en-US"/>
        </a:p>
      </dgm:t>
    </dgm:pt>
    <dgm:pt modelId="{E6D85507-8377-4E5D-9787-E3BFC6330B2B}">
      <dgm:prSet phldrT="[文本]" custT="1"/>
      <dgm:spPr/>
      <dgm:t>
        <a:bodyPr/>
        <a:lstStyle/>
        <a:p>
          <a:r>
            <a:rPr lang="zh-CN" altLang="en-US" sz="1700" dirty="0"/>
            <a:t>土地使用权的出让年限</a:t>
          </a:r>
        </a:p>
      </dgm:t>
    </dgm:pt>
    <dgm:pt modelId="{4B216701-B7D1-4EB6-A6C6-7C8186F7AC59}" type="parTrans" cxnId="{160B5779-4CFA-49C2-A73F-A75F701B7E33}">
      <dgm:prSet/>
      <dgm:spPr/>
      <dgm:t>
        <a:bodyPr/>
        <a:lstStyle/>
        <a:p>
          <a:endParaRPr lang="zh-CN" altLang="en-US"/>
        </a:p>
      </dgm:t>
    </dgm:pt>
    <dgm:pt modelId="{05637034-4C95-4BAB-BA97-F85559710A9D}" type="sibTrans" cxnId="{160B5779-4CFA-49C2-A73F-A75F701B7E33}">
      <dgm:prSet/>
      <dgm:spPr/>
      <dgm:t>
        <a:bodyPr/>
        <a:lstStyle/>
        <a:p>
          <a:endParaRPr lang="zh-CN" altLang="en-US"/>
        </a:p>
      </dgm:t>
    </dgm:pt>
    <dgm:pt modelId="{C9D3BACF-B263-4172-AE9F-3CE8F4C041FB}">
      <dgm:prSet phldrT="[文本]" custT="1"/>
      <dgm:spPr/>
      <dgm:t>
        <a:bodyPr/>
        <a:lstStyle/>
        <a:p>
          <a:r>
            <a:rPr lang="zh-CN" altLang="en-US" sz="1400" dirty="0"/>
            <a:t>根据</a:t>
          </a:r>
          <a:r>
            <a:rPr lang="en-US" altLang="en-US" sz="1400" dirty="0"/>
            <a:t>《</a:t>
          </a:r>
          <a:r>
            <a:rPr lang="zh-CN" altLang="en-US" sz="1400" dirty="0"/>
            <a:t>城镇国有土地使用权出让和转让暂行条例</a:t>
          </a:r>
          <a:r>
            <a:rPr lang="en-US" altLang="en-US" sz="1400" dirty="0"/>
            <a:t>》</a:t>
          </a:r>
          <a:r>
            <a:rPr lang="zh-CN" altLang="en-US" sz="1400" dirty="0"/>
            <a:t>的规定，不同用途的国有土地，其土地使用权的最高出让年限如下：①居住用地</a:t>
          </a:r>
          <a:r>
            <a:rPr lang="en-US" altLang="en-US" sz="1400" dirty="0"/>
            <a:t>70</a:t>
          </a:r>
          <a:r>
            <a:rPr lang="zh-CN" altLang="en-US" sz="1400" dirty="0"/>
            <a:t>年；②工业用地</a:t>
          </a:r>
          <a:r>
            <a:rPr lang="en-US" altLang="en-US" sz="1400" dirty="0"/>
            <a:t>50</a:t>
          </a:r>
          <a:r>
            <a:rPr lang="zh-CN" altLang="en-US" sz="1400" dirty="0"/>
            <a:t>年；③教育、科技、文化卫生、体育用地</a:t>
          </a:r>
          <a:r>
            <a:rPr lang="en-US" altLang="en-US" sz="1400" dirty="0"/>
            <a:t>50</a:t>
          </a:r>
          <a:r>
            <a:rPr lang="zh-CN" altLang="en-US" sz="1400" dirty="0"/>
            <a:t>年；④商业、旅游、娱乐用地</a:t>
          </a:r>
          <a:r>
            <a:rPr lang="en-US" altLang="en-US" sz="1400" dirty="0"/>
            <a:t>40</a:t>
          </a:r>
          <a:r>
            <a:rPr lang="zh-CN" altLang="en-US" sz="1400" dirty="0"/>
            <a:t>年；⑤综合或其他用地</a:t>
          </a:r>
          <a:r>
            <a:rPr lang="en-US" altLang="en-US" sz="1400" dirty="0"/>
            <a:t>50</a:t>
          </a:r>
          <a:r>
            <a:rPr lang="zh-CN" altLang="en-US" sz="1400" dirty="0"/>
            <a:t>年。</a:t>
          </a:r>
        </a:p>
      </dgm:t>
    </dgm:pt>
    <dgm:pt modelId="{B8577F66-3EB7-4E04-B6DA-CE725CB1BEE5}" type="parTrans" cxnId="{36CB2BF6-5F87-4820-901A-0CC5684B98D9}">
      <dgm:prSet/>
      <dgm:spPr/>
      <dgm:t>
        <a:bodyPr/>
        <a:lstStyle/>
        <a:p>
          <a:endParaRPr lang="zh-CN" altLang="en-US"/>
        </a:p>
      </dgm:t>
    </dgm:pt>
    <dgm:pt modelId="{0E9C3651-5F78-48F0-A9D4-A0D4DC576A90}" type="sibTrans" cxnId="{36CB2BF6-5F87-4820-901A-0CC5684B98D9}">
      <dgm:prSet/>
      <dgm:spPr/>
      <dgm:t>
        <a:bodyPr/>
        <a:lstStyle/>
        <a:p>
          <a:endParaRPr lang="zh-CN" altLang="en-US"/>
        </a:p>
      </dgm:t>
    </dgm:pt>
    <dgm:pt modelId="{C324B720-E5AA-44C8-A7D7-4BC9C7B83F05}">
      <dgm:prSet phldrT="[文本]" custT="1"/>
      <dgm:spPr/>
      <dgm:t>
        <a:bodyPr/>
        <a:lstStyle/>
        <a:p>
          <a:r>
            <a:rPr lang="zh-CN" altLang="en-US" sz="1700" dirty="0"/>
            <a:t>土地使用权出让的方式</a:t>
          </a:r>
        </a:p>
      </dgm:t>
    </dgm:pt>
    <dgm:pt modelId="{B0AED537-4CE6-4AAE-8760-FB17D40B1FDB}" type="parTrans" cxnId="{F08611CB-A152-4850-9369-9CACE13645D1}">
      <dgm:prSet/>
      <dgm:spPr/>
      <dgm:t>
        <a:bodyPr/>
        <a:lstStyle/>
        <a:p>
          <a:endParaRPr lang="zh-CN" altLang="en-US"/>
        </a:p>
      </dgm:t>
    </dgm:pt>
    <dgm:pt modelId="{12E2AA54-26CC-4340-89F6-15733CAA1D90}" type="sibTrans" cxnId="{F08611CB-A152-4850-9369-9CACE13645D1}">
      <dgm:prSet/>
      <dgm:spPr/>
      <dgm:t>
        <a:bodyPr/>
        <a:lstStyle/>
        <a:p>
          <a:endParaRPr lang="zh-CN" altLang="en-US"/>
        </a:p>
      </dgm:t>
    </dgm:pt>
    <dgm:pt modelId="{38BAE020-C9BD-423D-A90C-BFB40BACE71B}">
      <dgm:prSet custT="1"/>
      <dgm:spPr/>
      <dgm:t>
        <a:bodyPr/>
        <a:lstStyle/>
        <a:p>
          <a:r>
            <a:rPr lang="zh-CN" altLang="en-US" sz="1400" dirty="0"/>
            <a:t>出让期满，居住用地自动续期。其他用地若需继续使用，可向政府申请续期，并重新签订合同、支付出让金、登记。</a:t>
          </a:r>
        </a:p>
      </dgm:t>
    </dgm:pt>
    <dgm:pt modelId="{E6073AE1-524C-4B53-9BAF-4E06A6E07CAB}" type="parTrans" cxnId="{D073244A-B30F-4503-8145-A0A91FBFA584}">
      <dgm:prSet/>
      <dgm:spPr/>
      <dgm:t>
        <a:bodyPr/>
        <a:lstStyle/>
        <a:p>
          <a:endParaRPr lang="zh-CN" altLang="en-US"/>
        </a:p>
      </dgm:t>
    </dgm:pt>
    <dgm:pt modelId="{B7CD58E1-9AF1-4A91-BDA4-54EEADFB5DF2}" type="sibTrans" cxnId="{D073244A-B30F-4503-8145-A0A91FBFA584}">
      <dgm:prSet/>
      <dgm:spPr/>
      <dgm:t>
        <a:bodyPr/>
        <a:lstStyle/>
        <a:p>
          <a:endParaRPr lang="zh-CN" altLang="en-US"/>
        </a:p>
      </dgm:t>
    </dgm:pt>
    <dgm:pt modelId="{D642B000-A107-48C5-B9C7-254FDF6E8992}">
      <dgm:prSet phldrT="[文本]" custT="1"/>
      <dgm:spPr/>
      <dgm:t>
        <a:bodyPr/>
        <a:lstStyle/>
        <a:p>
          <a:r>
            <a:rPr lang="zh-CN" altLang="en-US" sz="1500" dirty="0"/>
            <a:t>根据相关规定，国有土地使用权出让，即</a:t>
          </a:r>
          <a:r>
            <a:rPr lang="zh-CN" altLang="en-US" sz="1500" b="1" dirty="0"/>
            <a:t>土地一级市场</a:t>
          </a:r>
          <a:r>
            <a:rPr lang="zh-CN" altLang="en-US" sz="1500" dirty="0"/>
            <a:t>，一般有</a:t>
          </a:r>
          <a:r>
            <a:rPr lang="en-US" altLang="en-US" sz="1500" dirty="0"/>
            <a:t>4</a:t>
          </a:r>
          <a:r>
            <a:rPr lang="zh-CN" altLang="en-US" sz="1500" dirty="0"/>
            <a:t>种交易方式：协议、招标、拍卖及挂牌。其中后三者是通过市场公开交易的方式来出让土地使用权。</a:t>
          </a:r>
        </a:p>
      </dgm:t>
    </dgm:pt>
    <dgm:pt modelId="{8C777232-1DD1-489C-8718-ED4C319F57DA}" type="parTrans" cxnId="{3E479EC4-BA50-4E04-86FB-7A8C22722136}">
      <dgm:prSet/>
      <dgm:spPr/>
      <dgm:t>
        <a:bodyPr/>
        <a:lstStyle/>
        <a:p>
          <a:endParaRPr lang="zh-CN" altLang="en-US"/>
        </a:p>
      </dgm:t>
    </dgm:pt>
    <dgm:pt modelId="{6FFDE399-825F-48F6-86F2-A8A3A1EFAAB3}" type="sibTrans" cxnId="{3E479EC4-BA50-4E04-86FB-7A8C22722136}">
      <dgm:prSet/>
      <dgm:spPr/>
      <dgm:t>
        <a:bodyPr/>
        <a:lstStyle/>
        <a:p>
          <a:endParaRPr lang="zh-CN" altLang="en-US"/>
        </a:p>
      </dgm:t>
    </dgm:pt>
    <dgm:pt modelId="{E9152BB4-0743-4DF8-B9C4-1E010B49D0BE}">
      <dgm:prSet custT="1"/>
      <dgm:spPr/>
      <dgm:t>
        <a:bodyPr/>
        <a:lstStyle/>
        <a:p>
          <a:r>
            <a:rPr lang="zh-CN" altLang="en-US" sz="1500" dirty="0"/>
            <a:t>房地产开发中工业、商业、旅游、娱乐和商品住宅项目等经营性用地以及同一宗地有两个以上意向用地者的，应当以招标、拍卖或者挂牌方式出让。</a:t>
          </a:r>
        </a:p>
      </dgm:t>
    </dgm:pt>
    <dgm:pt modelId="{3C29B5F2-47A7-4A9C-9348-4DD3F4E5C898}" type="parTrans" cxnId="{BC715026-6F03-42DC-A55E-E0AD4E382F74}">
      <dgm:prSet/>
      <dgm:spPr/>
      <dgm:t>
        <a:bodyPr/>
        <a:lstStyle/>
        <a:p>
          <a:endParaRPr lang="zh-CN" altLang="en-US"/>
        </a:p>
      </dgm:t>
    </dgm:pt>
    <dgm:pt modelId="{2EDF4210-3E20-4692-8B0F-6698B0ECCE85}" type="sibTrans" cxnId="{BC715026-6F03-42DC-A55E-E0AD4E382F74}">
      <dgm:prSet/>
      <dgm:spPr/>
      <dgm:t>
        <a:bodyPr/>
        <a:lstStyle/>
        <a:p>
          <a:endParaRPr lang="zh-CN" altLang="en-US"/>
        </a:p>
      </dgm:t>
    </dgm:pt>
    <dgm:pt modelId="{9894D859-3831-4FD3-976F-13B3984D16D7}">
      <dgm:prSet custT="1"/>
      <dgm:spPr/>
      <dgm:t>
        <a:bodyPr/>
        <a:lstStyle/>
        <a:p>
          <a:endParaRPr lang="zh-CN" altLang="en-US" sz="1700" dirty="0"/>
        </a:p>
      </dgm:t>
    </dgm:pt>
    <dgm:pt modelId="{4C0DF6C9-3AC0-4677-9780-6508A22E55F6}" type="parTrans" cxnId="{C16769B6-F248-457B-B33C-4774339F1919}">
      <dgm:prSet/>
      <dgm:spPr/>
      <dgm:t>
        <a:bodyPr/>
        <a:lstStyle/>
        <a:p>
          <a:endParaRPr lang="zh-CN" altLang="en-US"/>
        </a:p>
      </dgm:t>
    </dgm:pt>
    <dgm:pt modelId="{FB747692-B789-4041-AA1A-2F17D9CC071D}" type="sibTrans" cxnId="{C16769B6-F248-457B-B33C-4774339F1919}">
      <dgm:prSet/>
      <dgm:spPr/>
      <dgm:t>
        <a:bodyPr/>
        <a:lstStyle/>
        <a:p>
          <a:endParaRPr lang="zh-CN" altLang="en-US"/>
        </a:p>
      </dgm:t>
    </dgm:pt>
    <dgm:pt modelId="{4D16AFC2-0733-40AC-869C-EE7EB319222A}" type="pres">
      <dgm:prSet presAssocID="{0D578767-679A-4E31-98D8-F67CEBE6C142}" presName="Name0" presStyleCnt="0">
        <dgm:presLayoutVars>
          <dgm:dir/>
          <dgm:resizeHandles val="exact"/>
        </dgm:presLayoutVars>
      </dgm:prSet>
      <dgm:spPr/>
    </dgm:pt>
    <dgm:pt modelId="{FAE760AF-F770-402F-B3A3-CD4101A6E15E}" type="pres">
      <dgm:prSet presAssocID="{E6D85507-8377-4E5D-9787-E3BFC6330B2B}" presName="node" presStyleLbl="node1" presStyleIdx="0" presStyleCnt="2">
        <dgm:presLayoutVars>
          <dgm:bulletEnabled val="1"/>
        </dgm:presLayoutVars>
      </dgm:prSet>
      <dgm:spPr/>
    </dgm:pt>
    <dgm:pt modelId="{3B9CEE72-D46F-4B62-B569-14B7804D3F61}" type="pres">
      <dgm:prSet presAssocID="{05637034-4C95-4BAB-BA97-F85559710A9D}" presName="sibTrans" presStyleCnt="0"/>
      <dgm:spPr/>
    </dgm:pt>
    <dgm:pt modelId="{A7C8ADCB-3A5C-4F81-B9B8-30658B1E34E2}" type="pres">
      <dgm:prSet presAssocID="{C324B720-E5AA-44C8-A7D7-4BC9C7B83F05}" presName="node" presStyleLbl="node1" presStyleIdx="1" presStyleCnt="2">
        <dgm:presLayoutVars>
          <dgm:bulletEnabled val="1"/>
        </dgm:presLayoutVars>
      </dgm:prSet>
      <dgm:spPr/>
    </dgm:pt>
  </dgm:ptLst>
  <dgm:cxnLst>
    <dgm:cxn modelId="{C16769B6-F248-457B-B33C-4774339F1919}" srcId="{C324B720-E5AA-44C8-A7D7-4BC9C7B83F05}" destId="{9894D859-3831-4FD3-976F-13B3984D16D7}" srcOrd="2" destOrd="0" parTransId="{4C0DF6C9-3AC0-4677-9780-6508A22E55F6}" sibTransId="{FB747692-B789-4041-AA1A-2F17D9CC071D}"/>
    <dgm:cxn modelId="{F08611CB-A152-4850-9369-9CACE13645D1}" srcId="{0D578767-679A-4E31-98D8-F67CEBE6C142}" destId="{C324B720-E5AA-44C8-A7D7-4BC9C7B83F05}" srcOrd="1" destOrd="0" parTransId="{B0AED537-4CE6-4AAE-8760-FB17D40B1FDB}" sibTransId="{12E2AA54-26CC-4340-89F6-15733CAA1D90}"/>
    <dgm:cxn modelId="{979D2988-6578-41B8-8B94-7A0478BA5DCB}" type="presOf" srcId="{E9152BB4-0743-4DF8-B9C4-1E010B49D0BE}" destId="{A7C8ADCB-3A5C-4F81-B9B8-30658B1E34E2}" srcOrd="0" destOrd="2" presId="urn:microsoft.com/office/officeart/2005/8/layout/hList6"/>
    <dgm:cxn modelId="{E62A7940-03E8-47B8-A32C-B0BDC3E889F9}" type="presOf" srcId="{38BAE020-C9BD-423D-A90C-BFB40BACE71B}" destId="{FAE760AF-F770-402F-B3A3-CD4101A6E15E}" srcOrd="0" destOrd="2" presId="urn:microsoft.com/office/officeart/2005/8/layout/hList6"/>
    <dgm:cxn modelId="{723BD5D8-AA13-489D-B3D8-489EBFC64063}" type="presOf" srcId="{C324B720-E5AA-44C8-A7D7-4BC9C7B83F05}" destId="{A7C8ADCB-3A5C-4F81-B9B8-30658B1E34E2}" srcOrd="0" destOrd="0" presId="urn:microsoft.com/office/officeart/2005/8/layout/hList6"/>
    <dgm:cxn modelId="{0A0FCDA8-4C5C-452F-8CC7-23C87601C74A}" type="presOf" srcId="{0D578767-679A-4E31-98D8-F67CEBE6C142}" destId="{4D16AFC2-0733-40AC-869C-EE7EB319222A}" srcOrd="0" destOrd="0" presId="urn:microsoft.com/office/officeart/2005/8/layout/hList6"/>
    <dgm:cxn modelId="{36CB2BF6-5F87-4820-901A-0CC5684B98D9}" srcId="{E6D85507-8377-4E5D-9787-E3BFC6330B2B}" destId="{C9D3BACF-B263-4172-AE9F-3CE8F4C041FB}" srcOrd="0" destOrd="0" parTransId="{B8577F66-3EB7-4E04-B6DA-CE725CB1BEE5}" sibTransId="{0E9C3651-5F78-48F0-A9D4-A0D4DC576A90}"/>
    <dgm:cxn modelId="{C942EB63-733A-4B53-8D37-582905E1547B}" type="presOf" srcId="{C9D3BACF-B263-4172-AE9F-3CE8F4C041FB}" destId="{FAE760AF-F770-402F-B3A3-CD4101A6E15E}" srcOrd="0" destOrd="1" presId="urn:microsoft.com/office/officeart/2005/8/layout/hList6"/>
    <dgm:cxn modelId="{3E479EC4-BA50-4E04-86FB-7A8C22722136}" srcId="{C324B720-E5AA-44C8-A7D7-4BC9C7B83F05}" destId="{D642B000-A107-48C5-B9C7-254FDF6E8992}" srcOrd="0" destOrd="0" parTransId="{8C777232-1DD1-489C-8718-ED4C319F57DA}" sibTransId="{6FFDE399-825F-48F6-86F2-A8A3A1EFAAB3}"/>
    <dgm:cxn modelId="{BC715026-6F03-42DC-A55E-E0AD4E382F74}" srcId="{C324B720-E5AA-44C8-A7D7-4BC9C7B83F05}" destId="{E9152BB4-0743-4DF8-B9C4-1E010B49D0BE}" srcOrd="1" destOrd="0" parTransId="{3C29B5F2-47A7-4A9C-9348-4DD3F4E5C898}" sibTransId="{2EDF4210-3E20-4692-8B0F-6698B0ECCE85}"/>
    <dgm:cxn modelId="{C71EF39D-3FCA-49E6-A2A1-D60A89169357}" type="presOf" srcId="{9894D859-3831-4FD3-976F-13B3984D16D7}" destId="{A7C8ADCB-3A5C-4F81-B9B8-30658B1E34E2}" srcOrd="0" destOrd="3" presId="urn:microsoft.com/office/officeart/2005/8/layout/hList6"/>
    <dgm:cxn modelId="{E7ED4C40-42E3-4086-B1CB-09062A0E2080}" type="presOf" srcId="{D642B000-A107-48C5-B9C7-254FDF6E8992}" destId="{A7C8ADCB-3A5C-4F81-B9B8-30658B1E34E2}" srcOrd="0" destOrd="1" presId="urn:microsoft.com/office/officeart/2005/8/layout/hList6"/>
    <dgm:cxn modelId="{160B5779-4CFA-49C2-A73F-A75F701B7E33}" srcId="{0D578767-679A-4E31-98D8-F67CEBE6C142}" destId="{E6D85507-8377-4E5D-9787-E3BFC6330B2B}" srcOrd="0" destOrd="0" parTransId="{4B216701-B7D1-4EB6-A6C6-7C8186F7AC59}" sibTransId="{05637034-4C95-4BAB-BA97-F85559710A9D}"/>
    <dgm:cxn modelId="{77F34167-9C17-43E5-934C-567E6CD4B6FC}" type="presOf" srcId="{E6D85507-8377-4E5D-9787-E3BFC6330B2B}" destId="{FAE760AF-F770-402F-B3A3-CD4101A6E15E}" srcOrd="0" destOrd="0" presId="urn:microsoft.com/office/officeart/2005/8/layout/hList6"/>
    <dgm:cxn modelId="{D073244A-B30F-4503-8145-A0A91FBFA584}" srcId="{E6D85507-8377-4E5D-9787-E3BFC6330B2B}" destId="{38BAE020-C9BD-423D-A90C-BFB40BACE71B}" srcOrd="1" destOrd="0" parTransId="{E6073AE1-524C-4B53-9BAF-4E06A6E07CAB}" sibTransId="{B7CD58E1-9AF1-4A91-BDA4-54EEADFB5DF2}"/>
    <dgm:cxn modelId="{B555B763-A768-4DB6-ABF4-D58502ED31DE}" type="presParOf" srcId="{4D16AFC2-0733-40AC-869C-EE7EB319222A}" destId="{FAE760AF-F770-402F-B3A3-CD4101A6E15E}" srcOrd="0" destOrd="0" presId="urn:microsoft.com/office/officeart/2005/8/layout/hList6"/>
    <dgm:cxn modelId="{D717EBC7-7684-43C1-A05E-34C4EE7AB691}" type="presParOf" srcId="{4D16AFC2-0733-40AC-869C-EE7EB319222A}" destId="{3B9CEE72-D46F-4B62-B569-14B7804D3F61}" srcOrd="1" destOrd="0" presId="urn:microsoft.com/office/officeart/2005/8/layout/hList6"/>
    <dgm:cxn modelId="{53498A7B-CB46-4468-BCD2-63E7A8AA4584}" type="presParOf" srcId="{4D16AFC2-0733-40AC-869C-EE7EB319222A}" destId="{A7C8ADCB-3A5C-4F81-B9B8-30658B1E34E2}" srcOrd="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578767-679A-4E31-98D8-F67CEBE6C142}" type="doc">
      <dgm:prSet loTypeId="urn:microsoft.com/office/officeart/2005/8/layout/list1" loCatId="list" qsTypeId="urn:microsoft.com/office/officeart/2005/8/quickstyle/simple1" qsCatId="simple" csTypeId="urn:microsoft.com/office/officeart/2005/8/colors/accent3_4" csCatId="accent3" phldr="1"/>
      <dgm:spPr/>
      <dgm:t>
        <a:bodyPr/>
        <a:lstStyle/>
        <a:p>
          <a:endParaRPr lang="zh-CN" altLang="en-US"/>
        </a:p>
      </dgm:t>
    </dgm:pt>
    <dgm:pt modelId="{E6D85507-8377-4E5D-9787-E3BFC6330B2B}">
      <dgm:prSet phldrT="[文本]" custT="1"/>
      <dgm:spPr/>
      <dgm:t>
        <a:bodyPr/>
        <a:lstStyle/>
        <a:p>
          <a:r>
            <a:rPr lang="zh-CN" altLang="en-US" sz="1700" dirty="0"/>
            <a:t>协议出让方式</a:t>
          </a:r>
        </a:p>
      </dgm:t>
    </dgm:pt>
    <dgm:pt modelId="{4B216701-B7D1-4EB6-A6C6-7C8186F7AC59}" type="parTrans" cxnId="{160B5779-4CFA-49C2-A73F-A75F701B7E33}">
      <dgm:prSet/>
      <dgm:spPr/>
      <dgm:t>
        <a:bodyPr/>
        <a:lstStyle/>
        <a:p>
          <a:endParaRPr lang="zh-CN" altLang="en-US"/>
        </a:p>
      </dgm:t>
    </dgm:pt>
    <dgm:pt modelId="{05637034-4C95-4BAB-BA97-F85559710A9D}" type="sibTrans" cxnId="{160B5779-4CFA-49C2-A73F-A75F701B7E33}">
      <dgm:prSet/>
      <dgm:spPr/>
      <dgm:t>
        <a:bodyPr/>
        <a:lstStyle/>
        <a:p>
          <a:endParaRPr lang="zh-CN" altLang="en-US"/>
        </a:p>
      </dgm:t>
    </dgm:pt>
    <dgm:pt modelId="{C9D3BACF-B263-4172-AE9F-3CE8F4C041FB}">
      <dgm:prSet phldrT="[文本]" custT="1"/>
      <dgm:spPr/>
      <dgm:t>
        <a:bodyPr/>
        <a:lstStyle/>
        <a:p>
          <a:r>
            <a:rPr lang="zh-CN" altLang="en-US" sz="1400" dirty="0"/>
            <a:t>以协议方式出让土地使用权是指政府作为土地所有者，与选定的受让方磋商用地条件及价款，达成协议，并签订土地使用权出让合同，有偿出让土地使用权的行为。</a:t>
          </a:r>
        </a:p>
      </dgm:t>
    </dgm:pt>
    <dgm:pt modelId="{B8577F66-3EB7-4E04-B6DA-CE725CB1BEE5}" type="parTrans" cxnId="{36CB2BF6-5F87-4820-901A-0CC5684B98D9}">
      <dgm:prSet/>
      <dgm:spPr/>
      <dgm:t>
        <a:bodyPr/>
        <a:lstStyle/>
        <a:p>
          <a:endParaRPr lang="zh-CN" altLang="en-US"/>
        </a:p>
      </dgm:t>
    </dgm:pt>
    <dgm:pt modelId="{0E9C3651-5F78-48F0-A9D4-A0D4DC576A90}" type="sibTrans" cxnId="{36CB2BF6-5F87-4820-901A-0CC5684B98D9}">
      <dgm:prSet/>
      <dgm:spPr/>
      <dgm:t>
        <a:bodyPr/>
        <a:lstStyle/>
        <a:p>
          <a:endParaRPr lang="zh-CN" altLang="en-US"/>
        </a:p>
      </dgm:t>
    </dgm:pt>
    <dgm:pt modelId="{C324B720-E5AA-44C8-A7D7-4BC9C7B83F05}">
      <dgm:prSet phldrT="[文本]" custT="1"/>
      <dgm:spPr/>
      <dgm:t>
        <a:bodyPr/>
        <a:lstStyle/>
        <a:p>
          <a:r>
            <a:rPr lang="zh-CN" altLang="en-US" sz="1700" dirty="0"/>
            <a:t>招标出让方式</a:t>
          </a:r>
        </a:p>
      </dgm:t>
    </dgm:pt>
    <dgm:pt modelId="{B0AED537-4CE6-4AAE-8760-FB17D40B1FDB}" type="parTrans" cxnId="{F08611CB-A152-4850-9369-9CACE13645D1}">
      <dgm:prSet/>
      <dgm:spPr/>
      <dgm:t>
        <a:bodyPr/>
        <a:lstStyle/>
        <a:p>
          <a:endParaRPr lang="zh-CN" altLang="en-US"/>
        </a:p>
      </dgm:t>
    </dgm:pt>
    <dgm:pt modelId="{12E2AA54-26CC-4340-89F6-15733CAA1D90}" type="sibTrans" cxnId="{F08611CB-A152-4850-9369-9CACE13645D1}">
      <dgm:prSet/>
      <dgm:spPr/>
      <dgm:t>
        <a:bodyPr/>
        <a:lstStyle/>
        <a:p>
          <a:endParaRPr lang="zh-CN" altLang="en-US"/>
        </a:p>
      </dgm:t>
    </dgm:pt>
    <dgm:pt modelId="{D642B000-A107-48C5-B9C7-254FDF6E8992}">
      <dgm:prSet phldrT="[文本]" custT="1"/>
      <dgm:spPr/>
      <dgm:t>
        <a:bodyPr/>
        <a:lstStyle/>
        <a:p>
          <a:r>
            <a:rPr lang="zh-CN" altLang="en-US" sz="1500" dirty="0"/>
            <a:t>市、县人民政府国土资源行政主管部门发布招标公告，邀请自然人、法人和其他组织参加国有建设用地使用权投标，根据投标结果，确定国有建设用地使用权人的行为。</a:t>
          </a:r>
        </a:p>
      </dgm:t>
    </dgm:pt>
    <dgm:pt modelId="{8C777232-1DD1-489C-8718-ED4C319F57DA}" type="parTrans" cxnId="{3E479EC4-BA50-4E04-86FB-7A8C22722136}">
      <dgm:prSet/>
      <dgm:spPr/>
      <dgm:t>
        <a:bodyPr/>
        <a:lstStyle/>
        <a:p>
          <a:endParaRPr lang="zh-CN" altLang="en-US"/>
        </a:p>
      </dgm:t>
    </dgm:pt>
    <dgm:pt modelId="{6FFDE399-825F-48F6-86F2-A8A3A1EFAAB3}" type="sibTrans" cxnId="{3E479EC4-BA50-4E04-86FB-7A8C22722136}">
      <dgm:prSet/>
      <dgm:spPr/>
      <dgm:t>
        <a:bodyPr/>
        <a:lstStyle/>
        <a:p>
          <a:endParaRPr lang="zh-CN" altLang="en-US"/>
        </a:p>
      </dgm:t>
    </dgm:pt>
    <dgm:pt modelId="{E8C96784-43B2-46A4-86A2-2A6728890834}">
      <dgm:prSet phldrT="[文本]" custT="1"/>
      <dgm:spPr/>
      <dgm:t>
        <a:bodyPr/>
        <a:lstStyle/>
        <a:p>
          <a:r>
            <a:rPr lang="zh-CN" altLang="en-US" sz="1400" dirty="0"/>
            <a:t>特点是自由度大，不利于公平竞争，适用于福利事业和非营利性的社会团体等。</a:t>
          </a:r>
        </a:p>
      </dgm:t>
    </dgm:pt>
    <dgm:pt modelId="{D62DF8AF-F459-4DC4-A4D7-8767E29465A8}" type="parTrans" cxnId="{6DB2F126-9D7D-44DC-BA8C-BB51DC029C52}">
      <dgm:prSet/>
      <dgm:spPr/>
      <dgm:t>
        <a:bodyPr/>
        <a:lstStyle/>
        <a:p>
          <a:endParaRPr lang="zh-CN" altLang="en-US"/>
        </a:p>
      </dgm:t>
    </dgm:pt>
    <dgm:pt modelId="{40C8EF13-F107-4440-9D6B-44798CB39D8D}" type="sibTrans" cxnId="{6DB2F126-9D7D-44DC-BA8C-BB51DC029C52}">
      <dgm:prSet/>
      <dgm:spPr/>
      <dgm:t>
        <a:bodyPr/>
        <a:lstStyle/>
        <a:p>
          <a:endParaRPr lang="zh-CN" altLang="en-US"/>
        </a:p>
      </dgm:t>
    </dgm:pt>
    <dgm:pt modelId="{8A3438DE-2645-40D8-B10A-991F5D9E4852}">
      <dgm:prSet phldrT="[文本]" custT="1"/>
      <dgm:spPr/>
      <dgm:t>
        <a:bodyPr/>
        <a:lstStyle/>
        <a:p>
          <a:r>
            <a:rPr lang="zh-CN" altLang="en-US" sz="1500" dirty="0"/>
            <a:t>特点是有利于公平竞争。</a:t>
          </a:r>
        </a:p>
      </dgm:t>
    </dgm:pt>
    <dgm:pt modelId="{A2C21654-B7C8-4FCA-A83D-967D6476A65C}" type="parTrans" cxnId="{A6B0093B-9347-45F3-8122-A52C1794E574}">
      <dgm:prSet/>
      <dgm:spPr/>
      <dgm:t>
        <a:bodyPr/>
        <a:lstStyle/>
        <a:p>
          <a:endParaRPr lang="zh-CN" altLang="en-US"/>
        </a:p>
      </dgm:t>
    </dgm:pt>
    <dgm:pt modelId="{D45FD0B1-6C55-4A9D-BA80-532298E51E70}" type="sibTrans" cxnId="{A6B0093B-9347-45F3-8122-A52C1794E574}">
      <dgm:prSet/>
      <dgm:spPr/>
      <dgm:t>
        <a:bodyPr/>
        <a:lstStyle/>
        <a:p>
          <a:endParaRPr lang="zh-CN" altLang="en-US"/>
        </a:p>
      </dgm:t>
    </dgm:pt>
    <dgm:pt modelId="{7F93362B-FB65-4264-9CE5-17AA206FC4CE}" type="pres">
      <dgm:prSet presAssocID="{0D578767-679A-4E31-98D8-F67CEBE6C142}" presName="linear" presStyleCnt="0">
        <dgm:presLayoutVars>
          <dgm:dir/>
          <dgm:animLvl val="lvl"/>
          <dgm:resizeHandles val="exact"/>
        </dgm:presLayoutVars>
      </dgm:prSet>
      <dgm:spPr/>
    </dgm:pt>
    <dgm:pt modelId="{AC454018-BCE7-4C0E-A125-15273D87C3D9}" type="pres">
      <dgm:prSet presAssocID="{E6D85507-8377-4E5D-9787-E3BFC6330B2B}" presName="parentLin" presStyleCnt="0"/>
      <dgm:spPr/>
    </dgm:pt>
    <dgm:pt modelId="{DA38D74B-62DA-4C1B-9342-4E6D0692B673}" type="pres">
      <dgm:prSet presAssocID="{E6D85507-8377-4E5D-9787-E3BFC6330B2B}" presName="parentLeftMargin" presStyleLbl="node1" presStyleIdx="0" presStyleCnt="2"/>
      <dgm:spPr/>
    </dgm:pt>
    <dgm:pt modelId="{7BE1EFA9-16F6-406D-AAF4-D56B3AA8CD4B}" type="pres">
      <dgm:prSet presAssocID="{E6D85507-8377-4E5D-9787-E3BFC6330B2B}" presName="parentText" presStyleLbl="node1" presStyleIdx="0" presStyleCnt="2">
        <dgm:presLayoutVars>
          <dgm:chMax val="0"/>
          <dgm:bulletEnabled val="1"/>
        </dgm:presLayoutVars>
      </dgm:prSet>
      <dgm:spPr/>
    </dgm:pt>
    <dgm:pt modelId="{2D958C81-2631-4978-979F-84E2E593C6B0}" type="pres">
      <dgm:prSet presAssocID="{E6D85507-8377-4E5D-9787-E3BFC6330B2B}" presName="negativeSpace" presStyleCnt="0"/>
      <dgm:spPr/>
    </dgm:pt>
    <dgm:pt modelId="{E1007B32-E15A-4996-B9D4-A39A663E388F}" type="pres">
      <dgm:prSet presAssocID="{E6D85507-8377-4E5D-9787-E3BFC6330B2B}" presName="childText" presStyleLbl="conFgAcc1" presStyleIdx="0" presStyleCnt="2">
        <dgm:presLayoutVars>
          <dgm:bulletEnabled val="1"/>
        </dgm:presLayoutVars>
      </dgm:prSet>
      <dgm:spPr/>
    </dgm:pt>
    <dgm:pt modelId="{596D6E2C-8788-467C-9638-ADF134B87A9C}" type="pres">
      <dgm:prSet presAssocID="{05637034-4C95-4BAB-BA97-F85559710A9D}" presName="spaceBetweenRectangles" presStyleCnt="0"/>
      <dgm:spPr/>
    </dgm:pt>
    <dgm:pt modelId="{D7FE8F07-65A7-45DA-A1E1-9C29DF12B9DE}" type="pres">
      <dgm:prSet presAssocID="{C324B720-E5AA-44C8-A7D7-4BC9C7B83F05}" presName="parentLin" presStyleCnt="0"/>
      <dgm:spPr/>
    </dgm:pt>
    <dgm:pt modelId="{FD71FCB3-CF36-4268-8FD3-5FBB310F2FAF}" type="pres">
      <dgm:prSet presAssocID="{C324B720-E5AA-44C8-A7D7-4BC9C7B83F05}" presName="parentLeftMargin" presStyleLbl="node1" presStyleIdx="0" presStyleCnt="2"/>
      <dgm:spPr/>
    </dgm:pt>
    <dgm:pt modelId="{13038969-C0C2-4E00-BE15-D5A46B561964}" type="pres">
      <dgm:prSet presAssocID="{C324B720-E5AA-44C8-A7D7-4BC9C7B83F05}" presName="parentText" presStyleLbl="node1" presStyleIdx="1" presStyleCnt="2">
        <dgm:presLayoutVars>
          <dgm:chMax val="0"/>
          <dgm:bulletEnabled val="1"/>
        </dgm:presLayoutVars>
      </dgm:prSet>
      <dgm:spPr/>
    </dgm:pt>
    <dgm:pt modelId="{9D2D6BD4-C3AA-42D7-9E65-330C22CBF57B}" type="pres">
      <dgm:prSet presAssocID="{C324B720-E5AA-44C8-A7D7-4BC9C7B83F05}" presName="negativeSpace" presStyleCnt="0"/>
      <dgm:spPr/>
    </dgm:pt>
    <dgm:pt modelId="{5FDBD0B6-2E07-4240-8990-411A49C306F4}" type="pres">
      <dgm:prSet presAssocID="{C324B720-E5AA-44C8-A7D7-4BC9C7B83F05}" presName="childText" presStyleLbl="conFgAcc1" presStyleIdx="1" presStyleCnt="2">
        <dgm:presLayoutVars>
          <dgm:bulletEnabled val="1"/>
        </dgm:presLayoutVars>
      </dgm:prSet>
      <dgm:spPr/>
    </dgm:pt>
  </dgm:ptLst>
  <dgm:cxnLst>
    <dgm:cxn modelId="{D1CE490C-98A2-4F07-BA61-F259BB2296AD}" type="presOf" srcId="{C9D3BACF-B263-4172-AE9F-3CE8F4C041FB}" destId="{E1007B32-E15A-4996-B9D4-A39A663E388F}" srcOrd="0" destOrd="0" presId="urn:microsoft.com/office/officeart/2005/8/layout/list1"/>
    <dgm:cxn modelId="{3E479EC4-BA50-4E04-86FB-7A8C22722136}" srcId="{C324B720-E5AA-44C8-A7D7-4BC9C7B83F05}" destId="{D642B000-A107-48C5-B9C7-254FDF6E8992}" srcOrd="0" destOrd="0" parTransId="{8C777232-1DD1-489C-8718-ED4C319F57DA}" sibTransId="{6FFDE399-825F-48F6-86F2-A8A3A1EFAAB3}"/>
    <dgm:cxn modelId="{67C0C679-6AB0-4DC5-8116-EE66DF6ABE84}" type="presOf" srcId="{E6D85507-8377-4E5D-9787-E3BFC6330B2B}" destId="{DA38D74B-62DA-4C1B-9342-4E6D0692B673}" srcOrd="0" destOrd="0" presId="urn:microsoft.com/office/officeart/2005/8/layout/list1"/>
    <dgm:cxn modelId="{4848EDDC-5646-41FE-863E-D7B5576074CC}" type="presOf" srcId="{C324B720-E5AA-44C8-A7D7-4BC9C7B83F05}" destId="{13038969-C0C2-4E00-BE15-D5A46B561964}" srcOrd="1" destOrd="0" presId="urn:microsoft.com/office/officeart/2005/8/layout/list1"/>
    <dgm:cxn modelId="{4E1F399F-30DA-4B22-86F6-20E9037A3533}" type="presOf" srcId="{E6D85507-8377-4E5D-9787-E3BFC6330B2B}" destId="{7BE1EFA9-16F6-406D-AAF4-D56B3AA8CD4B}" srcOrd="1" destOrd="0" presId="urn:microsoft.com/office/officeart/2005/8/layout/list1"/>
    <dgm:cxn modelId="{A6B0093B-9347-45F3-8122-A52C1794E574}" srcId="{C324B720-E5AA-44C8-A7D7-4BC9C7B83F05}" destId="{8A3438DE-2645-40D8-B10A-991F5D9E4852}" srcOrd="1" destOrd="0" parTransId="{A2C21654-B7C8-4FCA-A83D-967D6476A65C}" sibTransId="{D45FD0B1-6C55-4A9D-BA80-532298E51E70}"/>
    <dgm:cxn modelId="{50294F0B-AC72-4B20-8BD7-75D271069173}" type="presOf" srcId="{0D578767-679A-4E31-98D8-F67CEBE6C142}" destId="{7F93362B-FB65-4264-9CE5-17AA206FC4CE}" srcOrd="0" destOrd="0" presId="urn:microsoft.com/office/officeart/2005/8/layout/list1"/>
    <dgm:cxn modelId="{36CB2BF6-5F87-4820-901A-0CC5684B98D9}" srcId="{E6D85507-8377-4E5D-9787-E3BFC6330B2B}" destId="{C9D3BACF-B263-4172-AE9F-3CE8F4C041FB}" srcOrd="0" destOrd="0" parTransId="{B8577F66-3EB7-4E04-B6DA-CE725CB1BEE5}" sibTransId="{0E9C3651-5F78-48F0-A9D4-A0D4DC576A90}"/>
    <dgm:cxn modelId="{884751B1-C71B-4937-9B8B-1AF68DDDC66F}" type="presOf" srcId="{8A3438DE-2645-40D8-B10A-991F5D9E4852}" destId="{5FDBD0B6-2E07-4240-8990-411A49C306F4}" srcOrd="0" destOrd="1" presId="urn:microsoft.com/office/officeart/2005/8/layout/list1"/>
    <dgm:cxn modelId="{CC4C1DD2-F768-4BD1-9128-029A8FB581A6}" type="presOf" srcId="{C324B720-E5AA-44C8-A7D7-4BC9C7B83F05}" destId="{FD71FCB3-CF36-4268-8FD3-5FBB310F2FAF}" srcOrd="0" destOrd="0" presId="urn:microsoft.com/office/officeart/2005/8/layout/list1"/>
    <dgm:cxn modelId="{A0767175-A167-41D0-975E-143C12E734AA}" type="presOf" srcId="{D642B000-A107-48C5-B9C7-254FDF6E8992}" destId="{5FDBD0B6-2E07-4240-8990-411A49C306F4}" srcOrd="0" destOrd="0" presId="urn:microsoft.com/office/officeart/2005/8/layout/list1"/>
    <dgm:cxn modelId="{160B5779-4CFA-49C2-A73F-A75F701B7E33}" srcId="{0D578767-679A-4E31-98D8-F67CEBE6C142}" destId="{E6D85507-8377-4E5D-9787-E3BFC6330B2B}" srcOrd="0" destOrd="0" parTransId="{4B216701-B7D1-4EB6-A6C6-7C8186F7AC59}" sibTransId="{05637034-4C95-4BAB-BA97-F85559710A9D}"/>
    <dgm:cxn modelId="{2DD8AFDD-E49A-4944-91B5-BBB140F19A15}" type="presOf" srcId="{E8C96784-43B2-46A4-86A2-2A6728890834}" destId="{E1007B32-E15A-4996-B9D4-A39A663E388F}" srcOrd="0" destOrd="1" presId="urn:microsoft.com/office/officeart/2005/8/layout/list1"/>
    <dgm:cxn modelId="{F08611CB-A152-4850-9369-9CACE13645D1}" srcId="{0D578767-679A-4E31-98D8-F67CEBE6C142}" destId="{C324B720-E5AA-44C8-A7D7-4BC9C7B83F05}" srcOrd="1" destOrd="0" parTransId="{B0AED537-4CE6-4AAE-8760-FB17D40B1FDB}" sibTransId="{12E2AA54-26CC-4340-89F6-15733CAA1D90}"/>
    <dgm:cxn modelId="{6DB2F126-9D7D-44DC-BA8C-BB51DC029C52}" srcId="{E6D85507-8377-4E5D-9787-E3BFC6330B2B}" destId="{E8C96784-43B2-46A4-86A2-2A6728890834}" srcOrd="1" destOrd="0" parTransId="{D62DF8AF-F459-4DC4-A4D7-8767E29465A8}" sibTransId="{40C8EF13-F107-4440-9D6B-44798CB39D8D}"/>
    <dgm:cxn modelId="{6ECEC280-70B4-458C-854B-5F3D82381B50}" type="presParOf" srcId="{7F93362B-FB65-4264-9CE5-17AA206FC4CE}" destId="{AC454018-BCE7-4C0E-A125-15273D87C3D9}" srcOrd="0" destOrd="0" presId="urn:microsoft.com/office/officeart/2005/8/layout/list1"/>
    <dgm:cxn modelId="{2A05E739-6C97-47E3-9C4F-2ABAB1C56378}" type="presParOf" srcId="{AC454018-BCE7-4C0E-A125-15273D87C3D9}" destId="{DA38D74B-62DA-4C1B-9342-4E6D0692B673}" srcOrd="0" destOrd="0" presId="urn:microsoft.com/office/officeart/2005/8/layout/list1"/>
    <dgm:cxn modelId="{D9A8471D-072D-4C5B-BE3A-738E7720C41B}" type="presParOf" srcId="{AC454018-BCE7-4C0E-A125-15273D87C3D9}" destId="{7BE1EFA9-16F6-406D-AAF4-D56B3AA8CD4B}" srcOrd="1" destOrd="0" presId="urn:microsoft.com/office/officeart/2005/8/layout/list1"/>
    <dgm:cxn modelId="{C16C55E5-848E-4468-83EB-EC5F1BB49DFA}" type="presParOf" srcId="{7F93362B-FB65-4264-9CE5-17AA206FC4CE}" destId="{2D958C81-2631-4978-979F-84E2E593C6B0}" srcOrd="1" destOrd="0" presId="urn:microsoft.com/office/officeart/2005/8/layout/list1"/>
    <dgm:cxn modelId="{B4226DF8-94FC-422A-84BD-7D7704A4ED7B}" type="presParOf" srcId="{7F93362B-FB65-4264-9CE5-17AA206FC4CE}" destId="{E1007B32-E15A-4996-B9D4-A39A663E388F}" srcOrd="2" destOrd="0" presId="urn:microsoft.com/office/officeart/2005/8/layout/list1"/>
    <dgm:cxn modelId="{5D2FC666-94EA-43F7-9E4B-4BFA65FEDC02}" type="presParOf" srcId="{7F93362B-FB65-4264-9CE5-17AA206FC4CE}" destId="{596D6E2C-8788-467C-9638-ADF134B87A9C}" srcOrd="3" destOrd="0" presId="urn:microsoft.com/office/officeart/2005/8/layout/list1"/>
    <dgm:cxn modelId="{8BA534C5-89E2-4C71-B7F6-8350F6185CA1}" type="presParOf" srcId="{7F93362B-FB65-4264-9CE5-17AA206FC4CE}" destId="{D7FE8F07-65A7-45DA-A1E1-9C29DF12B9DE}" srcOrd="4" destOrd="0" presId="urn:microsoft.com/office/officeart/2005/8/layout/list1"/>
    <dgm:cxn modelId="{65B9324F-D908-4AF9-B60F-60A30C78E8E6}" type="presParOf" srcId="{D7FE8F07-65A7-45DA-A1E1-9C29DF12B9DE}" destId="{FD71FCB3-CF36-4268-8FD3-5FBB310F2FAF}" srcOrd="0" destOrd="0" presId="urn:microsoft.com/office/officeart/2005/8/layout/list1"/>
    <dgm:cxn modelId="{33576C03-F9C0-4F45-9C26-394D7A3FFB19}" type="presParOf" srcId="{D7FE8F07-65A7-45DA-A1E1-9C29DF12B9DE}" destId="{13038969-C0C2-4E00-BE15-D5A46B561964}" srcOrd="1" destOrd="0" presId="urn:microsoft.com/office/officeart/2005/8/layout/list1"/>
    <dgm:cxn modelId="{8DFB3355-C3C6-49AC-8BF7-52BBBF1E1A09}" type="presParOf" srcId="{7F93362B-FB65-4264-9CE5-17AA206FC4CE}" destId="{9D2D6BD4-C3AA-42D7-9E65-330C22CBF57B}" srcOrd="5" destOrd="0" presId="urn:microsoft.com/office/officeart/2005/8/layout/list1"/>
    <dgm:cxn modelId="{8DD31B51-3E8F-4406-8D51-88BB68324F29}" type="presParOf" srcId="{7F93362B-FB65-4264-9CE5-17AA206FC4CE}" destId="{5FDBD0B6-2E07-4240-8990-411A49C306F4}"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D578767-679A-4E31-98D8-F67CEBE6C142}" type="doc">
      <dgm:prSet loTypeId="urn:microsoft.com/office/officeart/2005/8/layout/list1" loCatId="list" qsTypeId="urn:microsoft.com/office/officeart/2005/8/quickstyle/simple1" qsCatId="simple" csTypeId="urn:microsoft.com/office/officeart/2005/8/colors/accent3_4" csCatId="accent3" phldr="1"/>
      <dgm:spPr/>
      <dgm:t>
        <a:bodyPr/>
        <a:lstStyle/>
        <a:p>
          <a:endParaRPr lang="zh-CN" altLang="en-US"/>
        </a:p>
      </dgm:t>
    </dgm:pt>
    <dgm:pt modelId="{E6D85507-8377-4E5D-9787-E3BFC6330B2B}">
      <dgm:prSet phldrT="[文本]" custT="1"/>
      <dgm:spPr/>
      <dgm:t>
        <a:bodyPr/>
        <a:lstStyle/>
        <a:p>
          <a:r>
            <a:rPr lang="zh-CN" altLang="en-US" sz="1700" dirty="0"/>
            <a:t>拍卖出让方式</a:t>
          </a:r>
        </a:p>
      </dgm:t>
    </dgm:pt>
    <dgm:pt modelId="{4B216701-B7D1-4EB6-A6C6-7C8186F7AC59}" type="parTrans" cxnId="{160B5779-4CFA-49C2-A73F-A75F701B7E33}">
      <dgm:prSet/>
      <dgm:spPr/>
      <dgm:t>
        <a:bodyPr/>
        <a:lstStyle/>
        <a:p>
          <a:endParaRPr lang="zh-CN" altLang="en-US"/>
        </a:p>
      </dgm:t>
    </dgm:pt>
    <dgm:pt modelId="{05637034-4C95-4BAB-BA97-F85559710A9D}" type="sibTrans" cxnId="{160B5779-4CFA-49C2-A73F-A75F701B7E33}">
      <dgm:prSet/>
      <dgm:spPr/>
      <dgm:t>
        <a:bodyPr/>
        <a:lstStyle/>
        <a:p>
          <a:endParaRPr lang="zh-CN" altLang="en-US"/>
        </a:p>
      </dgm:t>
    </dgm:pt>
    <dgm:pt modelId="{C9D3BACF-B263-4172-AE9F-3CE8F4C041FB}">
      <dgm:prSet phldrT="[文本]" custT="1"/>
      <dgm:spPr/>
      <dgm:t>
        <a:bodyPr/>
        <a:lstStyle/>
        <a:p>
          <a:r>
            <a:rPr lang="zh-CN" altLang="en-US" sz="1400" dirty="0"/>
            <a:t>出让人发布拍卖公告，由竞买人在指定时间、地点进行公开竞价，根据出价结果，确定国有建设用地使用权人的行为。</a:t>
          </a:r>
        </a:p>
      </dgm:t>
    </dgm:pt>
    <dgm:pt modelId="{B8577F66-3EB7-4E04-B6DA-CE725CB1BEE5}" type="parTrans" cxnId="{36CB2BF6-5F87-4820-901A-0CC5684B98D9}">
      <dgm:prSet/>
      <dgm:spPr/>
      <dgm:t>
        <a:bodyPr/>
        <a:lstStyle/>
        <a:p>
          <a:endParaRPr lang="zh-CN" altLang="en-US"/>
        </a:p>
      </dgm:t>
    </dgm:pt>
    <dgm:pt modelId="{0E9C3651-5F78-48F0-A9D4-A0D4DC576A90}" type="sibTrans" cxnId="{36CB2BF6-5F87-4820-901A-0CC5684B98D9}">
      <dgm:prSet/>
      <dgm:spPr/>
      <dgm:t>
        <a:bodyPr/>
        <a:lstStyle/>
        <a:p>
          <a:endParaRPr lang="zh-CN" altLang="en-US"/>
        </a:p>
      </dgm:t>
    </dgm:pt>
    <dgm:pt modelId="{C324B720-E5AA-44C8-A7D7-4BC9C7B83F05}">
      <dgm:prSet phldrT="[文本]" custT="1"/>
      <dgm:spPr/>
      <dgm:t>
        <a:bodyPr/>
        <a:lstStyle/>
        <a:p>
          <a:r>
            <a:rPr lang="zh-CN" altLang="en-US" sz="1700" dirty="0"/>
            <a:t>挂牌出让方式</a:t>
          </a:r>
        </a:p>
      </dgm:t>
    </dgm:pt>
    <dgm:pt modelId="{B0AED537-4CE6-4AAE-8760-FB17D40B1FDB}" type="parTrans" cxnId="{F08611CB-A152-4850-9369-9CACE13645D1}">
      <dgm:prSet/>
      <dgm:spPr/>
      <dgm:t>
        <a:bodyPr/>
        <a:lstStyle/>
        <a:p>
          <a:endParaRPr lang="zh-CN" altLang="en-US"/>
        </a:p>
      </dgm:t>
    </dgm:pt>
    <dgm:pt modelId="{12E2AA54-26CC-4340-89F6-15733CAA1D90}" type="sibTrans" cxnId="{F08611CB-A152-4850-9369-9CACE13645D1}">
      <dgm:prSet/>
      <dgm:spPr/>
      <dgm:t>
        <a:bodyPr/>
        <a:lstStyle/>
        <a:p>
          <a:endParaRPr lang="zh-CN" altLang="en-US"/>
        </a:p>
      </dgm:t>
    </dgm:pt>
    <dgm:pt modelId="{D642B000-A107-48C5-B9C7-254FDF6E8992}">
      <dgm:prSet phldrT="[文本]" custT="1"/>
      <dgm:spPr/>
      <dgm:t>
        <a:bodyPr/>
        <a:lstStyle/>
        <a:p>
          <a:r>
            <a:rPr lang="zh-CN" altLang="en-US" sz="1500" dirty="0"/>
            <a:t>出让人发布挂牌公告，按公告规定的期限将拟出让宗地的交易条件，在指定的土地交易场所挂牌公示，接受竞买人的报价申请并更新挂牌价格，根据挂牌期限截止时的出价结果或者现场竞价结果确定国有建设用地使用权人的行为。</a:t>
          </a:r>
        </a:p>
      </dgm:t>
    </dgm:pt>
    <dgm:pt modelId="{8C777232-1DD1-489C-8718-ED4C319F57DA}" type="parTrans" cxnId="{3E479EC4-BA50-4E04-86FB-7A8C22722136}">
      <dgm:prSet/>
      <dgm:spPr/>
      <dgm:t>
        <a:bodyPr/>
        <a:lstStyle/>
        <a:p>
          <a:endParaRPr lang="zh-CN" altLang="en-US"/>
        </a:p>
      </dgm:t>
    </dgm:pt>
    <dgm:pt modelId="{6FFDE399-825F-48F6-86F2-A8A3A1EFAAB3}" type="sibTrans" cxnId="{3E479EC4-BA50-4E04-86FB-7A8C22722136}">
      <dgm:prSet/>
      <dgm:spPr/>
      <dgm:t>
        <a:bodyPr/>
        <a:lstStyle/>
        <a:p>
          <a:endParaRPr lang="zh-CN" altLang="en-US"/>
        </a:p>
      </dgm:t>
    </dgm:pt>
    <dgm:pt modelId="{E8C96784-43B2-46A4-86A2-2A6728890834}">
      <dgm:prSet phldrT="[文本]" custT="1"/>
      <dgm:spPr/>
      <dgm:t>
        <a:bodyPr/>
        <a:lstStyle/>
        <a:p>
          <a:r>
            <a:rPr lang="zh-CN" altLang="en-US" sz="1400" dirty="0"/>
            <a:t>特点是公平竞争，适用于条件好、灵活性大的地块出让。</a:t>
          </a:r>
        </a:p>
      </dgm:t>
    </dgm:pt>
    <dgm:pt modelId="{D62DF8AF-F459-4DC4-A4D7-8767E29465A8}" type="parTrans" cxnId="{6DB2F126-9D7D-44DC-BA8C-BB51DC029C52}">
      <dgm:prSet/>
      <dgm:spPr/>
      <dgm:t>
        <a:bodyPr/>
        <a:lstStyle/>
        <a:p>
          <a:endParaRPr lang="zh-CN" altLang="en-US"/>
        </a:p>
      </dgm:t>
    </dgm:pt>
    <dgm:pt modelId="{40C8EF13-F107-4440-9D6B-44798CB39D8D}" type="sibTrans" cxnId="{6DB2F126-9D7D-44DC-BA8C-BB51DC029C52}">
      <dgm:prSet/>
      <dgm:spPr/>
      <dgm:t>
        <a:bodyPr/>
        <a:lstStyle/>
        <a:p>
          <a:endParaRPr lang="zh-CN" altLang="en-US"/>
        </a:p>
      </dgm:t>
    </dgm:pt>
    <dgm:pt modelId="{8A3438DE-2645-40D8-B10A-991F5D9E4852}">
      <dgm:prSet phldrT="[文本]" custT="1"/>
      <dgm:spPr/>
      <dgm:t>
        <a:bodyPr/>
        <a:lstStyle/>
        <a:p>
          <a:r>
            <a:rPr lang="zh-CN" altLang="en-US" sz="1500" dirty="0"/>
            <a:t>优势：挂牌时间长、操作简便、有利于土地有形市场的形成和运作。</a:t>
          </a:r>
        </a:p>
      </dgm:t>
    </dgm:pt>
    <dgm:pt modelId="{A2C21654-B7C8-4FCA-A83D-967D6476A65C}" type="parTrans" cxnId="{A6B0093B-9347-45F3-8122-A52C1794E574}">
      <dgm:prSet/>
      <dgm:spPr/>
      <dgm:t>
        <a:bodyPr/>
        <a:lstStyle/>
        <a:p>
          <a:endParaRPr lang="zh-CN" altLang="en-US"/>
        </a:p>
      </dgm:t>
    </dgm:pt>
    <dgm:pt modelId="{D45FD0B1-6C55-4A9D-BA80-532298E51E70}" type="sibTrans" cxnId="{A6B0093B-9347-45F3-8122-A52C1794E574}">
      <dgm:prSet/>
      <dgm:spPr/>
      <dgm:t>
        <a:bodyPr/>
        <a:lstStyle/>
        <a:p>
          <a:endParaRPr lang="zh-CN" altLang="en-US"/>
        </a:p>
      </dgm:t>
    </dgm:pt>
    <dgm:pt modelId="{529BFDF9-760F-4E24-B097-F92842E62F10}" type="pres">
      <dgm:prSet presAssocID="{0D578767-679A-4E31-98D8-F67CEBE6C142}" presName="linear" presStyleCnt="0">
        <dgm:presLayoutVars>
          <dgm:dir/>
          <dgm:animLvl val="lvl"/>
          <dgm:resizeHandles val="exact"/>
        </dgm:presLayoutVars>
      </dgm:prSet>
      <dgm:spPr/>
    </dgm:pt>
    <dgm:pt modelId="{9071B4E5-F396-475F-8AFC-2E380533C6F6}" type="pres">
      <dgm:prSet presAssocID="{E6D85507-8377-4E5D-9787-E3BFC6330B2B}" presName="parentLin" presStyleCnt="0"/>
      <dgm:spPr/>
    </dgm:pt>
    <dgm:pt modelId="{192B41CB-38BD-48D7-AD09-D3A7B807F4BE}" type="pres">
      <dgm:prSet presAssocID="{E6D85507-8377-4E5D-9787-E3BFC6330B2B}" presName="parentLeftMargin" presStyleLbl="node1" presStyleIdx="0" presStyleCnt="2"/>
      <dgm:spPr/>
    </dgm:pt>
    <dgm:pt modelId="{95B59597-A413-4B4E-AE87-E6B415DAF3F4}" type="pres">
      <dgm:prSet presAssocID="{E6D85507-8377-4E5D-9787-E3BFC6330B2B}" presName="parentText" presStyleLbl="node1" presStyleIdx="0" presStyleCnt="2">
        <dgm:presLayoutVars>
          <dgm:chMax val="0"/>
          <dgm:bulletEnabled val="1"/>
        </dgm:presLayoutVars>
      </dgm:prSet>
      <dgm:spPr/>
    </dgm:pt>
    <dgm:pt modelId="{8A122C84-27EB-4F7E-99C3-827FF417C98F}" type="pres">
      <dgm:prSet presAssocID="{E6D85507-8377-4E5D-9787-E3BFC6330B2B}" presName="negativeSpace" presStyleCnt="0"/>
      <dgm:spPr/>
    </dgm:pt>
    <dgm:pt modelId="{3793934C-1505-4864-90AA-FD9BDC074C49}" type="pres">
      <dgm:prSet presAssocID="{E6D85507-8377-4E5D-9787-E3BFC6330B2B}" presName="childText" presStyleLbl="conFgAcc1" presStyleIdx="0" presStyleCnt="2">
        <dgm:presLayoutVars>
          <dgm:bulletEnabled val="1"/>
        </dgm:presLayoutVars>
      </dgm:prSet>
      <dgm:spPr/>
    </dgm:pt>
    <dgm:pt modelId="{1BC91A74-D838-48F0-9B57-F0741EF47046}" type="pres">
      <dgm:prSet presAssocID="{05637034-4C95-4BAB-BA97-F85559710A9D}" presName="spaceBetweenRectangles" presStyleCnt="0"/>
      <dgm:spPr/>
    </dgm:pt>
    <dgm:pt modelId="{7B637FC0-AB74-45E0-8467-E260B3416CF4}" type="pres">
      <dgm:prSet presAssocID="{C324B720-E5AA-44C8-A7D7-4BC9C7B83F05}" presName="parentLin" presStyleCnt="0"/>
      <dgm:spPr/>
    </dgm:pt>
    <dgm:pt modelId="{08EED2C1-111E-4A0E-A65D-B7492788C083}" type="pres">
      <dgm:prSet presAssocID="{C324B720-E5AA-44C8-A7D7-4BC9C7B83F05}" presName="parentLeftMargin" presStyleLbl="node1" presStyleIdx="0" presStyleCnt="2"/>
      <dgm:spPr/>
    </dgm:pt>
    <dgm:pt modelId="{F2D3D33A-5A11-4150-AFFC-C275ADD26623}" type="pres">
      <dgm:prSet presAssocID="{C324B720-E5AA-44C8-A7D7-4BC9C7B83F05}" presName="parentText" presStyleLbl="node1" presStyleIdx="1" presStyleCnt="2">
        <dgm:presLayoutVars>
          <dgm:chMax val="0"/>
          <dgm:bulletEnabled val="1"/>
        </dgm:presLayoutVars>
      </dgm:prSet>
      <dgm:spPr/>
    </dgm:pt>
    <dgm:pt modelId="{8B360029-BC5C-4A71-BE51-F6E69BEBDCD1}" type="pres">
      <dgm:prSet presAssocID="{C324B720-E5AA-44C8-A7D7-4BC9C7B83F05}" presName="negativeSpace" presStyleCnt="0"/>
      <dgm:spPr/>
    </dgm:pt>
    <dgm:pt modelId="{55C05DA2-A783-4FAA-91F0-AF31FC02B2A9}" type="pres">
      <dgm:prSet presAssocID="{C324B720-E5AA-44C8-A7D7-4BC9C7B83F05}" presName="childText" presStyleLbl="conFgAcc1" presStyleIdx="1" presStyleCnt="2">
        <dgm:presLayoutVars>
          <dgm:bulletEnabled val="1"/>
        </dgm:presLayoutVars>
      </dgm:prSet>
      <dgm:spPr/>
    </dgm:pt>
  </dgm:ptLst>
  <dgm:cxnLst>
    <dgm:cxn modelId="{3A4DCC8E-E9E9-4527-8C68-2C0721D97AA4}" type="presOf" srcId="{C324B720-E5AA-44C8-A7D7-4BC9C7B83F05}" destId="{08EED2C1-111E-4A0E-A65D-B7492788C083}" srcOrd="0" destOrd="0" presId="urn:microsoft.com/office/officeart/2005/8/layout/list1"/>
    <dgm:cxn modelId="{F08611CB-A152-4850-9369-9CACE13645D1}" srcId="{0D578767-679A-4E31-98D8-F67CEBE6C142}" destId="{C324B720-E5AA-44C8-A7D7-4BC9C7B83F05}" srcOrd="1" destOrd="0" parTransId="{B0AED537-4CE6-4AAE-8760-FB17D40B1FDB}" sibTransId="{12E2AA54-26CC-4340-89F6-15733CAA1D90}"/>
    <dgm:cxn modelId="{8B3EC280-0A3A-42AF-8B18-68147734200A}" type="presOf" srcId="{D642B000-A107-48C5-B9C7-254FDF6E8992}" destId="{55C05DA2-A783-4FAA-91F0-AF31FC02B2A9}" srcOrd="0" destOrd="0" presId="urn:microsoft.com/office/officeart/2005/8/layout/list1"/>
    <dgm:cxn modelId="{36CB2BF6-5F87-4820-901A-0CC5684B98D9}" srcId="{E6D85507-8377-4E5D-9787-E3BFC6330B2B}" destId="{C9D3BACF-B263-4172-AE9F-3CE8F4C041FB}" srcOrd="0" destOrd="0" parTransId="{B8577F66-3EB7-4E04-B6DA-CE725CB1BEE5}" sibTransId="{0E9C3651-5F78-48F0-A9D4-A0D4DC576A90}"/>
    <dgm:cxn modelId="{6DB2F126-9D7D-44DC-BA8C-BB51DC029C52}" srcId="{E6D85507-8377-4E5D-9787-E3BFC6330B2B}" destId="{E8C96784-43B2-46A4-86A2-2A6728890834}" srcOrd="1" destOrd="0" parTransId="{D62DF8AF-F459-4DC4-A4D7-8767E29465A8}" sibTransId="{40C8EF13-F107-4440-9D6B-44798CB39D8D}"/>
    <dgm:cxn modelId="{3E479EC4-BA50-4E04-86FB-7A8C22722136}" srcId="{C324B720-E5AA-44C8-A7D7-4BC9C7B83F05}" destId="{D642B000-A107-48C5-B9C7-254FDF6E8992}" srcOrd="0" destOrd="0" parTransId="{8C777232-1DD1-489C-8718-ED4C319F57DA}" sibTransId="{6FFDE399-825F-48F6-86F2-A8A3A1EFAAB3}"/>
    <dgm:cxn modelId="{4246E8A6-02C9-4194-8241-DE95B2B9961C}" type="presOf" srcId="{8A3438DE-2645-40D8-B10A-991F5D9E4852}" destId="{55C05DA2-A783-4FAA-91F0-AF31FC02B2A9}" srcOrd="0" destOrd="1" presId="urn:microsoft.com/office/officeart/2005/8/layout/list1"/>
    <dgm:cxn modelId="{FAA63850-592A-41F0-9DDB-2DB959AE050D}" type="presOf" srcId="{C9D3BACF-B263-4172-AE9F-3CE8F4C041FB}" destId="{3793934C-1505-4864-90AA-FD9BDC074C49}" srcOrd="0" destOrd="0" presId="urn:microsoft.com/office/officeart/2005/8/layout/list1"/>
    <dgm:cxn modelId="{E57FB8C9-C413-4FE6-AD80-F83728DC8CC8}" type="presOf" srcId="{C324B720-E5AA-44C8-A7D7-4BC9C7B83F05}" destId="{F2D3D33A-5A11-4150-AFFC-C275ADD26623}" srcOrd="1" destOrd="0" presId="urn:microsoft.com/office/officeart/2005/8/layout/list1"/>
    <dgm:cxn modelId="{EB27A546-7F52-4072-98C5-043840FEE837}" type="presOf" srcId="{E8C96784-43B2-46A4-86A2-2A6728890834}" destId="{3793934C-1505-4864-90AA-FD9BDC074C49}" srcOrd="0" destOrd="1" presId="urn:microsoft.com/office/officeart/2005/8/layout/list1"/>
    <dgm:cxn modelId="{8A2495ED-5CB6-41C7-A006-27CAE9292F54}" type="presOf" srcId="{0D578767-679A-4E31-98D8-F67CEBE6C142}" destId="{529BFDF9-760F-4E24-B097-F92842E62F10}" srcOrd="0" destOrd="0" presId="urn:microsoft.com/office/officeart/2005/8/layout/list1"/>
    <dgm:cxn modelId="{A6B0093B-9347-45F3-8122-A52C1794E574}" srcId="{C324B720-E5AA-44C8-A7D7-4BC9C7B83F05}" destId="{8A3438DE-2645-40D8-B10A-991F5D9E4852}" srcOrd="1" destOrd="0" parTransId="{A2C21654-B7C8-4FCA-A83D-967D6476A65C}" sibTransId="{D45FD0B1-6C55-4A9D-BA80-532298E51E70}"/>
    <dgm:cxn modelId="{1A79F4FA-26D0-4858-885A-B231860FE789}" type="presOf" srcId="{E6D85507-8377-4E5D-9787-E3BFC6330B2B}" destId="{95B59597-A413-4B4E-AE87-E6B415DAF3F4}" srcOrd="1" destOrd="0" presId="urn:microsoft.com/office/officeart/2005/8/layout/list1"/>
    <dgm:cxn modelId="{160B5779-4CFA-49C2-A73F-A75F701B7E33}" srcId="{0D578767-679A-4E31-98D8-F67CEBE6C142}" destId="{E6D85507-8377-4E5D-9787-E3BFC6330B2B}" srcOrd="0" destOrd="0" parTransId="{4B216701-B7D1-4EB6-A6C6-7C8186F7AC59}" sibTransId="{05637034-4C95-4BAB-BA97-F85559710A9D}"/>
    <dgm:cxn modelId="{4F45908C-8B29-416A-98D3-9D7E5EDC2BC5}" type="presOf" srcId="{E6D85507-8377-4E5D-9787-E3BFC6330B2B}" destId="{192B41CB-38BD-48D7-AD09-D3A7B807F4BE}" srcOrd="0" destOrd="0" presId="urn:microsoft.com/office/officeart/2005/8/layout/list1"/>
    <dgm:cxn modelId="{98902B56-0700-4DDF-80AE-4F5B18124AB9}" type="presParOf" srcId="{529BFDF9-760F-4E24-B097-F92842E62F10}" destId="{9071B4E5-F396-475F-8AFC-2E380533C6F6}" srcOrd="0" destOrd="0" presId="urn:microsoft.com/office/officeart/2005/8/layout/list1"/>
    <dgm:cxn modelId="{98C42587-21EC-4D36-A196-D48A86A23226}" type="presParOf" srcId="{9071B4E5-F396-475F-8AFC-2E380533C6F6}" destId="{192B41CB-38BD-48D7-AD09-D3A7B807F4BE}" srcOrd="0" destOrd="0" presId="urn:microsoft.com/office/officeart/2005/8/layout/list1"/>
    <dgm:cxn modelId="{9916B4E1-A1F4-4EBA-8220-1F654109E931}" type="presParOf" srcId="{9071B4E5-F396-475F-8AFC-2E380533C6F6}" destId="{95B59597-A413-4B4E-AE87-E6B415DAF3F4}" srcOrd="1" destOrd="0" presId="urn:microsoft.com/office/officeart/2005/8/layout/list1"/>
    <dgm:cxn modelId="{A1F4DE1A-C5D3-4C4D-99C1-9473B65BA0B7}" type="presParOf" srcId="{529BFDF9-760F-4E24-B097-F92842E62F10}" destId="{8A122C84-27EB-4F7E-99C3-827FF417C98F}" srcOrd="1" destOrd="0" presId="urn:microsoft.com/office/officeart/2005/8/layout/list1"/>
    <dgm:cxn modelId="{DFC33057-ED94-4068-BDA7-6D7CF3D9ED66}" type="presParOf" srcId="{529BFDF9-760F-4E24-B097-F92842E62F10}" destId="{3793934C-1505-4864-90AA-FD9BDC074C49}" srcOrd="2" destOrd="0" presId="urn:microsoft.com/office/officeart/2005/8/layout/list1"/>
    <dgm:cxn modelId="{EE8ECA3E-898E-4A2E-9A7E-F2779BA14F2A}" type="presParOf" srcId="{529BFDF9-760F-4E24-B097-F92842E62F10}" destId="{1BC91A74-D838-48F0-9B57-F0741EF47046}" srcOrd="3" destOrd="0" presId="urn:microsoft.com/office/officeart/2005/8/layout/list1"/>
    <dgm:cxn modelId="{8C4B99EF-D480-4EE8-A44F-7BA6CA3BEBC4}" type="presParOf" srcId="{529BFDF9-760F-4E24-B097-F92842E62F10}" destId="{7B637FC0-AB74-45E0-8467-E260B3416CF4}" srcOrd="4" destOrd="0" presId="urn:microsoft.com/office/officeart/2005/8/layout/list1"/>
    <dgm:cxn modelId="{DA269BCF-909C-47FE-827C-D6F70DF9123F}" type="presParOf" srcId="{7B637FC0-AB74-45E0-8467-E260B3416CF4}" destId="{08EED2C1-111E-4A0E-A65D-B7492788C083}" srcOrd="0" destOrd="0" presId="urn:microsoft.com/office/officeart/2005/8/layout/list1"/>
    <dgm:cxn modelId="{C1625D28-B4C8-47B1-A64B-951310C0151B}" type="presParOf" srcId="{7B637FC0-AB74-45E0-8467-E260B3416CF4}" destId="{F2D3D33A-5A11-4150-AFFC-C275ADD26623}" srcOrd="1" destOrd="0" presId="urn:microsoft.com/office/officeart/2005/8/layout/list1"/>
    <dgm:cxn modelId="{38D9F8D2-C55A-4AA6-A92F-0DD7F925FBE4}" type="presParOf" srcId="{529BFDF9-760F-4E24-B097-F92842E62F10}" destId="{8B360029-BC5C-4A71-BE51-F6E69BEBDCD1}" srcOrd="5" destOrd="0" presId="urn:microsoft.com/office/officeart/2005/8/layout/list1"/>
    <dgm:cxn modelId="{9BADA949-9E2B-4FB4-8097-EE253B95B054}" type="presParOf" srcId="{529BFDF9-760F-4E24-B097-F92842E62F10}" destId="{55C05DA2-A783-4FAA-91F0-AF31FC02B2A9}"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1F0CF5-F933-4798-8C44-606D9C71EA10}">
      <dsp:nvSpPr>
        <dsp:cNvPr id="0" name=""/>
        <dsp:cNvSpPr/>
      </dsp:nvSpPr>
      <dsp:spPr>
        <a:xfrm>
          <a:off x="1793937" y="2032000"/>
          <a:ext cx="358303" cy="770352"/>
        </a:xfrm>
        <a:custGeom>
          <a:avLst/>
          <a:gdLst/>
          <a:ahLst/>
          <a:cxnLst/>
          <a:rect l="0" t="0" r="0" b="0"/>
          <a:pathLst>
            <a:path>
              <a:moveTo>
                <a:pt x="0" y="0"/>
              </a:moveTo>
              <a:lnTo>
                <a:pt x="179151" y="0"/>
              </a:lnTo>
              <a:lnTo>
                <a:pt x="179151" y="770352"/>
              </a:lnTo>
              <a:lnTo>
                <a:pt x="358303" y="77035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B11461-871E-4E43-AB3D-30022C7E3ABF}">
      <dsp:nvSpPr>
        <dsp:cNvPr id="0" name=""/>
        <dsp:cNvSpPr/>
      </dsp:nvSpPr>
      <dsp:spPr>
        <a:xfrm>
          <a:off x="3943759" y="2032000"/>
          <a:ext cx="358303" cy="1155529"/>
        </a:xfrm>
        <a:custGeom>
          <a:avLst/>
          <a:gdLst/>
          <a:ahLst/>
          <a:cxnLst/>
          <a:rect l="0" t="0" r="0" b="0"/>
          <a:pathLst>
            <a:path>
              <a:moveTo>
                <a:pt x="0" y="0"/>
              </a:moveTo>
              <a:lnTo>
                <a:pt x="179151" y="0"/>
              </a:lnTo>
              <a:lnTo>
                <a:pt x="179151" y="1155529"/>
              </a:lnTo>
              <a:lnTo>
                <a:pt x="358303" y="115552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E0B1D0-0AFE-47E1-85BF-90DC36517DF7}">
      <dsp:nvSpPr>
        <dsp:cNvPr id="0" name=""/>
        <dsp:cNvSpPr/>
      </dsp:nvSpPr>
      <dsp:spPr>
        <a:xfrm>
          <a:off x="3943759" y="2032000"/>
          <a:ext cx="358303" cy="385176"/>
        </a:xfrm>
        <a:custGeom>
          <a:avLst/>
          <a:gdLst/>
          <a:ahLst/>
          <a:cxnLst/>
          <a:rect l="0" t="0" r="0" b="0"/>
          <a:pathLst>
            <a:path>
              <a:moveTo>
                <a:pt x="0" y="0"/>
              </a:moveTo>
              <a:lnTo>
                <a:pt x="179151" y="0"/>
              </a:lnTo>
              <a:lnTo>
                <a:pt x="179151" y="385176"/>
              </a:lnTo>
              <a:lnTo>
                <a:pt x="358303" y="38517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E5A9DF-7635-4A6F-8EE2-48AE30EDCF44}">
      <dsp:nvSpPr>
        <dsp:cNvPr id="0" name=""/>
        <dsp:cNvSpPr/>
      </dsp:nvSpPr>
      <dsp:spPr>
        <a:xfrm>
          <a:off x="3943759" y="1646823"/>
          <a:ext cx="358303" cy="385176"/>
        </a:xfrm>
        <a:custGeom>
          <a:avLst/>
          <a:gdLst/>
          <a:ahLst/>
          <a:cxnLst/>
          <a:rect l="0" t="0" r="0" b="0"/>
          <a:pathLst>
            <a:path>
              <a:moveTo>
                <a:pt x="0" y="385176"/>
              </a:moveTo>
              <a:lnTo>
                <a:pt x="179151" y="385176"/>
              </a:lnTo>
              <a:lnTo>
                <a:pt x="179151" y="0"/>
              </a:lnTo>
              <a:lnTo>
                <a:pt x="358303"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BE25B0-AE93-4717-9A96-91FC446099DA}">
      <dsp:nvSpPr>
        <dsp:cNvPr id="0" name=""/>
        <dsp:cNvSpPr/>
      </dsp:nvSpPr>
      <dsp:spPr>
        <a:xfrm>
          <a:off x="3943759" y="876470"/>
          <a:ext cx="358303" cy="1155529"/>
        </a:xfrm>
        <a:custGeom>
          <a:avLst/>
          <a:gdLst/>
          <a:ahLst/>
          <a:cxnLst/>
          <a:rect l="0" t="0" r="0" b="0"/>
          <a:pathLst>
            <a:path>
              <a:moveTo>
                <a:pt x="0" y="1155529"/>
              </a:moveTo>
              <a:lnTo>
                <a:pt x="179151" y="1155529"/>
              </a:lnTo>
              <a:lnTo>
                <a:pt x="179151" y="0"/>
              </a:lnTo>
              <a:lnTo>
                <a:pt x="358303"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AFEFA72-0404-4060-9248-81A65C530866}">
      <dsp:nvSpPr>
        <dsp:cNvPr id="0" name=""/>
        <dsp:cNvSpPr/>
      </dsp:nvSpPr>
      <dsp:spPr>
        <a:xfrm>
          <a:off x="1793937" y="1986280"/>
          <a:ext cx="358303" cy="91440"/>
        </a:xfrm>
        <a:custGeom>
          <a:avLst/>
          <a:gdLst/>
          <a:ahLst/>
          <a:cxnLst/>
          <a:rect l="0" t="0" r="0" b="0"/>
          <a:pathLst>
            <a:path>
              <a:moveTo>
                <a:pt x="0" y="45720"/>
              </a:moveTo>
              <a:lnTo>
                <a:pt x="358303"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8894F8-DF69-42D6-8AFA-4A9A1216DB0E}">
      <dsp:nvSpPr>
        <dsp:cNvPr id="0" name=""/>
        <dsp:cNvSpPr/>
      </dsp:nvSpPr>
      <dsp:spPr>
        <a:xfrm>
          <a:off x="1793937" y="1261647"/>
          <a:ext cx="358303" cy="770352"/>
        </a:xfrm>
        <a:custGeom>
          <a:avLst/>
          <a:gdLst/>
          <a:ahLst/>
          <a:cxnLst/>
          <a:rect l="0" t="0" r="0" b="0"/>
          <a:pathLst>
            <a:path>
              <a:moveTo>
                <a:pt x="0" y="770352"/>
              </a:moveTo>
              <a:lnTo>
                <a:pt x="179151" y="770352"/>
              </a:lnTo>
              <a:lnTo>
                <a:pt x="179151" y="0"/>
              </a:lnTo>
              <a:lnTo>
                <a:pt x="358303"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262F6C2-D09E-4368-84DA-A096F2F64B4C}">
      <dsp:nvSpPr>
        <dsp:cNvPr id="0" name=""/>
        <dsp:cNvSpPr/>
      </dsp:nvSpPr>
      <dsp:spPr>
        <a:xfrm>
          <a:off x="2418" y="1758793"/>
          <a:ext cx="1791518" cy="546413"/>
        </a:xfrm>
        <a:prstGeom prst="rect">
          <a:avLst/>
        </a:prstGeom>
        <a:solidFill>
          <a:srgbClr val="A6A6A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土地使用权取得方式</a:t>
          </a:r>
        </a:p>
      </dsp:txBody>
      <dsp:txXfrm>
        <a:off x="2418" y="1758793"/>
        <a:ext cx="1791518" cy="546413"/>
      </dsp:txXfrm>
    </dsp:sp>
    <dsp:sp modelId="{9EB8D3E7-2A75-4694-AF00-61E46D561ACC}">
      <dsp:nvSpPr>
        <dsp:cNvPr id="0" name=""/>
        <dsp:cNvSpPr/>
      </dsp:nvSpPr>
      <dsp:spPr>
        <a:xfrm>
          <a:off x="2152240" y="988440"/>
          <a:ext cx="1791518" cy="546413"/>
        </a:xfrm>
        <a:prstGeom prst="rect">
          <a:avLst/>
        </a:prstGeom>
        <a:solidFill>
          <a:srgbClr val="A6A6A6"/>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dirty="0">
              <a:solidFill>
                <a:prstClr val="white"/>
              </a:solidFill>
              <a:latin typeface="Arial"/>
              <a:ea typeface="微软雅黑"/>
              <a:cs typeface="+mn-cs"/>
            </a:rPr>
            <a:t>划拨</a:t>
          </a:r>
        </a:p>
      </dsp:txBody>
      <dsp:txXfrm>
        <a:off x="2152240" y="988440"/>
        <a:ext cx="1791518" cy="546413"/>
      </dsp:txXfrm>
    </dsp:sp>
    <dsp:sp modelId="{EC8B3161-465B-45C1-84F2-D2FF074AD93D}">
      <dsp:nvSpPr>
        <dsp:cNvPr id="0" name=""/>
        <dsp:cNvSpPr/>
      </dsp:nvSpPr>
      <dsp:spPr>
        <a:xfrm>
          <a:off x="2152240" y="1758793"/>
          <a:ext cx="1791518" cy="546413"/>
        </a:xfrm>
        <a:prstGeom prst="rect">
          <a:avLst/>
        </a:prstGeom>
        <a:solidFill>
          <a:srgbClr val="A6A6A6"/>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dirty="0">
              <a:solidFill>
                <a:prstClr val="white"/>
              </a:solidFill>
              <a:latin typeface="Arial"/>
              <a:ea typeface="微软雅黑"/>
              <a:cs typeface="+mn-cs"/>
            </a:rPr>
            <a:t>出让</a:t>
          </a:r>
        </a:p>
      </dsp:txBody>
      <dsp:txXfrm>
        <a:off x="2152240" y="1758793"/>
        <a:ext cx="1791518" cy="546413"/>
      </dsp:txXfrm>
    </dsp:sp>
    <dsp:sp modelId="{8D6F7C6C-4529-41A7-A08B-F54957ACCCFF}">
      <dsp:nvSpPr>
        <dsp:cNvPr id="0" name=""/>
        <dsp:cNvSpPr/>
      </dsp:nvSpPr>
      <dsp:spPr>
        <a:xfrm>
          <a:off x="4302062" y="603263"/>
          <a:ext cx="1791518" cy="546413"/>
        </a:xfrm>
        <a:prstGeom prst="rect">
          <a:avLst/>
        </a:prstGeom>
        <a:solidFill>
          <a:srgbClr val="A6A6A6"/>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dirty="0">
              <a:solidFill>
                <a:prstClr val="white"/>
              </a:solidFill>
              <a:latin typeface="Arial"/>
              <a:ea typeface="微软雅黑"/>
              <a:cs typeface="+mn-cs"/>
            </a:rPr>
            <a:t>招标</a:t>
          </a:r>
        </a:p>
      </dsp:txBody>
      <dsp:txXfrm>
        <a:off x="4302062" y="603263"/>
        <a:ext cx="1791518" cy="546413"/>
      </dsp:txXfrm>
    </dsp:sp>
    <dsp:sp modelId="{2AA89564-6579-4D77-9552-709208EDA758}">
      <dsp:nvSpPr>
        <dsp:cNvPr id="0" name=""/>
        <dsp:cNvSpPr/>
      </dsp:nvSpPr>
      <dsp:spPr>
        <a:xfrm>
          <a:off x="4302062" y="1373616"/>
          <a:ext cx="1791518" cy="546413"/>
        </a:xfrm>
        <a:prstGeom prst="rect">
          <a:avLst/>
        </a:prstGeom>
        <a:solidFill>
          <a:srgbClr val="A6A6A6"/>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dirty="0">
              <a:solidFill>
                <a:prstClr val="white"/>
              </a:solidFill>
              <a:latin typeface="Arial"/>
              <a:ea typeface="微软雅黑"/>
              <a:cs typeface="+mn-cs"/>
            </a:rPr>
            <a:t>拍卖</a:t>
          </a:r>
        </a:p>
      </dsp:txBody>
      <dsp:txXfrm>
        <a:off x="4302062" y="1373616"/>
        <a:ext cx="1791518" cy="546413"/>
      </dsp:txXfrm>
    </dsp:sp>
    <dsp:sp modelId="{4B22319D-5F08-4C2C-95C9-0EB0F7ACD7A5}">
      <dsp:nvSpPr>
        <dsp:cNvPr id="0" name=""/>
        <dsp:cNvSpPr/>
      </dsp:nvSpPr>
      <dsp:spPr>
        <a:xfrm>
          <a:off x="4302062" y="2143969"/>
          <a:ext cx="1791518" cy="546413"/>
        </a:xfrm>
        <a:prstGeom prst="rect">
          <a:avLst/>
        </a:prstGeom>
        <a:solidFill>
          <a:srgbClr val="A6A6A6"/>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dirty="0">
              <a:solidFill>
                <a:prstClr val="white"/>
              </a:solidFill>
              <a:latin typeface="Arial"/>
              <a:ea typeface="微软雅黑"/>
              <a:cs typeface="+mn-cs"/>
            </a:rPr>
            <a:t>挂牌</a:t>
          </a:r>
        </a:p>
      </dsp:txBody>
      <dsp:txXfrm>
        <a:off x="4302062" y="2143969"/>
        <a:ext cx="1791518" cy="546413"/>
      </dsp:txXfrm>
    </dsp:sp>
    <dsp:sp modelId="{029751F4-22E4-4B4E-BE60-58D18A86C817}">
      <dsp:nvSpPr>
        <dsp:cNvPr id="0" name=""/>
        <dsp:cNvSpPr/>
      </dsp:nvSpPr>
      <dsp:spPr>
        <a:xfrm>
          <a:off x="4302062" y="2914322"/>
          <a:ext cx="1791518" cy="546413"/>
        </a:xfrm>
        <a:prstGeom prst="rect">
          <a:avLst/>
        </a:prstGeom>
        <a:solidFill>
          <a:srgbClr val="A6A6A6"/>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dirty="0">
              <a:solidFill>
                <a:prstClr val="white"/>
              </a:solidFill>
              <a:latin typeface="Arial"/>
              <a:ea typeface="微软雅黑"/>
              <a:cs typeface="+mn-cs"/>
            </a:rPr>
            <a:t>协议出让</a:t>
          </a:r>
        </a:p>
      </dsp:txBody>
      <dsp:txXfrm>
        <a:off x="4302062" y="2914322"/>
        <a:ext cx="1791518" cy="546413"/>
      </dsp:txXfrm>
    </dsp:sp>
    <dsp:sp modelId="{783884CA-BD9B-4703-B14D-0D80DD10A4C4}">
      <dsp:nvSpPr>
        <dsp:cNvPr id="0" name=""/>
        <dsp:cNvSpPr/>
      </dsp:nvSpPr>
      <dsp:spPr>
        <a:xfrm>
          <a:off x="2152240" y="2529146"/>
          <a:ext cx="1791518" cy="546413"/>
        </a:xfrm>
        <a:prstGeom prst="rect">
          <a:avLst/>
        </a:prstGeom>
        <a:solidFill>
          <a:srgbClr val="A6A6A6"/>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a:solidFill>
                <a:prstClr val="white"/>
              </a:solidFill>
              <a:latin typeface="Arial"/>
              <a:ea typeface="微软雅黑"/>
              <a:cs typeface="+mn-cs"/>
            </a:rPr>
            <a:t>转让</a:t>
          </a:r>
          <a:endParaRPr lang="zh-CN" altLang="en-US" sz="1500" kern="1200" dirty="0">
            <a:solidFill>
              <a:prstClr val="white"/>
            </a:solidFill>
            <a:latin typeface="Arial"/>
            <a:ea typeface="微软雅黑"/>
            <a:cs typeface="+mn-cs"/>
          </a:endParaRPr>
        </a:p>
      </dsp:txBody>
      <dsp:txXfrm>
        <a:off x="2152240" y="2529146"/>
        <a:ext cx="1791518" cy="5464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760AF-F770-402F-B3A3-CD4101A6E15E}">
      <dsp:nvSpPr>
        <dsp:cNvPr id="0" name=""/>
        <dsp:cNvSpPr/>
      </dsp:nvSpPr>
      <dsp:spPr>
        <a:xfrm rot="16200000">
          <a:off x="-1311706" y="1312642"/>
          <a:ext cx="5058150" cy="2432864"/>
        </a:xfrm>
        <a:prstGeom prst="flowChartManualOperation">
          <a:avLst/>
        </a:prstGeom>
        <a:solidFill>
          <a:schemeClr val="accent3">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07950" bIns="0" numCol="1" spcCol="1270" anchor="t" anchorCtr="0">
          <a:noAutofit/>
        </a:bodyPr>
        <a:lstStyle/>
        <a:p>
          <a:pPr marL="0" lvl="0" indent="0" algn="l" defTabSz="755650">
            <a:lnSpc>
              <a:spcPct val="90000"/>
            </a:lnSpc>
            <a:spcBef>
              <a:spcPct val="0"/>
            </a:spcBef>
            <a:spcAft>
              <a:spcPct val="35000"/>
            </a:spcAft>
            <a:buNone/>
          </a:pPr>
          <a:r>
            <a:rPr lang="zh-CN" altLang="en-US" sz="1700" kern="1200" dirty="0"/>
            <a:t>出让方式</a:t>
          </a:r>
        </a:p>
        <a:p>
          <a:pPr marL="114300" lvl="1" indent="-114300" algn="l" defTabSz="666750">
            <a:lnSpc>
              <a:spcPct val="90000"/>
            </a:lnSpc>
            <a:spcBef>
              <a:spcPct val="0"/>
            </a:spcBef>
            <a:spcAft>
              <a:spcPct val="15000"/>
            </a:spcAft>
            <a:buChar char="•"/>
          </a:pPr>
          <a:r>
            <a:rPr lang="zh-CN" altLang="en-US" sz="1500" kern="1200" dirty="0"/>
            <a:t>依照</a:t>
          </a:r>
          <a:r>
            <a:rPr lang="en-US" altLang="en-US" sz="1500" kern="1200" dirty="0"/>
            <a:t>《</a:t>
          </a:r>
          <a:r>
            <a:rPr lang="zh-CN" altLang="en-US" sz="1500" kern="1200" dirty="0"/>
            <a:t>房地产开发经营条例</a:t>
          </a:r>
          <a:r>
            <a:rPr lang="en-US" altLang="en-US" sz="1500" kern="1200" dirty="0"/>
            <a:t>》</a:t>
          </a:r>
          <a:r>
            <a:rPr lang="zh-CN" altLang="en-US" sz="1500" kern="1200" dirty="0"/>
            <a:t>第</a:t>
          </a:r>
          <a:r>
            <a:rPr lang="en-US" altLang="en-US" sz="1500" kern="1200" dirty="0"/>
            <a:t>12</a:t>
          </a:r>
          <a:r>
            <a:rPr lang="zh-CN" altLang="en-US" sz="1500" kern="1200" dirty="0"/>
            <a:t>条规定，“房地产开发用地应当以出让的方式取得。” </a:t>
          </a:r>
        </a:p>
      </dsp:txBody>
      <dsp:txXfrm rot="5400000">
        <a:off x="937" y="1011629"/>
        <a:ext cx="2432864" cy="3034890"/>
      </dsp:txXfrm>
    </dsp:sp>
    <dsp:sp modelId="{A7C8ADCB-3A5C-4F81-B9B8-30658B1E34E2}">
      <dsp:nvSpPr>
        <dsp:cNvPr id="0" name=""/>
        <dsp:cNvSpPr/>
      </dsp:nvSpPr>
      <dsp:spPr>
        <a:xfrm rot="16200000">
          <a:off x="1303622" y="1312642"/>
          <a:ext cx="5058150" cy="2432864"/>
        </a:xfrm>
        <a:prstGeom prst="flowChartManualOperation">
          <a:avLst/>
        </a:prstGeom>
        <a:solidFill>
          <a:schemeClr val="accent3">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07950" bIns="0" numCol="1" spcCol="1270" anchor="t" anchorCtr="0">
          <a:noAutofit/>
        </a:bodyPr>
        <a:lstStyle/>
        <a:p>
          <a:pPr marL="0" lvl="0" indent="0" algn="l" defTabSz="755650">
            <a:lnSpc>
              <a:spcPct val="90000"/>
            </a:lnSpc>
            <a:spcBef>
              <a:spcPct val="0"/>
            </a:spcBef>
            <a:spcAft>
              <a:spcPct val="35000"/>
            </a:spcAft>
            <a:buNone/>
          </a:pPr>
          <a:r>
            <a:rPr lang="zh-CN" altLang="en-US" sz="1700" kern="1200" dirty="0"/>
            <a:t>划拨方式</a:t>
          </a:r>
        </a:p>
        <a:p>
          <a:pPr marL="57150" lvl="1" indent="-57150" algn="l" defTabSz="488950">
            <a:lnSpc>
              <a:spcPct val="90000"/>
            </a:lnSpc>
            <a:spcBef>
              <a:spcPct val="0"/>
            </a:spcBef>
            <a:spcAft>
              <a:spcPct val="15000"/>
            </a:spcAft>
            <a:buChar char="•"/>
          </a:pPr>
          <a:r>
            <a:rPr lang="zh-CN" altLang="en-US" sz="1100" kern="1200" dirty="0"/>
            <a:t> </a:t>
          </a:r>
          <a:r>
            <a:rPr lang="zh-CN" altLang="en-US" sz="1200" kern="1200" dirty="0"/>
            <a:t>在以下两种情形下可以采用划拨方式。</a:t>
          </a:r>
        </a:p>
        <a:p>
          <a:pPr marL="114300" lvl="1" indent="-114300" algn="l" defTabSz="533400">
            <a:lnSpc>
              <a:spcPct val="90000"/>
            </a:lnSpc>
            <a:spcBef>
              <a:spcPct val="0"/>
            </a:spcBef>
            <a:spcAft>
              <a:spcPct val="15000"/>
            </a:spcAft>
            <a:buChar char="•"/>
          </a:pPr>
          <a:r>
            <a:rPr lang="en-US" altLang="en-US" sz="1200" kern="1200" dirty="0"/>
            <a:t>(1)《</a:t>
          </a:r>
          <a:r>
            <a:rPr lang="zh-CN" altLang="en-US" sz="1200" kern="1200" dirty="0"/>
            <a:t>城市房地产管理法</a:t>
          </a:r>
          <a:r>
            <a:rPr lang="en-US" altLang="en-US" sz="1200" kern="1200" dirty="0"/>
            <a:t>》</a:t>
          </a:r>
          <a:r>
            <a:rPr lang="zh-CN" altLang="en-US" sz="1200" kern="1200" dirty="0"/>
            <a:t>规定，“国家机关用地和军事用地，城市基础设施用地和公益事业用地，国家重点扶持的能源、交通、水利等项目用地，法律、行政法规规定的其他用地确属必需的，可以由县级以上人民政府依法批准划拨。”</a:t>
          </a:r>
        </a:p>
        <a:p>
          <a:pPr marL="114300" lvl="1" indent="-114300" algn="l" defTabSz="533400">
            <a:lnSpc>
              <a:spcPct val="90000"/>
            </a:lnSpc>
            <a:spcBef>
              <a:spcPct val="0"/>
            </a:spcBef>
            <a:spcAft>
              <a:spcPct val="15000"/>
            </a:spcAft>
            <a:buChar char="•"/>
          </a:pPr>
          <a:r>
            <a:rPr lang="en-US" altLang="en-US" sz="1200" kern="1200" dirty="0"/>
            <a:t>(2)  </a:t>
          </a:r>
          <a:r>
            <a:rPr lang="zh-CN" altLang="en-US" sz="1200" b="1" kern="1200" dirty="0"/>
            <a:t>经济适用住房建设用地</a:t>
          </a:r>
          <a:r>
            <a:rPr lang="zh-CN" altLang="en-US" sz="1200" kern="1200" dirty="0"/>
            <a:t>应采取行政划拨方式供应。</a:t>
          </a:r>
        </a:p>
      </dsp:txBody>
      <dsp:txXfrm rot="5400000">
        <a:off x="2616265" y="1011629"/>
        <a:ext cx="2432864" cy="3034890"/>
      </dsp:txXfrm>
    </dsp:sp>
    <dsp:sp modelId="{472FD2CA-723C-4123-9773-5240F2C71D1B}">
      <dsp:nvSpPr>
        <dsp:cNvPr id="0" name=""/>
        <dsp:cNvSpPr/>
      </dsp:nvSpPr>
      <dsp:spPr>
        <a:xfrm rot="16200000">
          <a:off x="3918951" y="1312642"/>
          <a:ext cx="5058150" cy="2432864"/>
        </a:xfrm>
        <a:prstGeom prst="flowChartManualOperation">
          <a:avLst/>
        </a:prstGeom>
        <a:solidFill>
          <a:schemeClr val="accent3">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10815" bIns="0" numCol="1" spcCol="1270" anchor="t" anchorCtr="0">
          <a:noAutofit/>
        </a:bodyPr>
        <a:lstStyle/>
        <a:p>
          <a:pPr marL="0" lvl="0" indent="0" algn="l" defTabSz="755650">
            <a:lnSpc>
              <a:spcPct val="90000"/>
            </a:lnSpc>
            <a:spcBef>
              <a:spcPct val="0"/>
            </a:spcBef>
            <a:spcAft>
              <a:spcPct val="35000"/>
            </a:spcAft>
            <a:buNone/>
          </a:pPr>
          <a:r>
            <a:rPr lang="zh-CN" altLang="en-US" sz="1700" kern="1200" dirty="0"/>
            <a:t>其他方式</a:t>
          </a:r>
        </a:p>
        <a:p>
          <a:pPr marL="114300" lvl="1" indent="-114300" algn="l" defTabSz="577850">
            <a:lnSpc>
              <a:spcPct val="90000"/>
            </a:lnSpc>
            <a:spcBef>
              <a:spcPct val="0"/>
            </a:spcBef>
            <a:spcAft>
              <a:spcPct val="15000"/>
            </a:spcAft>
            <a:buChar char="•"/>
          </a:pPr>
          <a:r>
            <a:rPr lang="zh-CN" altLang="en-US" sz="1300" kern="1200" dirty="0"/>
            <a:t>房地产开发除了在土地一级市场上，通过有偿出让方式获取土地使用权，与通过政府行政划拨方式，获得公益性或部分公益性项目的土地使用权之外，还可以通过</a:t>
          </a:r>
          <a:r>
            <a:rPr lang="zh-CN" altLang="en-US" sz="1300" b="1" kern="1200" dirty="0"/>
            <a:t>有偿转让</a:t>
          </a:r>
          <a:r>
            <a:rPr lang="zh-CN" altLang="en-US" sz="1300" kern="1200" dirty="0"/>
            <a:t>，获得存量房地产土地使用权，以及与当前土地使用权拥有者合作，获得存量房地产土地使用权等。</a:t>
          </a:r>
        </a:p>
      </dsp:txBody>
      <dsp:txXfrm rot="5400000">
        <a:off x="5231594" y="1011629"/>
        <a:ext cx="2432864" cy="30348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760AF-F770-402F-B3A3-CD4101A6E15E}">
      <dsp:nvSpPr>
        <dsp:cNvPr id="0" name=""/>
        <dsp:cNvSpPr/>
      </dsp:nvSpPr>
      <dsp:spPr>
        <a:xfrm rot="16200000">
          <a:off x="-1311706" y="1312642"/>
          <a:ext cx="5058150" cy="2432864"/>
        </a:xfrm>
        <a:prstGeom prst="flowChartManualOperati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07950" bIns="0" numCol="1" spcCol="1270" anchor="t" anchorCtr="0">
          <a:noAutofit/>
        </a:bodyPr>
        <a:lstStyle/>
        <a:p>
          <a:pPr marL="0" lvl="0" indent="0" algn="l" defTabSz="755650">
            <a:lnSpc>
              <a:spcPct val="90000"/>
            </a:lnSpc>
            <a:spcBef>
              <a:spcPct val="0"/>
            </a:spcBef>
            <a:spcAft>
              <a:spcPct val="35000"/>
            </a:spcAft>
            <a:buNone/>
          </a:pPr>
          <a:r>
            <a:rPr lang="zh-CN" altLang="en-US" sz="1700" kern="1200" dirty="0"/>
            <a:t>概念</a:t>
          </a:r>
        </a:p>
        <a:p>
          <a:pPr marL="114300" lvl="1" indent="-114300" algn="l" defTabSz="666750">
            <a:lnSpc>
              <a:spcPct val="90000"/>
            </a:lnSpc>
            <a:spcBef>
              <a:spcPct val="0"/>
            </a:spcBef>
            <a:spcAft>
              <a:spcPct val="15000"/>
            </a:spcAft>
            <a:buChar char="•"/>
          </a:pPr>
          <a:r>
            <a:rPr lang="zh-CN" altLang="en-US" sz="1500" kern="1200" dirty="0"/>
            <a:t>土地使用权出让是指国家将国有土地使用权在一定年限内出让给土地使用者，由土地使用者向国家支付土地使用权出让金的行为。</a:t>
          </a:r>
        </a:p>
      </dsp:txBody>
      <dsp:txXfrm rot="5400000">
        <a:off x="937" y="1011629"/>
        <a:ext cx="2432864" cy="3034890"/>
      </dsp:txXfrm>
    </dsp:sp>
    <dsp:sp modelId="{A7C8ADCB-3A5C-4F81-B9B8-30658B1E34E2}">
      <dsp:nvSpPr>
        <dsp:cNvPr id="0" name=""/>
        <dsp:cNvSpPr/>
      </dsp:nvSpPr>
      <dsp:spPr>
        <a:xfrm rot="16200000">
          <a:off x="1303622" y="1312642"/>
          <a:ext cx="5058150" cy="2432864"/>
        </a:xfrm>
        <a:prstGeom prst="flowChartManualOperati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07950" bIns="0" numCol="1" spcCol="1270" anchor="t" anchorCtr="0">
          <a:noAutofit/>
        </a:bodyPr>
        <a:lstStyle/>
        <a:p>
          <a:pPr marL="0" lvl="0" indent="0" algn="l" defTabSz="755650">
            <a:lnSpc>
              <a:spcPct val="90000"/>
            </a:lnSpc>
            <a:spcBef>
              <a:spcPct val="0"/>
            </a:spcBef>
            <a:spcAft>
              <a:spcPct val="35000"/>
            </a:spcAft>
            <a:buNone/>
          </a:pPr>
          <a:r>
            <a:rPr lang="zh-CN" altLang="en-US" sz="1700" kern="1200" dirty="0"/>
            <a:t>特征</a:t>
          </a:r>
        </a:p>
        <a:p>
          <a:pPr marL="171450" lvl="1" indent="-171450" algn="l" defTabSz="711200">
            <a:lnSpc>
              <a:spcPct val="90000"/>
            </a:lnSpc>
            <a:spcBef>
              <a:spcPct val="0"/>
            </a:spcBef>
            <a:spcAft>
              <a:spcPct val="15000"/>
            </a:spcAft>
            <a:buChar char="•"/>
          </a:pPr>
          <a:r>
            <a:rPr lang="en-US" altLang="en-US" sz="1600" kern="1200" dirty="0"/>
            <a:t>(1) </a:t>
          </a:r>
          <a:r>
            <a:rPr lang="zh-CN" altLang="en-US" sz="1600" kern="1200" dirty="0"/>
            <a:t>出让方的唯一性。</a:t>
          </a:r>
        </a:p>
        <a:p>
          <a:pPr marL="171450" lvl="1" indent="-171450" algn="l" defTabSz="711200">
            <a:lnSpc>
              <a:spcPct val="90000"/>
            </a:lnSpc>
            <a:spcBef>
              <a:spcPct val="0"/>
            </a:spcBef>
            <a:spcAft>
              <a:spcPct val="15000"/>
            </a:spcAft>
            <a:buChar char="•"/>
          </a:pPr>
          <a:r>
            <a:rPr lang="en-US" altLang="en-US" sz="1600" kern="1200" dirty="0"/>
            <a:t>(2) </a:t>
          </a:r>
          <a:r>
            <a:rPr lang="zh-CN" altLang="en-US" sz="1600" kern="1200" dirty="0"/>
            <a:t>出让权利的局限性。</a:t>
          </a:r>
        </a:p>
        <a:p>
          <a:pPr marL="171450" lvl="1" indent="-171450" algn="l" defTabSz="711200">
            <a:lnSpc>
              <a:spcPct val="90000"/>
            </a:lnSpc>
            <a:spcBef>
              <a:spcPct val="0"/>
            </a:spcBef>
            <a:spcAft>
              <a:spcPct val="15000"/>
            </a:spcAft>
            <a:buChar char="•"/>
          </a:pPr>
          <a:r>
            <a:rPr lang="en-US" altLang="en-US" sz="1600" kern="1200" dirty="0"/>
            <a:t>(3) </a:t>
          </a:r>
          <a:r>
            <a:rPr lang="zh-CN" altLang="en-US" sz="1600" kern="1200" dirty="0"/>
            <a:t>土地出让客体的单一性。</a:t>
          </a:r>
        </a:p>
        <a:p>
          <a:pPr marL="171450" lvl="1" indent="-171450" algn="l" defTabSz="711200">
            <a:lnSpc>
              <a:spcPct val="90000"/>
            </a:lnSpc>
            <a:spcBef>
              <a:spcPct val="0"/>
            </a:spcBef>
            <a:spcAft>
              <a:spcPct val="15000"/>
            </a:spcAft>
            <a:buChar char="•"/>
          </a:pPr>
          <a:r>
            <a:rPr lang="en-US" altLang="en-US" sz="1600" kern="1200" dirty="0"/>
            <a:t>(4) </a:t>
          </a:r>
          <a:r>
            <a:rPr lang="zh-CN" altLang="en-US" sz="1600" kern="1200" dirty="0"/>
            <a:t>出让主体的平等性。</a:t>
          </a:r>
        </a:p>
      </dsp:txBody>
      <dsp:txXfrm rot="5400000">
        <a:off x="2616265" y="1011629"/>
        <a:ext cx="2432864" cy="3034890"/>
      </dsp:txXfrm>
    </dsp:sp>
    <dsp:sp modelId="{472FD2CA-723C-4123-9773-5240F2C71D1B}">
      <dsp:nvSpPr>
        <dsp:cNvPr id="0" name=""/>
        <dsp:cNvSpPr/>
      </dsp:nvSpPr>
      <dsp:spPr>
        <a:xfrm rot="16200000">
          <a:off x="3918951" y="1312642"/>
          <a:ext cx="5058150" cy="2432864"/>
        </a:xfrm>
        <a:prstGeom prst="flowChartManualOperati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0" rIns="82550" bIns="0" numCol="1" spcCol="1270" anchor="t" anchorCtr="0">
          <a:noAutofit/>
        </a:bodyPr>
        <a:lstStyle/>
        <a:p>
          <a:pPr marL="0" lvl="0" indent="0" algn="l" defTabSz="622300">
            <a:lnSpc>
              <a:spcPct val="90000"/>
            </a:lnSpc>
            <a:spcBef>
              <a:spcPct val="0"/>
            </a:spcBef>
            <a:spcAft>
              <a:spcPct val="35000"/>
            </a:spcAft>
            <a:buNone/>
          </a:pPr>
          <a:r>
            <a:rPr lang="zh-CN" altLang="en-US" sz="1400" kern="1200" dirty="0"/>
            <a:t>出让的范围</a:t>
          </a:r>
        </a:p>
        <a:p>
          <a:pPr marL="114300" lvl="1" indent="-114300" algn="l" defTabSz="577850">
            <a:lnSpc>
              <a:spcPct val="90000"/>
            </a:lnSpc>
            <a:spcBef>
              <a:spcPct val="0"/>
            </a:spcBef>
            <a:spcAft>
              <a:spcPct val="15000"/>
            </a:spcAft>
            <a:buChar char="•"/>
          </a:pPr>
          <a:r>
            <a:rPr lang="en-US" altLang="en-US" sz="1300" kern="1200" dirty="0"/>
            <a:t>1) </a:t>
          </a:r>
          <a:r>
            <a:rPr lang="zh-CN" altLang="en-US" sz="1300" kern="1200" dirty="0"/>
            <a:t>主体范围：土地使用权出让的主体必须是国家，其他任何单位和个人不得出让土地使用权。土地使用权出让对象是中华人民共和国境内的公司、企业以及其他组织和个人。</a:t>
          </a:r>
        </a:p>
        <a:p>
          <a:pPr marL="114300" lvl="1" indent="-114300" algn="l" defTabSz="577850">
            <a:lnSpc>
              <a:spcPct val="90000"/>
            </a:lnSpc>
            <a:spcBef>
              <a:spcPct val="0"/>
            </a:spcBef>
            <a:spcAft>
              <a:spcPct val="15000"/>
            </a:spcAft>
            <a:buChar char="•"/>
          </a:pPr>
          <a:r>
            <a:rPr lang="en-US" altLang="en-US" sz="1300" kern="1200" dirty="0"/>
            <a:t>2) </a:t>
          </a:r>
          <a:r>
            <a:rPr lang="zh-CN" altLang="en-US" sz="1300" kern="1200" dirty="0"/>
            <a:t>客体范围：土地使用权出让的客体必须是国有土地，集体土地不经征收不得出让。地下埋藏物不属于出让范围，它归国家所有。</a:t>
          </a:r>
        </a:p>
      </dsp:txBody>
      <dsp:txXfrm rot="5400000">
        <a:off x="5231594" y="1011629"/>
        <a:ext cx="2432864" cy="30348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760AF-F770-402F-B3A3-CD4101A6E15E}">
      <dsp:nvSpPr>
        <dsp:cNvPr id="0" name=""/>
        <dsp:cNvSpPr/>
      </dsp:nvSpPr>
      <dsp:spPr>
        <a:xfrm rot="16200000">
          <a:off x="-680004" y="683840"/>
          <a:ext cx="5058150" cy="3690468"/>
        </a:xfrm>
        <a:prstGeom prst="flowChartManualOperation">
          <a:avLst/>
        </a:prstGeom>
        <a:solidFill>
          <a:schemeClr val="accent3">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07950" bIns="0" numCol="1" spcCol="1270" anchor="t" anchorCtr="0">
          <a:noAutofit/>
        </a:bodyPr>
        <a:lstStyle/>
        <a:p>
          <a:pPr marL="0" lvl="0" indent="0" algn="l" defTabSz="755650">
            <a:lnSpc>
              <a:spcPct val="90000"/>
            </a:lnSpc>
            <a:spcBef>
              <a:spcPct val="0"/>
            </a:spcBef>
            <a:spcAft>
              <a:spcPct val="35000"/>
            </a:spcAft>
            <a:buNone/>
          </a:pPr>
          <a:r>
            <a:rPr lang="zh-CN" altLang="en-US" sz="1700" kern="1200" dirty="0"/>
            <a:t>土地使用权的出让年限</a:t>
          </a:r>
        </a:p>
        <a:p>
          <a:pPr marL="114300" lvl="1" indent="-114300" algn="l" defTabSz="622300">
            <a:lnSpc>
              <a:spcPct val="90000"/>
            </a:lnSpc>
            <a:spcBef>
              <a:spcPct val="0"/>
            </a:spcBef>
            <a:spcAft>
              <a:spcPct val="15000"/>
            </a:spcAft>
            <a:buChar char="•"/>
          </a:pPr>
          <a:r>
            <a:rPr lang="zh-CN" altLang="en-US" sz="1400" kern="1200" dirty="0"/>
            <a:t>根据</a:t>
          </a:r>
          <a:r>
            <a:rPr lang="en-US" altLang="en-US" sz="1400" kern="1200" dirty="0"/>
            <a:t>《</a:t>
          </a:r>
          <a:r>
            <a:rPr lang="zh-CN" altLang="en-US" sz="1400" kern="1200" dirty="0"/>
            <a:t>城镇国有土地使用权出让和转让暂行条例</a:t>
          </a:r>
          <a:r>
            <a:rPr lang="en-US" altLang="en-US" sz="1400" kern="1200" dirty="0"/>
            <a:t>》</a:t>
          </a:r>
          <a:r>
            <a:rPr lang="zh-CN" altLang="en-US" sz="1400" kern="1200" dirty="0"/>
            <a:t>的规定，不同用途的国有土地，其土地使用权的最高出让年限如下：①居住用地</a:t>
          </a:r>
          <a:r>
            <a:rPr lang="en-US" altLang="en-US" sz="1400" kern="1200" dirty="0"/>
            <a:t>70</a:t>
          </a:r>
          <a:r>
            <a:rPr lang="zh-CN" altLang="en-US" sz="1400" kern="1200" dirty="0"/>
            <a:t>年；②工业用地</a:t>
          </a:r>
          <a:r>
            <a:rPr lang="en-US" altLang="en-US" sz="1400" kern="1200" dirty="0"/>
            <a:t>50</a:t>
          </a:r>
          <a:r>
            <a:rPr lang="zh-CN" altLang="en-US" sz="1400" kern="1200" dirty="0"/>
            <a:t>年；③教育、科技、文化卫生、体育用地</a:t>
          </a:r>
          <a:r>
            <a:rPr lang="en-US" altLang="en-US" sz="1400" kern="1200" dirty="0"/>
            <a:t>50</a:t>
          </a:r>
          <a:r>
            <a:rPr lang="zh-CN" altLang="en-US" sz="1400" kern="1200" dirty="0"/>
            <a:t>年；④商业、旅游、娱乐用地</a:t>
          </a:r>
          <a:r>
            <a:rPr lang="en-US" altLang="en-US" sz="1400" kern="1200" dirty="0"/>
            <a:t>40</a:t>
          </a:r>
          <a:r>
            <a:rPr lang="zh-CN" altLang="en-US" sz="1400" kern="1200" dirty="0"/>
            <a:t>年；⑤综合或其他用地</a:t>
          </a:r>
          <a:r>
            <a:rPr lang="en-US" altLang="en-US" sz="1400" kern="1200" dirty="0"/>
            <a:t>50</a:t>
          </a:r>
          <a:r>
            <a:rPr lang="zh-CN" altLang="en-US" sz="1400" kern="1200" dirty="0"/>
            <a:t>年。</a:t>
          </a:r>
        </a:p>
        <a:p>
          <a:pPr marL="114300" lvl="1" indent="-114300" algn="l" defTabSz="622300">
            <a:lnSpc>
              <a:spcPct val="90000"/>
            </a:lnSpc>
            <a:spcBef>
              <a:spcPct val="0"/>
            </a:spcBef>
            <a:spcAft>
              <a:spcPct val="15000"/>
            </a:spcAft>
            <a:buChar char="•"/>
          </a:pPr>
          <a:r>
            <a:rPr lang="zh-CN" altLang="en-US" sz="1400" kern="1200" dirty="0"/>
            <a:t>出让期满，居住用地自动续期。其他用地若需继续使用，可向政府申请续期，并重新签订合同、支付出让金、登记。</a:t>
          </a:r>
        </a:p>
      </dsp:txBody>
      <dsp:txXfrm rot="5400000">
        <a:off x="3837" y="1011629"/>
        <a:ext cx="3690468" cy="3034890"/>
      </dsp:txXfrm>
    </dsp:sp>
    <dsp:sp modelId="{A7C8ADCB-3A5C-4F81-B9B8-30658B1E34E2}">
      <dsp:nvSpPr>
        <dsp:cNvPr id="0" name=""/>
        <dsp:cNvSpPr/>
      </dsp:nvSpPr>
      <dsp:spPr>
        <a:xfrm rot="16200000">
          <a:off x="3287249" y="683840"/>
          <a:ext cx="5058150" cy="3690468"/>
        </a:xfrm>
        <a:prstGeom prst="flowChartManualOperation">
          <a:avLst/>
        </a:prstGeom>
        <a:solidFill>
          <a:schemeClr val="accent3">
            <a:shade val="50000"/>
            <a:hueOff val="0"/>
            <a:satOff val="0"/>
            <a:lumOff val="359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07950" bIns="0" numCol="1" spcCol="1270" anchor="t" anchorCtr="0">
          <a:noAutofit/>
        </a:bodyPr>
        <a:lstStyle/>
        <a:p>
          <a:pPr marL="0" lvl="0" indent="0" algn="l" defTabSz="755650">
            <a:lnSpc>
              <a:spcPct val="90000"/>
            </a:lnSpc>
            <a:spcBef>
              <a:spcPct val="0"/>
            </a:spcBef>
            <a:spcAft>
              <a:spcPct val="35000"/>
            </a:spcAft>
            <a:buNone/>
          </a:pPr>
          <a:r>
            <a:rPr lang="zh-CN" altLang="en-US" sz="1700" kern="1200" dirty="0"/>
            <a:t>土地使用权出让的方式</a:t>
          </a:r>
        </a:p>
        <a:p>
          <a:pPr marL="114300" lvl="1" indent="-114300" algn="l" defTabSz="666750">
            <a:lnSpc>
              <a:spcPct val="90000"/>
            </a:lnSpc>
            <a:spcBef>
              <a:spcPct val="0"/>
            </a:spcBef>
            <a:spcAft>
              <a:spcPct val="15000"/>
            </a:spcAft>
            <a:buChar char="•"/>
          </a:pPr>
          <a:r>
            <a:rPr lang="zh-CN" altLang="en-US" sz="1500" kern="1200" dirty="0"/>
            <a:t>根据相关规定，国有土地使用权出让，即</a:t>
          </a:r>
          <a:r>
            <a:rPr lang="zh-CN" altLang="en-US" sz="1500" b="1" kern="1200" dirty="0"/>
            <a:t>土地一级市场</a:t>
          </a:r>
          <a:r>
            <a:rPr lang="zh-CN" altLang="en-US" sz="1500" kern="1200" dirty="0"/>
            <a:t>，一般有</a:t>
          </a:r>
          <a:r>
            <a:rPr lang="en-US" altLang="en-US" sz="1500" kern="1200" dirty="0"/>
            <a:t>4</a:t>
          </a:r>
          <a:r>
            <a:rPr lang="zh-CN" altLang="en-US" sz="1500" kern="1200" dirty="0"/>
            <a:t>种交易方式：协议、招标、拍卖及挂牌。其中后三者是通过市场公开交易的方式来出让土地使用权。</a:t>
          </a:r>
        </a:p>
        <a:p>
          <a:pPr marL="114300" lvl="1" indent="-114300" algn="l" defTabSz="666750">
            <a:lnSpc>
              <a:spcPct val="90000"/>
            </a:lnSpc>
            <a:spcBef>
              <a:spcPct val="0"/>
            </a:spcBef>
            <a:spcAft>
              <a:spcPct val="15000"/>
            </a:spcAft>
            <a:buChar char="•"/>
          </a:pPr>
          <a:r>
            <a:rPr lang="zh-CN" altLang="en-US" sz="1500" kern="1200" dirty="0"/>
            <a:t>房地产开发中工业、商业、旅游、娱乐和商品住宅项目等经营性用地以及同一宗地有两个以上意向用地者的，应当以招标、拍卖或者挂牌方式出让。</a:t>
          </a:r>
        </a:p>
        <a:p>
          <a:pPr marL="171450" lvl="1" indent="-171450" algn="l" defTabSz="755650">
            <a:lnSpc>
              <a:spcPct val="90000"/>
            </a:lnSpc>
            <a:spcBef>
              <a:spcPct val="0"/>
            </a:spcBef>
            <a:spcAft>
              <a:spcPct val="15000"/>
            </a:spcAft>
            <a:buChar char="•"/>
          </a:pPr>
          <a:endParaRPr lang="zh-CN" altLang="en-US" sz="1700" kern="1200" dirty="0"/>
        </a:p>
      </dsp:txBody>
      <dsp:txXfrm rot="5400000">
        <a:off x="3971090" y="1011629"/>
        <a:ext cx="3690468" cy="30348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007B32-E15A-4996-B9D4-A39A663E388F}">
      <dsp:nvSpPr>
        <dsp:cNvPr id="0" name=""/>
        <dsp:cNvSpPr/>
      </dsp:nvSpPr>
      <dsp:spPr>
        <a:xfrm>
          <a:off x="0" y="477075"/>
          <a:ext cx="7665395" cy="1915200"/>
        </a:xfrm>
        <a:prstGeom prst="rect">
          <a:avLst/>
        </a:prstGeom>
        <a:solidFill>
          <a:schemeClr val="lt1">
            <a:alpha val="90000"/>
            <a:hueOff val="0"/>
            <a:satOff val="0"/>
            <a:lumOff val="0"/>
            <a:alphaOff val="0"/>
          </a:schemeClr>
        </a:solidFill>
        <a:ln w="12700" cap="flat" cmpd="sng" algn="ctr">
          <a:solidFill>
            <a:schemeClr val="accent3">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94920" tIns="666496" rIns="594920" bIns="99568" numCol="1" spcCol="1270" anchor="t" anchorCtr="0">
          <a:noAutofit/>
        </a:bodyPr>
        <a:lstStyle/>
        <a:p>
          <a:pPr marL="114300" lvl="1" indent="-114300" algn="l" defTabSz="622300">
            <a:lnSpc>
              <a:spcPct val="90000"/>
            </a:lnSpc>
            <a:spcBef>
              <a:spcPct val="0"/>
            </a:spcBef>
            <a:spcAft>
              <a:spcPct val="15000"/>
            </a:spcAft>
            <a:buChar char="•"/>
          </a:pPr>
          <a:r>
            <a:rPr lang="zh-CN" altLang="en-US" sz="1400" kern="1200" dirty="0"/>
            <a:t>以协议方式出让土地使用权是指政府作为土地所有者，与选定的受让方磋商用地条件及价款，达成协议，并签订土地使用权出让合同，有偿出让土地使用权的行为。</a:t>
          </a:r>
        </a:p>
        <a:p>
          <a:pPr marL="114300" lvl="1" indent="-114300" algn="l" defTabSz="622300">
            <a:lnSpc>
              <a:spcPct val="90000"/>
            </a:lnSpc>
            <a:spcBef>
              <a:spcPct val="0"/>
            </a:spcBef>
            <a:spcAft>
              <a:spcPct val="15000"/>
            </a:spcAft>
            <a:buChar char="•"/>
          </a:pPr>
          <a:r>
            <a:rPr lang="zh-CN" altLang="en-US" sz="1400" kern="1200" dirty="0"/>
            <a:t>特点是自由度大，不利于公平竞争，适用于福利事业和非营利性的社会团体等。</a:t>
          </a:r>
        </a:p>
      </dsp:txBody>
      <dsp:txXfrm>
        <a:off x="0" y="477075"/>
        <a:ext cx="7665395" cy="1915200"/>
      </dsp:txXfrm>
    </dsp:sp>
    <dsp:sp modelId="{7BE1EFA9-16F6-406D-AAF4-D56B3AA8CD4B}">
      <dsp:nvSpPr>
        <dsp:cNvPr id="0" name=""/>
        <dsp:cNvSpPr/>
      </dsp:nvSpPr>
      <dsp:spPr>
        <a:xfrm>
          <a:off x="383269" y="4755"/>
          <a:ext cx="5365776" cy="944640"/>
        </a:xfrm>
        <a:prstGeom prst="roundRect">
          <a:avLst/>
        </a:prstGeom>
        <a:solidFill>
          <a:schemeClr val="accent3">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2814" tIns="0" rIns="202814" bIns="0" numCol="1" spcCol="1270" anchor="ctr" anchorCtr="0">
          <a:noAutofit/>
        </a:bodyPr>
        <a:lstStyle/>
        <a:p>
          <a:pPr marL="0" lvl="0" indent="0" algn="l" defTabSz="755650">
            <a:lnSpc>
              <a:spcPct val="90000"/>
            </a:lnSpc>
            <a:spcBef>
              <a:spcPct val="0"/>
            </a:spcBef>
            <a:spcAft>
              <a:spcPct val="35000"/>
            </a:spcAft>
            <a:buNone/>
          </a:pPr>
          <a:r>
            <a:rPr lang="zh-CN" altLang="en-US" sz="1700" kern="1200" dirty="0"/>
            <a:t>协议出让方式</a:t>
          </a:r>
        </a:p>
      </dsp:txBody>
      <dsp:txXfrm>
        <a:off x="429383" y="50869"/>
        <a:ext cx="5273548" cy="852412"/>
      </dsp:txXfrm>
    </dsp:sp>
    <dsp:sp modelId="{5FDBD0B6-2E07-4240-8990-411A49C306F4}">
      <dsp:nvSpPr>
        <dsp:cNvPr id="0" name=""/>
        <dsp:cNvSpPr/>
      </dsp:nvSpPr>
      <dsp:spPr>
        <a:xfrm>
          <a:off x="0" y="3037394"/>
          <a:ext cx="7665395" cy="2016000"/>
        </a:xfrm>
        <a:prstGeom prst="rect">
          <a:avLst/>
        </a:prstGeom>
        <a:solidFill>
          <a:schemeClr val="lt1">
            <a:alpha val="90000"/>
            <a:hueOff val="0"/>
            <a:satOff val="0"/>
            <a:lumOff val="0"/>
            <a:alphaOff val="0"/>
          </a:schemeClr>
        </a:solidFill>
        <a:ln w="12700" cap="flat" cmpd="sng" algn="ctr">
          <a:solidFill>
            <a:schemeClr val="accent3">
              <a:shade val="50000"/>
              <a:hueOff val="0"/>
              <a:satOff val="0"/>
              <a:lumOff val="359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94920" tIns="666496" rIns="594920" bIns="106680" numCol="1" spcCol="1270" anchor="t" anchorCtr="0">
          <a:noAutofit/>
        </a:bodyPr>
        <a:lstStyle/>
        <a:p>
          <a:pPr marL="114300" lvl="1" indent="-114300" algn="l" defTabSz="666750">
            <a:lnSpc>
              <a:spcPct val="90000"/>
            </a:lnSpc>
            <a:spcBef>
              <a:spcPct val="0"/>
            </a:spcBef>
            <a:spcAft>
              <a:spcPct val="15000"/>
            </a:spcAft>
            <a:buChar char="•"/>
          </a:pPr>
          <a:r>
            <a:rPr lang="zh-CN" altLang="en-US" sz="1500" kern="1200" dirty="0"/>
            <a:t>市、县人民政府国土资源行政主管部门发布招标公告，邀请自然人、法人和其他组织参加国有建设用地使用权投标，根据投标结果，确定国有建设用地使用权人的行为。</a:t>
          </a:r>
        </a:p>
        <a:p>
          <a:pPr marL="114300" lvl="1" indent="-114300" algn="l" defTabSz="666750">
            <a:lnSpc>
              <a:spcPct val="90000"/>
            </a:lnSpc>
            <a:spcBef>
              <a:spcPct val="0"/>
            </a:spcBef>
            <a:spcAft>
              <a:spcPct val="15000"/>
            </a:spcAft>
            <a:buChar char="•"/>
          </a:pPr>
          <a:r>
            <a:rPr lang="zh-CN" altLang="en-US" sz="1500" kern="1200" dirty="0"/>
            <a:t>特点是有利于公平竞争。</a:t>
          </a:r>
        </a:p>
      </dsp:txBody>
      <dsp:txXfrm>
        <a:off x="0" y="3037394"/>
        <a:ext cx="7665395" cy="2016000"/>
      </dsp:txXfrm>
    </dsp:sp>
    <dsp:sp modelId="{13038969-C0C2-4E00-BE15-D5A46B561964}">
      <dsp:nvSpPr>
        <dsp:cNvPr id="0" name=""/>
        <dsp:cNvSpPr/>
      </dsp:nvSpPr>
      <dsp:spPr>
        <a:xfrm>
          <a:off x="383269" y="2565075"/>
          <a:ext cx="5365776" cy="944640"/>
        </a:xfrm>
        <a:prstGeom prst="roundRect">
          <a:avLst/>
        </a:prstGeom>
        <a:solidFill>
          <a:schemeClr val="accent3">
            <a:shade val="50000"/>
            <a:hueOff val="0"/>
            <a:satOff val="0"/>
            <a:lumOff val="359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2814" tIns="0" rIns="202814" bIns="0" numCol="1" spcCol="1270" anchor="ctr" anchorCtr="0">
          <a:noAutofit/>
        </a:bodyPr>
        <a:lstStyle/>
        <a:p>
          <a:pPr marL="0" lvl="0" indent="0" algn="l" defTabSz="755650">
            <a:lnSpc>
              <a:spcPct val="90000"/>
            </a:lnSpc>
            <a:spcBef>
              <a:spcPct val="0"/>
            </a:spcBef>
            <a:spcAft>
              <a:spcPct val="35000"/>
            </a:spcAft>
            <a:buNone/>
          </a:pPr>
          <a:r>
            <a:rPr lang="zh-CN" altLang="en-US" sz="1700" kern="1200" dirty="0"/>
            <a:t>招标出让方式</a:t>
          </a:r>
        </a:p>
      </dsp:txBody>
      <dsp:txXfrm>
        <a:off x="429383" y="2611189"/>
        <a:ext cx="5273548" cy="8524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93934C-1505-4864-90AA-FD9BDC074C49}">
      <dsp:nvSpPr>
        <dsp:cNvPr id="0" name=""/>
        <dsp:cNvSpPr/>
      </dsp:nvSpPr>
      <dsp:spPr>
        <a:xfrm>
          <a:off x="0" y="467962"/>
          <a:ext cx="7665395" cy="1660050"/>
        </a:xfrm>
        <a:prstGeom prst="rect">
          <a:avLst/>
        </a:prstGeom>
        <a:solidFill>
          <a:schemeClr val="lt1">
            <a:alpha val="90000"/>
            <a:hueOff val="0"/>
            <a:satOff val="0"/>
            <a:lumOff val="0"/>
            <a:alphaOff val="0"/>
          </a:schemeClr>
        </a:solidFill>
        <a:ln w="12700" cap="flat" cmpd="sng" algn="ctr">
          <a:solidFill>
            <a:schemeClr val="accent3">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94920" tIns="645668" rIns="594920" bIns="99568" numCol="1" spcCol="1270" anchor="t" anchorCtr="0">
          <a:noAutofit/>
        </a:bodyPr>
        <a:lstStyle/>
        <a:p>
          <a:pPr marL="114300" lvl="1" indent="-114300" algn="l" defTabSz="622300">
            <a:lnSpc>
              <a:spcPct val="90000"/>
            </a:lnSpc>
            <a:spcBef>
              <a:spcPct val="0"/>
            </a:spcBef>
            <a:spcAft>
              <a:spcPct val="15000"/>
            </a:spcAft>
            <a:buChar char="•"/>
          </a:pPr>
          <a:r>
            <a:rPr lang="zh-CN" altLang="en-US" sz="1400" kern="1200" dirty="0"/>
            <a:t>出让人发布拍卖公告，由竞买人在指定时间、地点进行公开竞价，根据出价结果，确定国有建设用地使用权人的行为。</a:t>
          </a:r>
        </a:p>
        <a:p>
          <a:pPr marL="114300" lvl="1" indent="-114300" algn="l" defTabSz="622300">
            <a:lnSpc>
              <a:spcPct val="90000"/>
            </a:lnSpc>
            <a:spcBef>
              <a:spcPct val="0"/>
            </a:spcBef>
            <a:spcAft>
              <a:spcPct val="15000"/>
            </a:spcAft>
            <a:buChar char="•"/>
          </a:pPr>
          <a:r>
            <a:rPr lang="zh-CN" altLang="en-US" sz="1400" kern="1200" dirty="0"/>
            <a:t>特点是公平竞争，适用于条件好、灵活性大的地块出让。</a:t>
          </a:r>
        </a:p>
      </dsp:txBody>
      <dsp:txXfrm>
        <a:off x="0" y="467962"/>
        <a:ext cx="7665395" cy="1660050"/>
      </dsp:txXfrm>
    </dsp:sp>
    <dsp:sp modelId="{95B59597-A413-4B4E-AE87-E6B415DAF3F4}">
      <dsp:nvSpPr>
        <dsp:cNvPr id="0" name=""/>
        <dsp:cNvSpPr/>
      </dsp:nvSpPr>
      <dsp:spPr>
        <a:xfrm>
          <a:off x="383269" y="10402"/>
          <a:ext cx="5365776" cy="915120"/>
        </a:xfrm>
        <a:prstGeom prst="roundRect">
          <a:avLst/>
        </a:prstGeom>
        <a:solidFill>
          <a:schemeClr val="accent3">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2814" tIns="0" rIns="202814" bIns="0" numCol="1" spcCol="1270" anchor="ctr" anchorCtr="0">
          <a:noAutofit/>
        </a:bodyPr>
        <a:lstStyle/>
        <a:p>
          <a:pPr marL="0" lvl="0" indent="0" algn="l" defTabSz="755650">
            <a:lnSpc>
              <a:spcPct val="90000"/>
            </a:lnSpc>
            <a:spcBef>
              <a:spcPct val="0"/>
            </a:spcBef>
            <a:spcAft>
              <a:spcPct val="35000"/>
            </a:spcAft>
            <a:buNone/>
          </a:pPr>
          <a:r>
            <a:rPr lang="zh-CN" altLang="en-US" sz="1700" kern="1200" dirty="0"/>
            <a:t>拍卖出让方式</a:t>
          </a:r>
        </a:p>
      </dsp:txBody>
      <dsp:txXfrm>
        <a:off x="427941" y="55074"/>
        <a:ext cx="5276432" cy="825776"/>
      </dsp:txXfrm>
    </dsp:sp>
    <dsp:sp modelId="{55C05DA2-A783-4FAA-91F0-AF31FC02B2A9}">
      <dsp:nvSpPr>
        <dsp:cNvPr id="0" name=""/>
        <dsp:cNvSpPr/>
      </dsp:nvSpPr>
      <dsp:spPr>
        <a:xfrm>
          <a:off x="0" y="2752972"/>
          <a:ext cx="7665395" cy="2294775"/>
        </a:xfrm>
        <a:prstGeom prst="rect">
          <a:avLst/>
        </a:prstGeom>
        <a:solidFill>
          <a:schemeClr val="lt1">
            <a:alpha val="90000"/>
            <a:hueOff val="0"/>
            <a:satOff val="0"/>
            <a:lumOff val="0"/>
            <a:alphaOff val="0"/>
          </a:schemeClr>
        </a:solidFill>
        <a:ln w="12700" cap="flat" cmpd="sng" algn="ctr">
          <a:solidFill>
            <a:schemeClr val="accent3">
              <a:shade val="50000"/>
              <a:hueOff val="0"/>
              <a:satOff val="0"/>
              <a:lumOff val="359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94920" tIns="645668" rIns="594920" bIns="106680" numCol="1" spcCol="1270" anchor="t" anchorCtr="0">
          <a:noAutofit/>
        </a:bodyPr>
        <a:lstStyle/>
        <a:p>
          <a:pPr marL="114300" lvl="1" indent="-114300" algn="l" defTabSz="666750">
            <a:lnSpc>
              <a:spcPct val="90000"/>
            </a:lnSpc>
            <a:spcBef>
              <a:spcPct val="0"/>
            </a:spcBef>
            <a:spcAft>
              <a:spcPct val="15000"/>
            </a:spcAft>
            <a:buChar char="•"/>
          </a:pPr>
          <a:r>
            <a:rPr lang="zh-CN" altLang="en-US" sz="1500" kern="1200" dirty="0"/>
            <a:t>出让人发布挂牌公告，按公告规定的期限将拟出让宗地的交易条件，在指定的土地交易场所挂牌公示，接受竞买人的报价申请并更新挂牌价格，根据挂牌期限截止时的出价结果或者现场竞价结果确定国有建设用地使用权人的行为。</a:t>
          </a:r>
        </a:p>
        <a:p>
          <a:pPr marL="114300" lvl="1" indent="-114300" algn="l" defTabSz="666750">
            <a:lnSpc>
              <a:spcPct val="90000"/>
            </a:lnSpc>
            <a:spcBef>
              <a:spcPct val="0"/>
            </a:spcBef>
            <a:spcAft>
              <a:spcPct val="15000"/>
            </a:spcAft>
            <a:buChar char="•"/>
          </a:pPr>
          <a:r>
            <a:rPr lang="zh-CN" altLang="en-US" sz="1500" kern="1200" dirty="0"/>
            <a:t>优势：挂牌时间长、操作简便、有利于土地有形市场的形成和运作。</a:t>
          </a:r>
        </a:p>
      </dsp:txBody>
      <dsp:txXfrm>
        <a:off x="0" y="2752972"/>
        <a:ext cx="7665395" cy="2294775"/>
      </dsp:txXfrm>
    </dsp:sp>
    <dsp:sp modelId="{F2D3D33A-5A11-4150-AFFC-C275ADD26623}">
      <dsp:nvSpPr>
        <dsp:cNvPr id="0" name=""/>
        <dsp:cNvSpPr/>
      </dsp:nvSpPr>
      <dsp:spPr>
        <a:xfrm>
          <a:off x="383269" y="2295412"/>
          <a:ext cx="5365776" cy="915120"/>
        </a:xfrm>
        <a:prstGeom prst="roundRect">
          <a:avLst/>
        </a:prstGeom>
        <a:solidFill>
          <a:schemeClr val="accent3">
            <a:shade val="50000"/>
            <a:hueOff val="0"/>
            <a:satOff val="0"/>
            <a:lumOff val="359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2814" tIns="0" rIns="202814" bIns="0" numCol="1" spcCol="1270" anchor="ctr" anchorCtr="0">
          <a:noAutofit/>
        </a:bodyPr>
        <a:lstStyle/>
        <a:p>
          <a:pPr marL="0" lvl="0" indent="0" algn="l" defTabSz="755650">
            <a:lnSpc>
              <a:spcPct val="90000"/>
            </a:lnSpc>
            <a:spcBef>
              <a:spcPct val="0"/>
            </a:spcBef>
            <a:spcAft>
              <a:spcPct val="35000"/>
            </a:spcAft>
            <a:buNone/>
          </a:pPr>
          <a:r>
            <a:rPr lang="zh-CN" altLang="en-US" sz="1700" kern="1200" dirty="0"/>
            <a:t>挂牌出让方式</a:t>
          </a:r>
        </a:p>
      </dsp:txBody>
      <dsp:txXfrm>
        <a:off x="427941" y="2340084"/>
        <a:ext cx="5276432" cy="825776"/>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2B6CA6-D652-4379-9AAE-A7D1FF936C33}" type="datetimeFigureOut">
              <a:rPr lang="zh-CN" altLang="en-US" smtClean="0"/>
              <a:t>2016/10/18</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E9DCDC-95F4-427A-8DED-6277E5AC9371}" type="slidenum">
              <a:rPr lang="zh-CN" altLang="en-US" smtClean="0"/>
              <a:t>‹#›</a:t>
            </a:fld>
            <a:endParaRPr lang="zh-CN" altLang="en-US"/>
          </a:p>
        </p:txBody>
      </p:sp>
    </p:spTree>
    <p:extLst>
      <p:ext uri="{BB962C8B-B14F-4D97-AF65-F5344CB8AC3E}">
        <p14:creationId xmlns:p14="http://schemas.microsoft.com/office/powerpoint/2010/main" val="915968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2</a:t>
            </a:fld>
            <a:endParaRPr lang="zh-CN" altLang="en-US"/>
          </a:p>
        </p:txBody>
      </p:sp>
    </p:spTree>
    <p:extLst>
      <p:ext uri="{BB962C8B-B14F-4D97-AF65-F5344CB8AC3E}">
        <p14:creationId xmlns:p14="http://schemas.microsoft.com/office/powerpoint/2010/main" val="3631912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11</a:t>
            </a:fld>
            <a:endParaRPr lang="zh-CN" altLang="en-US"/>
          </a:p>
        </p:txBody>
      </p:sp>
    </p:spTree>
    <p:extLst>
      <p:ext uri="{BB962C8B-B14F-4D97-AF65-F5344CB8AC3E}">
        <p14:creationId xmlns:p14="http://schemas.microsoft.com/office/powerpoint/2010/main" val="3835524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12</a:t>
            </a:fld>
            <a:endParaRPr lang="zh-CN" altLang="en-US"/>
          </a:p>
        </p:txBody>
      </p:sp>
    </p:spTree>
    <p:extLst>
      <p:ext uri="{BB962C8B-B14F-4D97-AF65-F5344CB8AC3E}">
        <p14:creationId xmlns:p14="http://schemas.microsoft.com/office/powerpoint/2010/main" val="1796054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13</a:t>
            </a:fld>
            <a:endParaRPr lang="zh-CN" altLang="en-US"/>
          </a:p>
        </p:txBody>
      </p:sp>
    </p:spTree>
    <p:extLst>
      <p:ext uri="{BB962C8B-B14F-4D97-AF65-F5344CB8AC3E}">
        <p14:creationId xmlns:p14="http://schemas.microsoft.com/office/powerpoint/2010/main" val="964102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14</a:t>
            </a:fld>
            <a:endParaRPr lang="zh-CN" altLang="en-US"/>
          </a:p>
        </p:txBody>
      </p:sp>
    </p:spTree>
    <p:extLst>
      <p:ext uri="{BB962C8B-B14F-4D97-AF65-F5344CB8AC3E}">
        <p14:creationId xmlns:p14="http://schemas.microsoft.com/office/powerpoint/2010/main" val="2953355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15</a:t>
            </a:fld>
            <a:endParaRPr lang="zh-CN" altLang="en-US"/>
          </a:p>
        </p:txBody>
      </p:sp>
    </p:spTree>
    <p:extLst>
      <p:ext uri="{BB962C8B-B14F-4D97-AF65-F5344CB8AC3E}">
        <p14:creationId xmlns:p14="http://schemas.microsoft.com/office/powerpoint/2010/main" val="34301166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16</a:t>
            </a:fld>
            <a:endParaRPr lang="zh-CN" altLang="en-US"/>
          </a:p>
        </p:txBody>
      </p:sp>
    </p:spTree>
    <p:extLst>
      <p:ext uri="{BB962C8B-B14F-4D97-AF65-F5344CB8AC3E}">
        <p14:creationId xmlns:p14="http://schemas.microsoft.com/office/powerpoint/2010/main" val="24309303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17</a:t>
            </a:fld>
            <a:endParaRPr lang="zh-CN" altLang="en-US"/>
          </a:p>
        </p:txBody>
      </p:sp>
    </p:spTree>
    <p:extLst>
      <p:ext uri="{BB962C8B-B14F-4D97-AF65-F5344CB8AC3E}">
        <p14:creationId xmlns:p14="http://schemas.microsoft.com/office/powerpoint/2010/main" val="8605776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18</a:t>
            </a:fld>
            <a:endParaRPr lang="zh-CN" altLang="en-US"/>
          </a:p>
        </p:txBody>
      </p:sp>
    </p:spTree>
    <p:extLst>
      <p:ext uri="{BB962C8B-B14F-4D97-AF65-F5344CB8AC3E}">
        <p14:creationId xmlns:p14="http://schemas.microsoft.com/office/powerpoint/2010/main" val="23603697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19</a:t>
            </a:fld>
            <a:endParaRPr lang="zh-CN" altLang="en-US"/>
          </a:p>
        </p:txBody>
      </p:sp>
    </p:spTree>
    <p:extLst>
      <p:ext uri="{BB962C8B-B14F-4D97-AF65-F5344CB8AC3E}">
        <p14:creationId xmlns:p14="http://schemas.microsoft.com/office/powerpoint/2010/main" val="20152909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20</a:t>
            </a:fld>
            <a:endParaRPr lang="zh-CN" altLang="en-US"/>
          </a:p>
        </p:txBody>
      </p:sp>
    </p:spTree>
    <p:extLst>
      <p:ext uri="{BB962C8B-B14F-4D97-AF65-F5344CB8AC3E}">
        <p14:creationId xmlns:p14="http://schemas.microsoft.com/office/powerpoint/2010/main" val="3883417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3</a:t>
            </a:fld>
            <a:endParaRPr lang="zh-CN" altLang="en-US"/>
          </a:p>
        </p:txBody>
      </p:sp>
    </p:spTree>
    <p:extLst>
      <p:ext uri="{BB962C8B-B14F-4D97-AF65-F5344CB8AC3E}">
        <p14:creationId xmlns:p14="http://schemas.microsoft.com/office/powerpoint/2010/main" val="34682583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21</a:t>
            </a:fld>
            <a:endParaRPr lang="zh-CN" altLang="en-US"/>
          </a:p>
        </p:txBody>
      </p:sp>
    </p:spTree>
    <p:extLst>
      <p:ext uri="{BB962C8B-B14F-4D97-AF65-F5344CB8AC3E}">
        <p14:creationId xmlns:p14="http://schemas.microsoft.com/office/powerpoint/2010/main" val="18923022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22</a:t>
            </a:fld>
            <a:endParaRPr lang="zh-CN" altLang="en-US"/>
          </a:p>
        </p:txBody>
      </p:sp>
    </p:spTree>
    <p:extLst>
      <p:ext uri="{BB962C8B-B14F-4D97-AF65-F5344CB8AC3E}">
        <p14:creationId xmlns:p14="http://schemas.microsoft.com/office/powerpoint/2010/main" val="4757135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23</a:t>
            </a:fld>
            <a:endParaRPr lang="zh-CN" altLang="en-US"/>
          </a:p>
        </p:txBody>
      </p:sp>
    </p:spTree>
    <p:extLst>
      <p:ext uri="{BB962C8B-B14F-4D97-AF65-F5344CB8AC3E}">
        <p14:creationId xmlns:p14="http://schemas.microsoft.com/office/powerpoint/2010/main" val="41362207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24</a:t>
            </a:fld>
            <a:endParaRPr lang="zh-CN" altLang="en-US"/>
          </a:p>
        </p:txBody>
      </p:sp>
    </p:spTree>
    <p:extLst>
      <p:ext uri="{BB962C8B-B14F-4D97-AF65-F5344CB8AC3E}">
        <p14:creationId xmlns:p14="http://schemas.microsoft.com/office/powerpoint/2010/main" val="37000933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26</a:t>
            </a:fld>
            <a:endParaRPr lang="zh-CN" altLang="en-US"/>
          </a:p>
        </p:txBody>
      </p:sp>
    </p:spTree>
    <p:extLst>
      <p:ext uri="{BB962C8B-B14F-4D97-AF65-F5344CB8AC3E}">
        <p14:creationId xmlns:p14="http://schemas.microsoft.com/office/powerpoint/2010/main" val="22066394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27</a:t>
            </a:fld>
            <a:endParaRPr lang="zh-CN" altLang="en-US"/>
          </a:p>
        </p:txBody>
      </p:sp>
    </p:spTree>
    <p:extLst>
      <p:ext uri="{BB962C8B-B14F-4D97-AF65-F5344CB8AC3E}">
        <p14:creationId xmlns:p14="http://schemas.microsoft.com/office/powerpoint/2010/main" val="19191005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28</a:t>
            </a:fld>
            <a:endParaRPr lang="zh-CN" altLang="en-US"/>
          </a:p>
        </p:txBody>
      </p:sp>
    </p:spTree>
    <p:extLst>
      <p:ext uri="{BB962C8B-B14F-4D97-AF65-F5344CB8AC3E}">
        <p14:creationId xmlns:p14="http://schemas.microsoft.com/office/powerpoint/2010/main" val="16859915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29</a:t>
            </a:fld>
            <a:endParaRPr lang="zh-CN" altLang="en-US"/>
          </a:p>
        </p:txBody>
      </p:sp>
    </p:spTree>
    <p:extLst>
      <p:ext uri="{BB962C8B-B14F-4D97-AF65-F5344CB8AC3E}">
        <p14:creationId xmlns:p14="http://schemas.microsoft.com/office/powerpoint/2010/main" val="39604478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30</a:t>
            </a:fld>
            <a:endParaRPr lang="zh-CN" altLang="en-US"/>
          </a:p>
        </p:txBody>
      </p:sp>
    </p:spTree>
    <p:extLst>
      <p:ext uri="{BB962C8B-B14F-4D97-AF65-F5344CB8AC3E}">
        <p14:creationId xmlns:p14="http://schemas.microsoft.com/office/powerpoint/2010/main" val="38248650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31</a:t>
            </a:fld>
            <a:endParaRPr lang="zh-CN" altLang="en-US"/>
          </a:p>
        </p:txBody>
      </p:sp>
    </p:spTree>
    <p:extLst>
      <p:ext uri="{BB962C8B-B14F-4D97-AF65-F5344CB8AC3E}">
        <p14:creationId xmlns:p14="http://schemas.microsoft.com/office/powerpoint/2010/main" val="3084681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4</a:t>
            </a:fld>
            <a:endParaRPr lang="zh-CN" altLang="en-US"/>
          </a:p>
        </p:txBody>
      </p:sp>
    </p:spTree>
    <p:extLst>
      <p:ext uri="{BB962C8B-B14F-4D97-AF65-F5344CB8AC3E}">
        <p14:creationId xmlns:p14="http://schemas.microsoft.com/office/powerpoint/2010/main" val="37858091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32</a:t>
            </a:fld>
            <a:endParaRPr lang="zh-CN" altLang="en-US"/>
          </a:p>
        </p:txBody>
      </p:sp>
    </p:spTree>
    <p:extLst>
      <p:ext uri="{BB962C8B-B14F-4D97-AF65-F5344CB8AC3E}">
        <p14:creationId xmlns:p14="http://schemas.microsoft.com/office/powerpoint/2010/main" val="27558113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33</a:t>
            </a:fld>
            <a:endParaRPr lang="zh-CN" altLang="en-US"/>
          </a:p>
        </p:txBody>
      </p:sp>
    </p:spTree>
    <p:extLst>
      <p:ext uri="{BB962C8B-B14F-4D97-AF65-F5344CB8AC3E}">
        <p14:creationId xmlns:p14="http://schemas.microsoft.com/office/powerpoint/2010/main" val="2088918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5</a:t>
            </a:fld>
            <a:endParaRPr lang="zh-CN" altLang="en-US"/>
          </a:p>
        </p:txBody>
      </p:sp>
    </p:spTree>
    <p:extLst>
      <p:ext uri="{BB962C8B-B14F-4D97-AF65-F5344CB8AC3E}">
        <p14:creationId xmlns:p14="http://schemas.microsoft.com/office/powerpoint/2010/main" val="3141029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6</a:t>
            </a:fld>
            <a:endParaRPr lang="zh-CN" altLang="en-US"/>
          </a:p>
        </p:txBody>
      </p:sp>
    </p:spTree>
    <p:extLst>
      <p:ext uri="{BB962C8B-B14F-4D97-AF65-F5344CB8AC3E}">
        <p14:creationId xmlns:p14="http://schemas.microsoft.com/office/powerpoint/2010/main" val="2636794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7</a:t>
            </a:fld>
            <a:endParaRPr lang="zh-CN" altLang="en-US"/>
          </a:p>
        </p:txBody>
      </p:sp>
    </p:spTree>
    <p:extLst>
      <p:ext uri="{BB962C8B-B14F-4D97-AF65-F5344CB8AC3E}">
        <p14:creationId xmlns:p14="http://schemas.microsoft.com/office/powerpoint/2010/main" val="3559449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8</a:t>
            </a:fld>
            <a:endParaRPr lang="zh-CN" altLang="en-US"/>
          </a:p>
        </p:txBody>
      </p:sp>
    </p:spTree>
    <p:extLst>
      <p:ext uri="{BB962C8B-B14F-4D97-AF65-F5344CB8AC3E}">
        <p14:creationId xmlns:p14="http://schemas.microsoft.com/office/powerpoint/2010/main" val="4120036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9</a:t>
            </a:fld>
            <a:endParaRPr lang="zh-CN" altLang="en-US"/>
          </a:p>
        </p:txBody>
      </p:sp>
    </p:spTree>
    <p:extLst>
      <p:ext uri="{BB962C8B-B14F-4D97-AF65-F5344CB8AC3E}">
        <p14:creationId xmlns:p14="http://schemas.microsoft.com/office/powerpoint/2010/main" val="3032711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2E9DCDC-95F4-427A-8DED-6277E5AC9371}" type="slidenum">
              <a:rPr lang="zh-CN" altLang="en-US" smtClean="0"/>
              <a:t>10</a:t>
            </a:fld>
            <a:endParaRPr lang="zh-CN" altLang="en-US"/>
          </a:p>
        </p:txBody>
      </p:sp>
    </p:spTree>
    <p:extLst>
      <p:ext uri="{BB962C8B-B14F-4D97-AF65-F5344CB8AC3E}">
        <p14:creationId xmlns:p14="http://schemas.microsoft.com/office/powerpoint/2010/main" val="2188085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399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A23C05C-4CBF-448D-A1FE-9606BD589BD8}" type="datetimeFigureOut">
              <a:rPr lang="zh-CN" altLang="en-US" smtClean="0"/>
              <a:t>2016/10/18</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8B96A150-6B9A-486A-B0E2-7D6AFBCF2642}" type="slidenum">
              <a:rPr lang="zh-CN" altLang="en-US" smtClean="0"/>
              <a:t>‹#›</a:t>
            </a:fld>
            <a:endParaRPr lang="zh-CN" altLang="en-US"/>
          </a:p>
        </p:txBody>
      </p:sp>
    </p:spTree>
    <p:extLst>
      <p:ext uri="{BB962C8B-B14F-4D97-AF65-F5344CB8AC3E}">
        <p14:creationId xmlns:p14="http://schemas.microsoft.com/office/powerpoint/2010/main" val="1576891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A23C05C-4CBF-448D-A1FE-9606BD589BD8}" type="datetimeFigureOut">
              <a:rPr lang="zh-CN" altLang="en-US" smtClean="0"/>
              <a:t>2016/10/18</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8B96A150-6B9A-486A-B0E2-7D6AFBCF2642}" type="slidenum">
              <a:rPr lang="zh-CN" altLang="en-US" smtClean="0"/>
              <a:t>‹#›</a:t>
            </a:fld>
            <a:endParaRPr lang="zh-CN" altLang="en-US"/>
          </a:p>
        </p:txBody>
      </p:sp>
    </p:spTree>
    <p:extLst>
      <p:ext uri="{BB962C8B-B14F-4D97-AF65-F5344CB8AC3E}">
        <p14:creationId xmlns:p14="http://schemas.microsoft.com/office/powerpoint/2010/main" val="3211226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8883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0763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5335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1107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8A23C05C-4CBF-448D-A1FE-9606BD589BD8}" type="datetimeFigureOut">
              <a:rPr lang="zh-CN" altLang="en-US" smtClean="0"/>
              <a:t>2016/10/18</a:t>
            </a:fld>
            <a:endParaRPr lang="zh-CN" alt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8B96A150-6B9A-486A-B0E2-7D6AFBCF2642}" type="slidenum">
              <a:rPr lang="zh-CN" altLang="en-US" smtClean="0"/>
              <a:t>‹#›</a:t>
            </a:fld>
            <a:endParaRPr lang="zh-CN" altLang="en-US"/>
          </a:p>
        </p:txBody>
      </p:sp>
    </p:spTree>
    <p:extLst>
      <p:ext uri="{BB962C8B-B14F-4D97-AF65-F5344CB8AC3E}">
        <p14:creationId xmlns:p14="http://schemas.microsoft.com/office/powerpoint/2010/main" val="3643150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8A23C05C-4CBF-448D-A1FE-9606BD589BD8}" type="datetimeFigureOut">
              <a:rPr lang="zh-CN" altLang="en-US" smtClean="0"/>
              <a:t>2016/10/18</a:t>
            </a:fld>
            <a:endParaRPr lang="zh-CN" alt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8B96A150-6B9A-486A-B0E2-7D6AFBCF2642}" type="slidenum">
              <a:rPr lang="zh-CN" altLang="en-US" smtClean="0"/>
              <a:t>‹#›</a:t>
            </a:fld>
            <a:endParaRPr lang="zh-CN" altLang="en-US"/>
          </a:p>
        </p:txBody>
      </p:sp>
    </p:spTree>
    <p:extLst>
      <p:ext uri="{BB962C8B-B14F-4D97-AF65-F5344CB8AC3E}">
        <p14:creationId xmlns:p14="http://schemas.microsoft.com/office/powerpoint/2010/main" val="3179242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A23C05C-4CBF-448D-A1FE-9606BD589BD8}" type="datetimeFigureOut">
              <a:rPr lang="zh-CN" altLang="en-US" smtClean="0"/>
              <a:t>2016/10/18</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8B96A150-6B9A-486A-B0E2-7D6AFBCF2642}" type="slidenum">
              <a:rPr lang="zh-CN" altLang="en-US" smtClean="0"/>
              <a:t>‹#›</a:t>
            </a:fld>
            <a:endParaRPr lang="zh-CN" altLang="en-US"/>
          </a:p>
        </p:txBody>
      </p:sp>
    </p:spTree>
    <p:extLst>
      <p:ext uri="{BB962C8B-B14F-4D97-AF65-F5344CB8AC3E}">
        <p14:creationId xmlns:p14="http://schemas.microsoft.com/office/powerpoint/2010/main" val="628253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A23C05C-4CBF-448D-A1FE-9606BD589BD8}" type="datetimeFigureOut">
              <a:rPr lang="zh-CN" altLang="en-US" smtClean="0"/>
              <a:t>2016/10/18</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8B96A150-6B9A-486A-B0E2-7D6AFBCF2642}" type="slidenum">
              <a:rPr lang="zh-CN" altLang="en-US" smtClean="0"/>
              <a:t>‹#›</a:t>
            </a:fld>
            <a:endParaRPr lang="zh-CN" altLang="en-US"/>
          </a:p>
        </p:txBody>
      </p:sp>
    </p:spTree>
    <p:extLst>
      <p:ext uri="{BB962C8B-B14F-4D97-AF65-F5344CB8AC3E}">
        <p14:creationId xmlns:p14="http://schemas.microsoft.com/office/powerpoint/2010/main" val="3083259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1086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2546214"/>
            <a:ext cx="9144000" cy="1010855"/>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051041" y="4923438"/>
            <a:ext cx="1569660" cy="369332"/>
          </a:xfrm>
          <a:prstGeom prst="rect">
            <a:avLst/>
          </a:prstGeom>
          <a:noFill/>
        </p:spPr>
        <p:txBody>
          <a:bodyPr wrap="none" rtlCol="0">
            <a:spAutoFit/>
          </a:bodyPr>
          <a:lstStyle/>
          <a:p>
            <a:r>
              <a:rPr lang="zh-CN" altLang="en-US" dirty="0">
                <a:solidFill>
                  <a:schemeClr val="tx1">
                    <a:lumMod val="85000"/>
                    <a:lumOff val="15000"/>
                  </a:schemeClr>
                </a:solidFill>
              </a:rPr>
              <a:t>演讲者：何恺</a:t>
            </a:r>
          </a:p>
        </p:txBody>
      </p:sp>
      <p:sp>
        <p:nvSpPr>
          <p:cNvPr id="4" name="文本框 3"/>
          <p:cNvSpPr txBox="1"/>
          <p:nvPr/>
        </p:nvSpPr>
        <p:spPr>
          <a:xfrm>
            <a:off x="1082272" y="2666920"/>
            <a:ext cx="7427033" cy="769441"/>
          </a:xfrm>
          <a:prstGeom prst="rect">
            <a:avLst/>
          </a:prstGeom>
          <a:noFill/>
        </p:spPr>
        <p:txBody>
          <a:bodyPr wrap="none" rtlCol="0">
            <a:spAutoFit/>
          </a:bodyPr>
          <a:lstStyle/>
          <a:p>
            <a:r>
              <a:rPr lang="zh-CN" altLang="en-US" sz="4400" b="1" dirty="0">
                <a:solidFill>
                  <a:schemeClr val="bg1"/>
                </a:solidFill>
              </a:rPr>
              <a:t>第</a:t>
            </a:r>
            <a:r>
              <a:rPr lang="en-US" altLang="zh-CN" sz="4400" b="1" dirty="0">
                <a:solidFill>
                  <a:schemeClr val="bg1"/>
                </a:solidFill>
              </a:rPr>
              <a:t>4</a:t>
            </a:r>
            <a:r>
              <a:rPr lang="zh-CN" altLang="en-US" sz="4400" b="1" dirty="0">
                <a:solidFill>
                  <a:schemeClr val="bg1"/>
                </a:solidFill>
              </a:rPr>
              <a:t>章 房地产开发用地的获取</a:t>
            </a:r>
          </a:p>
        </p:txBody>
      </p:sp>
    </p:spTree>
    <p:extLst>
      <p:ext uri="{BB962C8B-B14F-4D97-AF65-F5344CB8AC3E}">
        <p14:creationId xmlns:p14="http://schemas.microsoft.com/office/powerpoint/2010/main" val="171046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02</a:t>
                </a:r>
                <a:endParaRPr lang="zh-CN" altLang="en-US" sz="4000" dirty="0">
                  <a:solidFill>
                    <a:schemeClr val="bg1"/>
                  </a:solidFill>
                </a:endParaRPr>
              </a:p>
            </p:txBody>
          </p:sp>
        </p:grpSp>
      </p:grpSp>
      <p:sp>
        <p:nvSpPr>
          <p:cNvPr id="2" name="矩形 1"/>
          <p:cNvSpPr/>
          <p:nvPr/>
        </p:nvSpPr>
        <p:spPr>
          <a:xfrm>
            <a:off x="693675" y="1835372"/>
            <a:ext cx="7625631" cy="2308324"/>
          </a:xfrm>
          <a:prstGeom prst="rect">
            <a:avLst/>
          </a:prstGeom>
        </p:spPr>
        <p:txBody>
          <a:bodyPr wrap="square">
            <a:spAutoFit/>
          </a:bodyPr>
          <a:lstStyle/>
          <a:p>
            <a:pPr indent="457200"/>
            <a:r>
              <a:rPr lang="zh-CN" altLang="en-US" dirty="0"/>
              <a:t>土地使用权是指土地使用者依法取得的在法律规定的范围内对土地享有的</a:t>
            </a:r>
            <a:r>
              <a:rPr lang="zh-CN" altLang="en-US" b="1" dirty="0">
                <a:solidFill>
                  <a:srgbClr val="A6A6A6"/>
                </a:solidFill>
              </a:rPr>
              <a:t>占有、使用、收益和在特定的条件下依法处分</a:t>
            </a:r>
            <a:r>
              <a:rPr lang="zh-CN" altLang="en-US" dirty="0"/>
              <a:t>的权利，它是土地使用制度在法律上的表现，也是我国地权制度的重要组成部分。</a:t>
            </a:r>
            <a:endParaRPr lang="en-US" altLang="zh-CN" dirty="0"/>
          </a:p>
          <a:p>
            <a:pPr indent="457200"/>
            <a:r>
              <a:rPr lang="zh-CN" altLang="en-US" dirty="0"/>
              <a:t>在我国现行制度下，土地实行社会主义公有制度，但土地的使用却具有很强的社会性，各种生产、生活及一切社会活动均需要一定的土地作为生产条件和生活空间，使用土地是一种大量而普遍的行为。这种土地占有的垄断性、排他性与土地使用的普遍性和社会性之间的矛盾，使得土地使用权与土地所有权的分离成为一种必然的、普遍的社会现象。</a:t>
            </a:r>
          </a:p>
        </p:txBody>
      </p:sp>
    </p:spTree>
    <p:extLst>
      <p:ext uri="{BB962C8B-B14F-4D97-AF65-F5344CB8AC3E}">
        <p14:creationId xmlns:p14="http://schemas.microsoft.com/office/powerpoint/2010/main" val="4191754997"/>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2878111" y="383318"/>
            <a:ext cx="5441195" cy="1084694"/>
            <a:chOff x="3953022" y="383318"/>
            <a:chExt cx="4366284" cy="1084694"/>
          </a:xfrm>
        </p:grpSpPr>
        <p:sp>
          <p:nvSpPr>
            <p:cNvPr id="14" name="矩形 13"/>
            <p:cNvSpPr/>
            <p:nvPr/>
          </p:nvSpPr>
          <p:spPr>
            <a:xfrm>
              <a:off x="3953022" y="637015"/>
              <a:ext cx="3610949" cy="830997"/>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土地使用权获取方式的历史演变 </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02</a:t>
                </a:r>
                <a:endParaRPr lang="zh-CN" altLang="en-US" sz="4000" dirty="0">
                  <a:solidFill>
                    <a:schemeClr val="bg1"/>
                  </a:solidFill>
                </a:endParaRPr>
              </a:p>
            </p:txBody>
          </p:sp>
        </p:grpSp>
      </p:grpSp>
      <p:sp>
        <p:nvSpPr>
          <p:cNvPr id="8" name="Rectangle 5"/>
          <p:cNvSpPr>
            <a:spLocks noChangeArrowheads="1"/>
          </p:cNvSpPr>
          <p:nvPr/>
        </p:nvSpPr>
        <p:spPr bwMode="auto">
          <a:xfrm>
            <a:off x="326323" y="1468012"/>
            <a:ext cx="727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eaLnBrk="1" hangingPunct="1">
              <a:buClr>
                <a:srgbClr val="006600"/>
              </a:buClr>
              <a:buFont typeface="Wingdings" panose="05000000000000000000" pitchFamily="2" charset="2"/>
              <a:buChar char="v"/>
            </a:pPr>
            <a:r>
              <a:rPr lang="zh-CN" altLang="en-US" sz="2400" b="1" dirty="0">
                <a:ea typeface="楷体_GB2312" pitchFamily="1" charset="-122"/>
              </a:rPr>
              <a:t>我国土地使用权获取方式的演变经历了四个阶段：</a:t>
            </a:r>
          </a:p>
        </p:txBody>
      </p:sp>
      <p:sp>
        <p:nvSpPr>
          <p:cNvPr id="9" name="Rectangle 6"/>
          <p:cNvSpPr>
            <a:spLocks noChangeArrowheads="1"/>
          </p:cNvSpPr>
          <p:nvPr/>
        </p:nvSpPr>
        <p:spPr bwMode="auto">
          <a:xfrm>
            <a:off x="461260" y="2007762"/>
            <a:ext cx="8393113" cy="411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3048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eaLnBrk="1" hangingPunct="1">
              <a:buFont typeface="Wingdings" panose="05000000000000000000" pitchFamily="2" charset="2"/>
              <a:buChar char=""/>
            </a:pPr>
            <a:r>
              <a:rPr lang="zh-CN" altLang="en-US" sz="2200" b="1" dirty="0">
                <a:solidFill>
                  <a:srgbClr val="006600"/>
                </a:solidFill>
                <a:latin typeface="楷体_GB2312" pitchFamily="1" charset="-122"/>
                <a:ea typeface="楷体_GB2312" pitchFamily="1" charset="-122"/>
              </a:rPr>
              <a:t>第一阶段（</a:t>
            </a:r>
            <a:r>
              <a:rPr lang="en-US" altLang="zh-CN" sz="2200" b="1" dirty="0">
                <a:solidFill>
                  <a:srgbClr val="006600"/>
                </a:solidFill>
                <a:latin typeface="楷体_GB2312" pitchFamily="1" charset="-122"/>
                <a:ea typeface="楷体_GB2312" pitchFamily="1" charset="-122"/>
              </a:rPr>
              <a:t>1949</a:t>
            </a:r>
            <a:r>
              <a:rPr lang="zh-CN" altLang="en-US" sz="2200" b="1" dirty="0">
                <a:solidFill>
                  <a:srgbClr val="006600"/>
                </a:solidFill>
                <a:latin typeface="楷体_GB2312" pitchFamily="1" charset="-122"/>
                <a:ea typeface="楷体_GB2312" pitchFamily="1" charset="-122"/>
              </a:rPr>
              <a:t>年～</a:t>
            </a:r>
            <a:r>
              <a:rPr lang="en-US" altLang="zh-CN" sz="2200" b="1" dirty="0">
                <a:solidFill>
                  <a:srgbClr val="006600"/>
                </a:solidFill>
                <a:latin typeface="楷体_GB2312" pitchFamily="1" charset="-122"/>
                <a:ea typeface="楷体_GB2312" pitchFamily="1" charset="-122"/>
              </a:rPr>
              <a:t>1954</a:t>
            </a:r>
            <a:r>
              <a:rPr lang="zh-CN" altLang="en-US" sz="2200" b="1" dirty="0">
                <a:solidFill>
                  <a:srgbClr val="006600"/>
                </a:solidFill>
                <a:latin typeface="楷体_GB2312" pitchFamily="1" charset="-122"/>
                <a:ea typeface="楷体_GB2312" pitchFamily="1" charset="-122"/>
              </a:rPr>
              <a:t>年）</a:t>
            </a:r>
          </a:p>
          <a:p>
            <a:pPr algn="l" eaLnBrk="1" hangingPunct="1"/>
            <a:r>
              <a:rPr lang="zh-CN" altLang="en-US" sz="2200" b="1" dirty="0">
                <a:latin typeface="楷体_GB2312" pitchFamily="1" charset="-122"/>
                <a:ea typeface="楷体_GB2312" pitchFamily="1" charset="-122"/>
              </a:rPr>
              <a:t>  </a:t>
            </a:r>
            <a:r>
              <a:rPr lang="en-US" altLang="zh-CN" sz="2200" b="1" dirty="0">
                <a:latin typeface="楷体_GB2312" pitchFamily="1" charset="-122"/>
                <a:ea typeface="楷体_GB2312" pitchFamily="1" charset="-122"/>
              </a:rPr>
              <a:t>1954</a:t>
            </a:r>
            <a:r>
              <a:rPr lang="zh-CN" altLang="en-US" sz="2200" b="1" dirty="0">
                <a:latin typeface="楷体_GB2312" pitchFamily="1" charset="-122"/>
                <a:ea typeface="楷体_GB2312" pitchFamily="1" charset="-122"/>
              </a:rPr>
              <a:t>年以前，国家从制度上承认城市土地的商品属性，对城市国有土地实行有偿使用，无论全民所有制单位还是集体所有制单位，只要使用城市国有土地，都必须向国家缴纳租金和有关税费。这种有偿使用制度实质上是具有市场配置含义的。</a:t>
            </a:r>
          </a:p>
          <a:p>
            <a:pPr algn="l" eaLnBrk="1" hangingPunct="1"/>
            <a:endParaRPr lang="zh-CN" altLang="en-US" sz="2200" b="1" dirty="0">
              <a:latin typeface="楷体_GB2312" pitchFamily="1" charset="-122"/>
              <a:ea typeface="楷体_GB2312" pitchFamily="1" charset="-122"/>
            </a:endParaRPr>
          </a:p>
          <a:p>
            <a:pPr algn="l" eaLnBrk="1" hangingPunct="1">
              <a:buFont typeface="Wingdings" panose="05000000000000000000" pitchFamily="2" charset="2"/>
              <a:buChar char=""/>
            </a:pPr>
            <a:r>
              <a:rPr lang="zh-CN" altLang="en-US" sz="2200" b="1" dirty="0">
                <a:solidFill>
                  <a:srgbClr val="006600"/>
                </a:solidFill>
                <a:latin typeface="楷体_GB2312" pitchFamily="1" charset="-122"/>
                <a:ea typeface="楷体_GB2312" pitchFamily="1" charset="-122"/>
              </a:rPr>
              <a:t>第二阶段（</a:t>
            </a:r>
            <a:r>
              <a:rPr lang="en-US" altLang="zh-CN" sz="2200" b="1" dirty="0">
                <a:solidFill>
                  <a:srgbClr val="006600"/>
                </a:solidFill>
                <a:latin typeface="楷体_GB2312" pitchFamily="1" charset="-122"/>
                <a:ea typeface="楷体_GB2312" pitchFamily="1" charset="-122"/>
              </a:rPr>
              <a:t>1955</a:t>
            </a:r>
            <a:r>
              <a:rPr lang="zh-CN" altLang="en-US" sz="2200" b="1" dirty="0">
                <a:solidFill>
                  <a:srgbClr val="006600"/>
                </a:solidFill>
                <a:latin typeface="楷体_GB2312" pitchFamily="1" charset="-122"/>
                <a:ea typeface="楷体_GB2312" pitchFamily="1" charset="-122"/>
              </a:rPr>
              <a:t>年～</a:t>
            </a:r>
            <a:r>
              <a:rPr lang="en-US" altLang="zh-CN" sz="2200" b="1" dirty="0">
                <a:solidFill>
                  <a:srgbClr val="006600"/>
                </a:solidFill>
                <a:latin typeface="楷体_GB2312" pitchFamily="1" charset="-122"/>
                <a:ea typeface="楷体_GB2312" pitchFamily="1" charset="-122"/>
              </a:rPr>
              <a:t>1987</a:t>
            </a:r>
            <a:r>
              <a:rPr lang="zh-CN" altLang="en-US" sz="2200" b="1" dirty="0">
                <a:solidFill>
                  <a:srgbClr val="006600"/>
                </a:solidFill>
                <a:latin typeface="楷体_GB2312" pitchFamily="1" charset="-122"/>
                <a:ea typeface="楷体_GB2312" pitchFamily="1" charset="-122"/>
              </a:rPr>
              <a:t>年）</a:t>
            </a:r>
          </a:p>
          <a:p>
            <a:pPr algn="l" eaLnBrk="1" hangingPunct="1"/>
            <a:r>
              <a:rPr lang="zh-CN" altLang="en-US" sz="2200" b="1" dirty="0">
                <a:latin typeface="楷体_GB2312" pitchFamily="1" charset="-122"/>
                <a:ea typeface="楷体_GB2312" pitchFamily="1" charset="-122"/>
              </a:rPr>
              <a:t>  </a:t>
            </a:r>
            <a:r>
              <a:rPr lang="en-US" altLang="zh-CN" sz="2200" b="1" dirty="0">
                <a:latin typeface="楷体_GB2312" pitchFamily="1" charset="-122"/>
                <a:ea typeface="楷体_GB2312" pitchFamily="1" charset="-122"/>
              </a:rPr>
              <a:t>1954</a:t>
            </a:r>
            <a:r>
              <a:rPr lang="zh-CN" altLang="en-US" sz="2200" b="1" dirty="0">
                <a:latin typeface="楷体_GB2312" pitchFamily="1" charset="-122"/>
                <a:ea typeface="楷体_GB2312" pitchFamily="1" charset="-122"/>
              </a:rPr>
              <a:t>年以后，我国建立了高度集中的计划经济体制，土地管理制度也由市场配置转变为计划配置，城市土地取消了有偿使用，确立了行政划拨土地制度。国有土地的行政划拨制度具有</a:t>
            </a:r>
            <a:r>
              <a:rPr lang="zh-CN" altLang="en-US" sz="2200" b="1" u="sng" dirty="0">
                <a:solidFill>
                  <a:srgbClr val="006600"/>
                </a:solidFill>
                <a:latin typeface="楷体_GB2312" pitchFamily="1" charset="-122"/>
                <a:ea typeface="楷体_GB2312" pitchFamily="1" charset="-122"/>
              </a:rPr>
              <a:t>划拨手段的行政性</a:t>
            </a:r>
            <a:r>
              <a:rPr lang="zh-CN" altLang="en-US" sz="2200" b="1" dirty="0">
                <a:latin typeface="楷体_GB2312" pitchFamily="1" charset="-122"/>
                <a:ea typeface="楷体_GB2312" pitchFamily="1" charset="-122"/>
              </a:rPr>
              <a:t>、</a:t>
            </a:r>
            <a:r>
              <a:rPr lang="zh-CN" altLang="en-US" sz="2200" b="1" u="sng" dirty="0">
                <a:solidFill>
                  <a:srgbClr val="006600"/>
                </a:solidFill>
                <a:latin typeface="楷体_GB2312" pitchFamily="1" charset="-122"/>
                <a:ea typeface="楷体_GB2312" pitchFamily="1" charset="-122"/>
              </a:rPr>
              <a:t>使用期限的无限制性</a:t>
            </a:r>
            <a:r>
              <a:rPr lang="zh-CN" altLang="en-US" sz="2200" b="1" dirty="0">
                <a:latin typeface="楷体_GB2312" pitchFamily="1" charset="-122"/>
                <a:ea typeface="楷体_GB2312" pitchFamily="1" charset="-122"/>
              </a:rPr>
              <a:t>、</a:t>
            </a:r>
            <a:r>
              <a:rPr lang="zh-CN" altLang="en-US" sz="2200" b="1" u="sng" dirty="0">
                <a:solidFill>
                  <a:srgbClr val="006600"/>
                </a:solidFill>
                <a:latin typeface="楷体_GB2312" pitchFamily="1" charset="-122"/>
                <a:ea typeface="楷体_GB2312" pitchFamily="1" charset="-122"/>
              </a:rPr>
              <a:t>土地获取和使用的无偿性</a:t>
            </a:r>
            <a:r>
              <a:rPr lang="zh-CN" altLang="en-US" sz="2200" b="1" dirty="0">
                <a:latin typeface="楷体_GB2312" pitchFamily="1" charset="-122"/>
                <a:ea typeface="楷体_GB2312" pitchFamily="1" charset="-122"/>
              </a:rPr>
              <a:t>、</a:t>
            </a:r>
            <a:r>
              <a:rPr lang="zh-CN" altLang="en-US" sz="2200" b="1" u="sng" dirty="0">
                <a:solidFill>
                  <a:srgbClr val="006600"/>
                </a:solidFill>
                <a:latin typeface="楷体_GB2312" pitchFamily="1" charset="-122"/>
                <a:ea typeface="楷体_GB2312" pitchFamily="1" charset="-122"/>
              </a:rPr>
              <a:t>土地物权的无流动性</a:t>
            </a:r>
            <a:r>
              <a:rPr lang="zh-CN" altLang="en-US" sz="2200" b="1" dirty="0">
                <a:latin typeface="楷体_GB2312" pitchFamily="1" charset="-122"/>
                <a:ea typeface="楷体_GB2312" pitchFamily="1" charset="-122"/>
              </a:rPr>
              <a:t>四个特征。</a:t>
            </a:r>
          </a:p>
        </p:txBody>
      </p:sp>
    </p:spTree>
    <p:extLst>
      <p:ext uri="{BB962C8B-B14F-4D97-AF65-F5344CB8AC3E}">
        <p14:creationId xmlns:p14="http://schemas.microsoft.com/office/powerpoint/2010/main" val="396254106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2878111" y="383318"/>
            <a:ext cx="5441195" cy="1084694"/>
            <a:chOff x="3953022" y="383318"/>
            <a:chExt cx="4366284" cy="1084694"/>
          </a:xfrm>
        </p:grpSpPr>
        <p:sp>
          <p:nvSpPr>
            <p:cNvPr id="14" name="矩形 13"/>
            <p:cNvSpPr/>
            <p:nvPr/>
          </p:nvSpPr>
          <p:spPr>
            <a:xfrm>
              <a:off x="3953022" y="637015"/>
              <a:ext cx="3610949" cy="830997"/>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土地使用权获取方式的历史演变 </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02</a:t>
                </a:r>
                <a:endParaRPr lang="zh-CN" altLang="en-US" sz="4000" dirty="0">
                  <a:solidFill>
                    <a:schemeClr val="bg1"/>
                  </a:solidFill>
                </a:endParaRPr>
              </a:p>
            </p:txBody>
          </p:sp>
        </p:grpSp>
      </p:grpSp>
      <p:sp>
        <p:nvSpPr>
          <p:cNvPr id="10" name="Rectangle 4"/>
          <p:cNvSpPr>
            <a:spLocks noChangeArrowheads="1"/>
          </p:cNvSpPr>
          <p:nvPr/>
        </p:nvSpPr>
        <p:spPr bwMode="auto">
          <a:xfrm>
            <a:off x="566738" y="1094942"/>
            <a:ext cx="8056562" cy="377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buFont typeface="Wingdings" panose="05000000000000000000" pitchFamily="2" charset="2"/>
              <a:buChar char=""/>
            </a:pPr>
            <a:r>
              <a:rPr lang="zh-CN" altLang="en-US" sz="2200" b="1">
                <a:solidFill>
                  <a:srgbClr val="006600"/>
                </a:solidFill>
                <a:latin typeface="楷体_GB2312" pitchFamily="1" charset="-122"/>
                <a:ea typeface="楷体_GB2312" pitchFamily="1" charset="-122"/>
              </a:rPr>
              <a:t>第三阶段（</a:t>
            </a:r>
            <a:r>
              <a:rPr lang="en-US" altLang="zh-CN" sz="2200" b="1">
                <a:solidFill>
                  <a:srgbClr val="006600"/>
                </a:solidFill>
                <a:latin typeface="楷体_GB2312" pitchFamily="1" charset="-122"/>
                <a:ea typeface="楷体_GB2312" pitchFamily="1" charset="-122"/>
              </a:rPr>
              <a:t>1988</a:t>
            </a:r>
            <a:r>
              <a:rPr lang="zh-CN" altLang="en-US" sz="2200" b="1">
                <a:solidFill>
                  <a:srgbClr val="006600"/>
                </a:solidFill>
                <a:latin typeface="楷体_GB2312" pitchFamily="1" charset="-122"/>
                <a:ea typeface="楷体_GB2312" pitchFamily="1" charset="-122"/>
              </a:rPr>
              <a:t>年～</a:t>
            </a:r>
            <a:r>
              <a:rPr lang="en-US" altLang="zh-CN" sz="2200" b="1">
                <a:solidFill>
                  <a:srgbClr val="006600"/>
                </a:solidFill>
                <a:latin typeface="楷体_GB2312" pitchFamily="1" charset="-122"/>
                <a:ea typeface="楷体_GB2312" pitchFamily="1" charset="-122"/>
              </a:rPr>
              <a:t>2000</a:t>
            </a:r>
            <a:r>
              <a:rPr lang="zh-CN" altLang="en-US" sz="2200" b="1">
                <a:solidFill>
                  <a:srgbClr val="006600"/>
                </a:solidFill>
                <a:latin typeface="楷体_GB2312" pitchFamily="1" charset="-122"/>
                <a:ea typeface="楷体_GB2312" pitchFamily="1" charset="-122"/>
              </a:rPr>
              <a:t>年</a:t>
            </a:r>
            <a:r>
              <a:rPr lang="en-US" altLang="zh-CN" sz="2200" b="1">
                <a:solidFill>
                  <a:srgbClr val="006600"/>
                </a:solidFill>
                <a:latin typeface="楷体_GB2312" pitchFamily="1" charset="-122"/>
                <a:ea typeface="楷体_GB2312" pitchFamily="1" charset="-122"/>
              </a:rPr>
              <a:t>)</a:t>
            </a:r>
          </a:p>
          <a:p>
            <a:pPr algn="just" eaLnBrk="1" hangingPunct="1">
              <a:buFont typeface="Wingdings" panose="05000000000000000000" pitchFamily="2" charset="2"/>
              <a:buNone/>
            </a:pPr>
            <a:r>
              <a:rPr lang="en-US" altLang="zh-CN" sz="2200" b="1">
                <a:latin typeface="楷体_GB2312" pitchFamily="1" charset="-122"/>
                <a:ea typeface="楷体_GB2312" pitchFamily="1" charset="-122"/>
              </a:rPr>
              <a:t>1987</a:t>
            </a:r>
            <a:r>
              <a:rPr lang="zh-CN" altLang="en-US" sz="2200" b="1">
                <a:latin typeface="楷体_GB2312" pitchFamily="1" charset="-122"/>
                <a:ea typeface="楷体_GB2312" pitchFamily="1" charset="-122"/>
              </a:rPr>
              <a:t>年，深圳市敲响了国有土地拍卖的第一槌。</a:t>
            </a:r>
          </a:p>
          <a:p>
            <a:pPr algn="just" eaLnBrk="1" hangingPunct="1"/>
            <a:r>
              <a:rPr lang="en-US" altLang="zh-CN" sz="2200" b="1">
                <a:latin typeface="楷体_GB2312" pitchFamily="1" charset="-122"/>
                <a:ea typeface="楷体_GB2312" pitchFamily="1" charset="-122"/>
              </a:rPr>
              <a:t>1988</a:t>
            </a:r>
            <a:r>
              <a:rPr lang="zh-CN" altLang="en-US" sz="2200" b="1">
                <a:latin typeface="楷体_GB2312" pitchFamily="1" charset="-122"/>
                <a:ea typeface="楷体_GB2312" pitchFamily="1" charset="-122"/>
              </a:rPr>
              <a:t>年，</a:t>
            </a:r>
            <a:r>
              <a:rPr lang="en-US" altLang="zh-CN" sz="2200" b="1">
                <a:solidFill>
                  <a:srgbClr val="006600"/>
                </a:solidFill>
                <a:latin typeface="楷体_GB2312" pitchFamily="1" charset="-122"/>
                <a:ea typeface="楷体_GB2312" pitchFamily="1" charset="-122"/>
              </a:rPr>
              <a:t>《</a:t>
            </a:r>
            <a:r>
              <a:rPr lang="zh-CN" altLang="en-US" sz="2200" b="1">
                <a:solidFill>
                  <a:srgbClr val="006600"/>
                </a:solidFill>
                <a:latin typeface="楷体_GB2312" pitchFamily="1" charset="-122"/>
                <a:ea typeface="楷体_GB2312" pitchFamily="1" charset="-122"/>
              </a:rPr>
              <a:t>宪法</a:t>
            </a:r>
            <a:r>
              <a:rPr lang="en-US" altLang="zh-CN" sz="2200" b="1">
                <a:solidFill>
                  <a:srgbClr val="006600"/>
                </a:solidFill>
                <a:latin typeface="楷体_GB2312" pitchFamily="1" charset="-122"/>
                <a:ea typeface="楷体_GB2312" pitchFamily="1" charset="-122"/>
              </a:rPr>
              <a:t>》</a:t>
            </a:r>
            <a:r>
              <a:rPr lang="zh-CN" altLang="en-US" sz="2200" b="1">
                <a:latin typeface="楷体_GB2312" pitchFamily="1" charset="-122"/>
                <a:ea typeface="楷体_GB2312" pitchFamily="1" charset="-122"/>
              </a:rPr>
              <a:t>修正案规定</a:t>
            </a:r>
            <a:r>
              <a:rPr lang="en-US" altLang="zh-CN" sz="2200" b="1">
                <a:latin typeface="楷体_GB2312" pitchFamily="1" charset="-122"/>
                <a:ea typeface="楷体_GB2312" pitchFamily="1" charset="-122"/>
              </a:rPr>
              <a:t>,</a:t>
            </a:r>
            <a:r>
              <a:rPr lang="zh-CN" altLang="en-US" sz="2200" b="1">
                <a:latin typeface="楷体_GB2312" pitchFamily="1" charset="-122"/>
                <a:ea typeface="楷体_GB2312" pitchFamily="1" charset="-122"/>
              </a:rPr>
              <a:t>土地使用权可以依照法律的规定转让。</a:t>
            </a:r>
          </a:p>
          <a:p>
            <a:pPr algn="just" eaLnBrk="1" hangingPunct="1"/>
            <a:r>
              <a:rPr lang="en-US" altLang="zh-CN" sz="2200" b="1">
                <a:latin typeface="楷体_GB2312" pitchFamily="1" charset="-122"/>
                <a:ea typeface="楷体_GB2312" pitchFamily="1" charset="-122"/>
              </a:rPr>
              <a:t>1990</a:t>
            </a:r>
            <a:r>
              <a:rPr lang="zh-CN" altLang="en-US" sz="2200" b="1">
                <a:latin typeface="楷体_GB2312" pitchFamily="1" charset="-122"/>
                <a:ea typeface="楷体_GB2312" pitchFamily="1" charset="-122"/>
              </a:rPr>
              <a:t>年，国务院出台</a:t>
            </a:r>
            <a:r>
              <a:rPr lang="en-US" altLang="zh-CN" sz="2200" b="1">
                <a:solidFill>
                  <a:srgbClr val="006600"/>
                </a:solidFill>
                <a:latin typeface="楷体_GB2312" pitchFamily="1" charset="-122"/>
                <a:ea typeface="楷体_GB2312" pitchFamily="1" charset="-122"/>
              </a:rPr>
              <a:t>《</a:t>
            </a:r>
            <a:r>
              <a:rPr lang="zh-CN" altLang="en-US" sz="2200" b="1">
                <a:solidFill>
                  <a:srgbClr val="006600"/>
                </a:solidFill>
                <a:latin typeface="楷体_GB2312" pitchFamily="1" charset="-122"/>
                <a:ea typeface="楷体_GB2312" pitchFamily="1" charset="-122"/>
              </a:rPr>
              <a:t>城镇国有土地使用权出让和转让暂行条例</a:t>
            </a:r>
            <a:r>
              <a:rPr lang="en-US" altLang="zh-CN" sz="2200" b="1">
                <a:solidFill>
                  <a:srgbClr val="006600"/>
                </a:solidFill>
                <a:latin typeface="楷体_GB2312" pitchFamily="1" charset="-122"/>
                <a:ea typeface="楷体_GB2312" pitchFamily="1" charset="-122"/>
              </a:rPr>
              <a:t>》</a:t>
            </a:r>
            <a:r>
              <a:rPr lang="zh-CN" altLang="en-US" sz="2200" b="1">
                <a:latin typeface="楷体_GB2312" pitchFamily="1" charset="-122"/>
                <a:ea typeface="楷体_GB2312" pitchFamily="1" charset="-122"/>
              </a:rPr>
              <a:t>，确立了国家实行城镇国有土地使用权出让、转让制度。</a:t>
            </a:r>
          </a:p>
          <a:p>
            <a:pPr algn="just" eaLnBrk="1" hangingPunct="1"/>
            <a:r>
              <a:rPr lang="en-US" altLang="zh-CN" sz="2200" b="1">
                <a:latin typeface="楷体_GB2312" pitchFamily="1" charset="-122"/>
                <a:ea typeface="楷体_GB2312" pitchFamily="1" charset="-122"/>
              </a:rPr>
              <a:t>1995</a:t>
            </a:r>
            <a:r>
              <a:rPr lang="zh-CN" altLang="en-US" sz="2200" b="1">
                <a:latin typeface="楷体_GB2312" pitchFamily="1" charset="-122"/>
                <a:ea typeface="楷体_GB2312" pitchFamily="1" charset="-122"/>
              </a:rPr>
              <a:t>年，</a:t>
            </a:r>
            <a:r>
              <a:rPr lang="en-US" altLang="zh-CN" sz="2200" b="1">
                <a:solidFill>
                  <a:srgbClr val="006600"/>
                </a:solidFill>
                <a:latin typeface="楷体_GB2312" pitchFamily="1" charset="-122"/>
                <a:ea typeface="楷体_GB2312" pitchFamily="1" charset="-122"/>
              </a:rPr>
              <a:t>《</a:t>
            </a:r>
            <a:r>
              <a:rPr lang="zh-CN" altLang="en-US" sz="2200" b="1">
                <a:solidFill>
                  <a:srgbClr val="006600"/>
                </a:solidFill>
                <a:latin typeface="楷体_GB2312" pitchFamily="1" charset="-122"/>
                <a:ea typeface="楷体_GB2312" pitchFamily="1" charset="-122"/>
              </a:rPr>
              <a:t>城市房地产管理法</a:t>
            </a:r>
            <a:r>
              <a:rPr lang="en-US" altLang="zh-CN" sz="2200" b="1">
                <a:solidFill>
                  <a:srgbClr val="006600"/>
                </a:solidFill>
                <a:latin typeface="楷体_GB2312" pitchFamily="1" charset="-122"/>
                <a:ea typeface="楷体_GB2312" pitchFamily="1" charset="-122"/>
              </a:rPr>
              <a:t>》</a:t>
            </a:r>
            <a:r>
              <a:rPr lang="zh-CN" altLang="en-US" sz="2200" b="1">
                <a:latin typeface="楷体_GB2312" pitchFamily="1" charset="-122"/>
                <a:ea typeface="楷体_GB2312" pitchFamily="1" charset="-122"/>
              </a:rPr>
              <a:t>规定，国家依法实行国有土地有偿、有限期使用制度。</a:t>
            </a:r>
          </a:p>
          <a:p>
            <a:pPr algn="just" eaLnBrk="1" hangingPunct="1"/>
            <a:r>
              <a:rPr lang="en-US" altLang="zh-CN" sz="2200" b="1">
                <a:latin typeface="楷体_GB2312" pitchFamily="1" charset="-122"/>
                <a:ea typeface="楷体_GB2312" pitchFamily="1" charset="-122"/>
              </a:rPr>
              <a:t>1998</a:t>
            </a:r>
            <a:r>
              <a:rPr lang="zh-CN" altLang="en-US" sz="2200" b="1">
                <a:latin typeface="楷体_GB2312" pitchFamily="1" charset="-122"/>
                <a:ea typeface="楷体_GB2312" pitchFamily="1" charset="-122"/>
              </a:rPr>
              <a:t>年，</a:t>
            </a:r>
            <a:r>
              <a:rPr lang="en-US" altLang="zh-CN" sz="2200" b="1">
                <a:solidFill>
                  <a:srgbClr val="006600"/>
                </a:solidFill>
                <a:latin typeface="楷体_GB2312" pitchFamily="1" charset="-122"/>
                <a:ea typeface="楷体_GB2312" pitchFamily="1" charset="-122"/>
              </a:rPr>
              <a:t>《</a:t>
            </a:r>
            <a:r>
              <a:rPr lang="zh-CN" altLang="en-US" sz="2200" b="1">
                <a:solidFill>
                  <a:srgbClr val="006600"/>
                </a:solidFill>
                <a:latin typeface="楷体_GB2312" pitchFamily="1" charset="-122"/>
                <a:ea typeface="楷体_GB2312" pitchFamily="1" charset="-122"/>
              </a:rPr>
              <a:t>土地管理法</a:t>
            </a:r>
            <a:r>
              <a:rPr lang="en-US" altLang="zh-CN" sz="2200" b="1">
                <a:solidFill>
                  <a:srgbClr val="006600"/>
                </a:solidFill>
                <a:latin typeface="楷体_GB2312" pitchFamily="1" charset="-122"/>
                <a:ea typeface="楷体_GB2312" pitchFamily="1" charset="-122"/>
              </a:rPr>
              <a:t>》</a:t>
            </a:r>
            <a:r>
              <a:rPr lang="zh-CN" altLang="en-US" sz="2200" b="1">
                <a:latin typeface="楷体_GB2312" pitchFamily="1" charset="-122"/>
                <a:ea typeface="楷体_GB2312" pitchFamily="1" charset="-122"/>
              </a:rPr>
              <a:t>规定，国家依法实行国有土地有偿使用制度，建设单位使用国有土地应当以出让等有偿方式取得。</a:t>
            </a:r>
          </a:p>
          <a:p>
            <a:pPr algn="just" eaLnBrk="1" hangingPunct="1"/>
            <a:r>
              <a:rPr lang="zh-CN" altLang="en-US" sz="2200" b="1">
                <a:latin typeface="楷体_GB2312" pitchFamily="1" charset="-122"/>
                <a:ea typeface="楷体_GB2312" pitchFamily="1" charset="-122"/>
              </a:rPr>
              <a:t>自此，国有土地有偿使用制度正式确立。</a:t>
            </a:r>
          </a:p>
        </p:txBody>
      </p:sp>
      <p:sp>
        <p:nvSpPr>
          <p:cNvPr id="11" name="Rectangle 5"/>
          <p:cNvSpPr>
            <a:spLocks noChangeArrowheads="1"/>
          </p:cNvSpPr>
          <p:nvPr/>
        </p:nvSpPr>
        <p:spPr bwMode="auto">
          <a:xfrm>
            <a:off x="522288" y="4920817"/>
            <a:ext cx="823595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200" b="1">
                <a:ea typeface="楷体_GB2312" pitchFamily="1" charset="-122"/>
              </a:rPr>
              <a:t> </a:t>
            </a:r>
            <a:r>
              <a:rPr lang="zh-CN" altLang="en-US" sz="2200" b="1">
                <a:ea typeface="楷体_GB2312" pitchFamily="1" charset="-122"/>
              </a:rPr>
              <a:t>但是，这一阶段的土地出让以协议出让为主，市场配置与计划配置同时存在，并不能完全体现土地的市场价值，甚至造成了大量土地的不规范出让，进而滋生腐败，损害了国家利益。由于出让市场的不规范，造成土地二级市场发展缓慢，因而市场需求多是通过一级市场解决。</a:t>
            </a:r>
          </a:p>
        </p:txBody>
      </p:sp>
    </p:spTree>
    <p:extLst>
      <p:ext uri="{BB962C8B-B14F-4D97-AF65-F5344CB8AC3E}">
        <p14:creationId xmlns:p14="http://schemas.microsoft.com/office/powerpoint/2010/main" val="1271513358"/>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2878111" y="383318"/>
            <a:ext cx="5441195" cy="1084694"/>
            <a:chOff x="3953022" y="383318"/>
            <a:chExt cx="4366284" cy="1084694"/>
          </a:xfrm>
        </p:grpSpPr>
        <p:sp>
          <p:nvSpPr>
            <p:cNvPr id="14" name="矩形 13"/>
            <p:cNvSpPr/>
            <p:nvPr/>
          </p:nvSpPr>
          <p:spPr>
            <a:xfrm>
              <a:off x="3953022" y="637015"/>
              <a:ext cx="3610949" cy="830997"/>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土地使用权获取方式的历史演变 </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02</a:t>
                </a:r>
                <a:endParaRPr lang="zh-CN" altLang="en-US" sz="4000" dirty="0">
                  <a:solidFill>
                    <a:schemeClr val="bg1"/>
                  </a:solidFill>
                </a:endParaRPr>
              </a:p>
            </p:txBody>
          </p:sp>
        </p:grpSp>
      </p:grpSp>
      <p:sp>
        <p:nvSpPr>
          <p:cNvPr id="9" name="Rectangle 4"/>
          <p:cNvSpPr>
            <a:spLocks noChangeArrowheads="1"/>
          </p:cNvSpPr>
          <p:nvPr/>
        </p:nvSpPr>
        <p:spPr bwMode="auto">
          <a:xfrm>
            <a:off x="491240" y="1300009"/>
            <a:ext cx="8235950" cy="517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3048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buClr>
                <a:srgbClr val="006600"/>
              </a:buClr>
              <a:buFont typeface="Wingdings" panose="05000000000000000000" pitchFamily="2" charset="2"/>
              <a:buChar char=""/>
            </a:pPr>
            <a:r>
              <a:rPr lang="zh-CN" altLang="en-US" sz="2200" b="1">
                <a:solidFill>
                  <a:srgbClr val="006600"/>
                </a:solidFill>
                <a:latin typeface="楷体_GB2312" pitchFamily="1" charset="-122"/>
                <a:ea typeface="楷体_GB2312" pitchFamily="1" charset="-122"/>
              </a:rPr>
              <a:t>第四阶段（</a:t>
            </a:r>
            <a:r>
              <a:rPr lang="en-US" altLang="zh-CN" sz="2200" b="1">
                <a:solidFill>
                  <a:srgbClr val="006600"/>
                </a:solidFill>
                <a:latin typeface="楷体_GB2312" pitchFamily="1" charset="-122"/>
                <a:ea typeface="楷体_GB2312" pitchFamily="1" charset="-122"/>
              </a:rPr>
              <a:t>2001</a:t>
            </a:r>
            <a:r>
              <a:rPr lang="zh-CN" altLang="en-US" sz="2200" b="1">
                <a:solidFill>
                  <a:srgbClr val="006600"/>
                </a:solidFill>
                <a:latin typeface="楷体_GB2312" pitchFamily="1" charset="-122"/>
                <a:ea typeface="楷体_GB2312" pitchFamily="1" charset="-122"/>
              </a:rPr>
              <a:t>年至今）</a:t>
            </a:r>
          </a:p>
          <a:p>
            <a:pPr algn="just" eaLnBrk="1" hangingPunct="1"/>
            <a:r>
              <a:rPr lang="zh-CN" altLang="en-US" sz="2200" b="1">
                <a:latin typeface="楷体_GB2312" pitchFamily="1" charset="-122"/>
                <a:ea typeface="楷体_GB2312" pitchFamily="1" charset="-122"/>
              </a:rPr>
              <a:t> </a:t>
            </a:r>
            <a:r>
              <a:rPr lang="en-US" altLang="zh-CN" sz="2200" b="1">
                <a:latin typeface="Times New Roman" panose="02020603050405020304" pitchFamily="18" charset="0"/>
                <a:ea typeface="楷体_GB2312" pitchFamily="1" charset="-122"/>
              </a:rPr>
              <a:t>2001</a:t>
            </a:r>
            <a:r>
              <a:rPr lang="zh-CN" altLang="en-US" sz="2200" b="1">
                <a:latin typeface="Times New Roman" panose="02020603050405020304" pitchFamily="18" charset="0"/>
                <a:ea typeface="楷体_GB2312" pitchFamily="1" charset="-122"/>
              </a:rPr>
              <a:t>年国务院下发的</a:t>
            </a:r>
            <a:r>
              <a:rPr lang="en-US" altLang="zh-CN" sz="2200" b="1">
                <a:solidFill>
                  <a:srgbClr val="006600"/>
                </a:solidFill>
                <a:latin typeface="Times New Roman" panose="02020603050405020304" pitchFamily="18" charset="0"/>
                <a:ea typeface="楷体_GB2312" pitchFamily="1" charset="-122"/>
              </a:rPr>
              <a:t>《</a:t>
            </a:r>
            <a:r>
              <a:rPr lang="zh-CN" altLang="en-US" sz="2200" b="1">
                <a:solidFill>
                  <a:srgbClr val="006600"/>
                </a:solidFill>
                <a:latin typeface="Times New Roman" panose="02020603050405020304" pitchFamily="18" charset="0"/>
                <a:ea typeface="楷体_GB2312" pitchFamily="1" charset="-122"/>
              </a:rPr>
              <a:t>关于加强国有土地资产管理的通知</a:t>
            </a:r>
            <a:r>
              <a:rPr lang="en-US" altLang="zh-CN" sz="2200" b="1">
                <a:solidFill>
                  <a:srgbClr val="006600"/>
                </a:solidFill>
                <a:latin typeface="Times New Roman" panose="02020603050405020304" pitchFamily="18" charset="0"/>
                <a:ea typeface="楷体_GB2312" pitchFamily="1" charset="-122"/>
              </a:rPr>
              <a:t>》</a:t>
            </a:r>
            <a:r>
              <a:rPr lang="zh-CN" altLang="en-US" sz="2200" b="1">
                <a:latin typeface="Times New Roman" panose="02020603050405020304" pitchFamily="18" charset="0"/>
                <a:ea typeface="楷体_GB2312" pitchFamily="1" charset="-122"/>
              </a:rPr>
              <a:t>明确提出，为体现市场经济原则，确保土地使用权交易的公开、公平和公正，各地要大力推行土地使用权招标、拍卖。同年，国土资源部发布了</a:t>
            </a:r>
            <a:r>
              <a:rPr lang="en-US" altLang="zh-CN" sz="2200" b="1">
                <a:solidFill>
                  <a:srgbClr val="006600"/>
                </a:solidFill>
                <a:latin typeface="Times New Roman" panose="02020603050405020304" pitchFamily="18" charset="0"/>
                <a:ea typeface="楷体_GB2312" pitchFamily="1" charset="-122"/>
              </a:rPr>
              <a:t>《</a:t>
            </a:r>
            <a:r>
              <a:rPr lang="zh-CN" altLang="en-US" sz="2200" b="1">
                <a:solidFill>
                  <a:srgbClr val="006600"/>
                </a:solidFill>
                <a:latin typeface="Times New Roman" panose="02020603050405020304" pitchFamily="18" charset="0"/>
                <a:ea typeface="楷体_GB2312" pitchFamily="1" charset="-122"/>
              </a:rPr>
              <a:t>划拨用地目录</a:t>
            </a:r>
            <a:r>
              <a:rPr lang="en-US" altLang="zh-CN" sz="2200" b="1">
                <a:solidFill>
                  <a:srgbClr val="006600"/>
                </a:solidFill>
                <a:latin typeface="Times New Roman" panose="02020603050405020304" pitchFamily="18" charset="0"/>
                <a:ea typeface="楷体_GB2312" pitchFamily="1" charset="-122"/>
              </a:rPr>
              <a:t>》</a:t>
            </a:r>
            <a:r>
              <a:rPr lang="zh-CN" altLang="en-US" sz="2200" b="1">
                <a:latin typeface="Times New Roman" panose="02020603050405020304" pitchFamily="18" charset="0"/>
                <a:ea typeface="楷体_GB2312" pitchFamily="1" charset="-122"/>
              </a:rPr>
              <a:t>，规定不符合目录的建设用地，不得划拨供地，必须有偿供应。</a:t>
            </a:r>
          </a:p>
          <a:p>
            <a:pPr algn="just" eaLnBrk="1" hangingPunct="1"/>
            <a:r>
              <a:rPr lang="zh-CN" altLang="en-US" sz="2200" b="1">
                <a:latin typeface="Times New Roman" panose="02020603050405020304" pitchFamily="18" charset="0"/>
                <a:ea typeface="楷体_GB2312" pitchFamily="1" charset="-122"/>
              </a:rPr>
              <a:t> </a:t>
            </a:r>
            <a:r>
              <a:rPr lang="en-US" altLang="zh-CN" sz="2200" b="1">
                <a:latin typeface="Times New Roman" panose="02020603050405020304" pitchFamily="18" charset="0"/>
                <a:ea typeface="楷体_GB2312" pitchFamily="1" charset="-122"/>
              </a:rPr>
              <a:t>2002</a:t>
            </a:r>
            <a:r>
              <a:rPr lang="zh-CN" altLang="en-US" sz="2200" b="1">
                <a:latin typeface="Times New Roman" panose="02020603050405020304" pitchFamily="18" charset="0"/>
                <a:ea typeface="楷体_GB2312" pitchFamily="1" charset="-122"/>
              </a:rPr>
              <a:t>年、</a:t>
            </a:r>
            <a:r>
              <a:rPr lang="en-US" altLang="zh-CN" sz="2200" b="1">
                <a:latin typeface="Times New Roman" panose="02020603050405020304" pitchFamily="18" charset="0"/>
                <a:ea typeface="楷体_GB2312" pitchFamily="1" charset="-122"/>
              </a:rPr>
              <a:t>2003</a:t>
            </a:r>
            <a:r>
              <a:rPr lang="zh-CN" altLang="en-US" sz="2200" b="1">
                <a:latin typeface="Times New Roman" panose="02020603050405020304" pitchFamily="18" charset="0"/>
                <a:ea typeface="楷体_GB2312" pitchFamily="1" charset="-122"/>
              </a:rPr>
              <a:t>年，国土资源部相继发布了</a:t>
            </a:r>
            <a:r>
              <a:rPr lang="en-US" altLang="zh-CN" sz="2200" b="1">
                <a:solidFill>
                  <a:srgbClr val="006600"/>
                </a:solidFill>
                <a:latin typeface="Times New Roman" panose="02020603050405020304" pitchFamily="18" charset="0"/>
                <a:ea typeface="楷体_GB2312" pitchFamily="1" charset="-122"/>
              </a:rPr>
              <a:t>《</a:t>
            </a:r>
            <a:r>
              <a:rPr lang="zh-CN" altLang="en-US" sz="2200" b="1">
                <a:solidFill>
                  <a:srgbClr val="006600"/>
                </a:solidFill>
                <a:latin typeface="Times New Roman" panose="02020603050405020304" pitchFamily="18" charset="0"/>
                <a:ea typeface="楷体_GB2312" pitchFamily="1" charset="-122"/>
              </a:rPr>
              <a:t>招标拍卖挂牌出让国有土地使用权规定</a:t>
            </a:r>
            <a:r>
              <a:rPr lang="en-US" altLang="zh-CN" sz="2200" b="1">
                <a:solidFill>
                  <a:srgbClr val="006600"/>
                </a:solidFill>
                <a:latin typeface="Times New Roman" panose="02020603050405020304" pitchFamily="18" charset="0"/>
                <a:ea typeface="楷体_GB2312" pitchFamily="1" charset="-122"/>
              </a:rPr>
              <a:t>》</a:t>
            </a:r>
            <a:r>
              <a:rPr lang="zh-CN" altLang="en-US" sz="2200" b="1">
                <a:latin typeface="Times New Roman" panose="02020603050405020304" pitchFamily="18" charset="0"/>
                <a:ea typeface="楷体_GB2312" pitchFamily="1" charset="-122"/>
              </a:rPr>
              <a:t>和</a:t>
            </a:r>
            <a:r>
              <a:rPr lang="en-US" altLang="zh-CN" sz="2200" b="1">
                <a:solidFill>
                  <a:srgbClr val="006600"/>
                </a:solidFill>
                <a:latin typeface="Times New Roman" panose="02020603050405020304" pitchFamily="18" charset="0"/>
                <a:ea typeface="楷体_GB2312" pitchFamily="1" charset="-122"/>
              </a:rPr>
              <a:t>《</a:t>
            </a:r>
            <a:r>
              <a:rPr lang="zh-CN" altLang="en-US" sz="2200" b="1">
                <a:solidFill>
                  <a:srgbClr val="006600"/>
                </a:solidFill>
                <a:latin typeface="Times New Roman" panose="02020603050405020304" pitchFamily="18" charset="0"/>
                <a:ea typeface="楷体_GB2312" pitchFamily="1" charset="-122"/>
              </a:rPr>
              <a:t>协议出让国有土地使用权规定</a:t>
            </a:r>
            <a:r>
              <a:rPr lang="en-US" altLang="zh-CN" sz="2200" b="1">
                <a:solidFill>
                  <a:srgbClr val="006600"/>
                </a:solidFill>
                <a:latin typeface="Times New Roman" panose="02020603050405020304" pitchFamily="18" charset="0"/>
                <a:ea typeface="楷体_GB2312" pitchFamily="1" charset="-122"/>
              </a:rPr>
              <a:t>》</a:t>
            </a:r>
            <a:r>
              <a:rPr lang="zh-CN" altLang="en-US" sz="2200" b="1">
                <a:latin typeface="Times New Roman" panose="02020603050405020304" pitchFamily="18" charset="0"/>
                <a:ea typeface="楷体_GB2312" pitchFamily="1" charset="-122"/>
              </a:rPr>
              <a:t>。  </a:t>
            </a:r>
          </a:p>
          <a:p>
            <a:pPr algn="just" eaLnBrk="1" hangingPunct="1"/>
            <a:r>
              <a:rPr lang="zh-CN" altLang="en-US" sz="2200" b="1">
                <a:latin typeface="Times New Roman" panose="02020603050405020304" pitchFamily="18" charset="0"/>
                <a:ea typeface="楷体_GB2312" pitchFamily="1" charset="-122"/>
              </a:rPr>
              <a:t> 在这三年间，国有土地划拨供应的范围进一步明确，招拍挂出让和协议出让有了具体细化的范围与操作程序，国有土地使用权出让的市场配置制度框架初步确立。</a:t>
            </a:r>
          </a:p>
          <a:p>
            <a:pPr algn="just" eaLnBrk="1" hangingPunct="1"/>
            <a:r>
              <a:rPr lang="zh-CN" altLang="en-US" sz="2200" b="1">
                <a:latin typeface="Times New Roman" panose="02020603050405020304" pitchFamily="18" charset="0"/>
                <a:ea typeface="楷体_GB2312" pitchFamily="1" charset="-122"/>
              </a:rPr>
              <a:t>   现阶段，房地产开发项目除经济适用房、廉租房等保障性住房可以通过划拨方式获得土地使用权外，其它商品房开发项目获取土地使用权的主要方式有三种，分别是：</a:t>
            </a:r>
            <a:r>
              <a:rPr lang="zh-CN" altLang="en-US" sz="2200" b="1" u="sng">
                <a:solidFill>
                  <a:srgbClr val="006600"/>
                </a:solidFill>
                <a:latin typeface="Times New Roman" panose="02020603050405020304" pitchFamily="18" charset="0"/>
                <a:ea typeface="楷体_GB2312" pitchFamily="1" charset="-122"/>
              </a:rPr>
              <a:t>土地使用权出让</a:t>
            </a:r>
            <a:r>
              <a:rPr lang="zh-CN" altLang="en-US" sz="2200" b="1">
                <a:latin typeface="Times New Roman" panose="02020603050405020304" pitchFamily="18" charset="0"/>
                <a:ea typeface="楷体_GB2312" pitchFamily="1" charset="-122"/>
              </a:rPr>
              <a:t>、</a:t>
            </a:r>
            <a:r>
              <a:rPr lang="zh-CN" altLang="en-US" sz="2200" b="1" u="sng">
                <a:solidFill>
                  <a:srgbClr val="006600"/>
                </a:solidFill>
                <a:latin typeface="Times New Roman" panose="02020603050405020304" pitchFamily="18" charset="0"/>
                <a:ea typeface="楷体_GB2312" pitchFamily="1" charset="-122"/>
              </a:rPr>
              <a:t>在建项目收购</a:t>
            </a:r>
            <a:r>
              <a:rPr lang="zh-CN" altLang="en-US" sz="2200" b="1">
                <a:latin typeface="Times New Roman" panose="02020603050405020304" pitchFamily="18" charset="0"/>
                <a:ea typeface="楷体_GB2312" pitchFamily="1" charset="-122"/>
              </a:rPr>
              <a:t>和</a:t>
            </a:r>
            <a:r>
              <a:rPr lang="zh-CN" altLang="en-US" sz="2200" b="1" u="sng">
                <a:solidFill>
                  <a:srgbClr val="006600"/>
                </a:solidFill>
                <a:latin typeface="Times New Roman" panose="02020603050405020304" pitchFamily="18" charset="0"/>
                <a:ea typeface="楷体_GB2312" pitchFamily="1" charset="-122"/>
              </a:rPr>
              <a:t>项目公司入股</a:t>
            </a:r>
            <a:r>
              <a:rPr lang="zh-CN" altLang="en-US" sz="2200" b="1">
                <a:latin typeface="Times New Roman" panose="02020603050405020304" pitchFamily="18" charset="0"/>
                <a:ea typeface="楷体_GB2312" pitchFamily="1" charset="-122"/>
              </a:rPr>
              <a:t>。</a:t>
            </a:r>
          </a:p>
        </p:txBody>
      </p:sp>
    </p:spTree>
    <p:extLst>
      <p:ext uri="{BB962C8B-B14F-4D97-AF65-F5344CB8AC3E}">
        <p14:creationId xmlns:p14="http://schemas.microsoft.com/office/powerpoint/2010/main" val="251854905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土地使用权取得方式</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03</a:t>
                </a:r>
                <a:endParaRPr lang="zh-CN" altLang="en-US" sz="4000" dirty="0">
                  <a:solidFill>
                    <a:schemeClr val="bg1"/>
                  </a:solidFill>
                </a:endParaRPr>
              </a:p>
            </p:txBody>
          </p:sp>
        </p:grpSp>
      </p:grpSp>
      <p:graphicFrame>
        <p:nvGraphicFramePr>
          <p:cNvPr id="2" name="图示 1"/>
          <p:cNvGraphicFramePr/>
          <p:nvPr>
            <p:extLst>
              <p:ext uri="{D42A27DB-BD31-4B8C-83A1-F6EECF244321}">
                <p14:modId xmlns:p14="http://schemas.microsoft.com/office/powerpoint/2010/main" val="205840472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56325261"/>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土地使用权取得方式</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03</a:t>
                </a:r>
                <a:endParaRPr lang="zh-CN" altLang="en-US" sz="4000" dirty="0">
                  <a:solidFill>
                    <a:schemeClr val="bg1"/>
                  </a:solidFill>
                </a:endParaRPr>
              </a:p>
            </p:txBody>
          </p:sp>
        </p:grpSp>
      </p:grpSp>
      <p:graphicFrame>
        <p:nvGraphicFramePr>
          <p:cNvPr id="2" name="图示 1"/>
          <p:cNvGraphicFramePr/>
          <p:nvPr>
            <p:extLst>
              <p:ext uri="{D42A27DB-BD31-4B8C-83A1-F6EECF244321}">
                <p14:modId xmlns:p14="http://schemas.microsoft.com/office/powerpoint/2010/main" val="2409263145"/>
              </p:ext>
            </p:extLst>
          </p:nvPr>
        </p:nvGraphicFramePr>
        <p:xfrm>
          <a:off x="787940" y="1352377"/>
          <a:ext cx="7665395" cy="5058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1616346"/>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土地使用权出让</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04</a:t>
                </a:r>
                <a:endParaRPr lang="zh-CN" altLang="en-US" sz="4000" dirty="0">
                  <a:solidFill>
                    <a:schemeClr val="bg1"/>
                  </a:solidFill>
                </a:endParaRPr>
              </a:p>
            </p:txBody>
          </p:sp>
        </p:grpSp>
      </p:grpSp>
      <p:graphicFrame>
        <p:nvGraphicFramePr>
          <p:cNvPr id="32" name="图示 31"/>
          <p:cNvGraphicFramePr/>
          <p:nvPr>
            <p:extLst>
              <p:ext uri="{D42A27DB-BD31-4B8C-83A1-F6EECF244321}">
                <p14:modId xmlns:p14="http://schemas.microsoft.com/office/powerpoint/2010/main" val="614679030"/>
              </p:ext>
            </p:extLst>
          </p:nvPr>
        </p:nvGraphicFramePr>
        <p:xfrm>
          <a:off x="787940" y="1352377"/>
          <a:ext cx="7665395" cy="5058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33976821"/>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土地使用权出让</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04</a:t>
                </a:r>
                <a:endParaRPr lang="zh-CN" altLang="en-US" sz="4000" dirty="0">
                  <a:solidFill>
                    <a:schemeClr val="bg1"/>
                  </a:solidFill>
                </a:endParaRPr>
              </a:p>
            </p:txBody>
          </p:sp>
        </p:grpSp>
      </p:grpSp>
      <p:graphicFrame>
        <p:nvGraphicFramePr>
          <p:cNvPr id="25" name="图示 24"/>
          <p:cNvGraphicFramePr/>
          <p:nvPr>
            <p:extLst>
              <p:ext uri="{D42A27DB-BD31-4B8C-83A1-F6EECF244321}">
                <p14:modId xmlns:p14="http://schemas.microsoft.com/office/powerpoint/2010/main" val="128594736"/>
              </p:ext>
            </p:extLst>
          </p:nvPr>
        </p:nvGraphicFramePr>
        <p:xfrm>
          <a:off x="787940" y="1352377"/>
          <a:ext cx="7665395" cy="5058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01711047"/>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08576" cy="715362"/>
            <a:chOff x="3953022" y="383318"/>
            <a:chExt cx="4308576"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土地市场</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697627" cy="711624"/>
              <a:chOff x="7563971" y="116026"/>
              <a:chExt cx="697627"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697627" cy="707886"/>
              </a:xfrm>
              <a:prstGeom prst="rect">
                <a:avLst/>
              </a:prstGeom>
              <a:solidFill>
                <a:schemeClr val="bg1">
                  <a:lumMod val="65000"/>
                </a:schemeClr>
              </a:solidFill>
            </p:spPr>
            <p:txBody>
              <a:bodyPr wrap="none" rtlCol="0">
                <a:spAutoFit/>
              </a:bodyPr>
              <a:lstStyle/>
              <a:p>
                <a:r>
                  <a:rPr lang="zh-CN" altLang="en-US" sz="4000" dirty="0">
                    <a:solidFill>
                      <a:schemeClr val="bg1"/>
                    </a:solidFill>
                  </a:rPr>
                  <a:t>解</a:t>
                </a:r>
              </a:p>
            </p:txBody>
          </p:sp>
        </p:grpSp>
      </p:gr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t="73333" b="8936"/>
          <a:stretch/>
        </p:blipFill>
        <p:spPr>
          <a:xfrm rot="60000">
            <a:off x="-78498" y="1344901"/>
            <a:ext cx="8969579" cy="2213051"/>
          </a:xfrm>
          <a:prstGeom prst="rect">
            <a:avLst/>
          </a:prstGeom>
        </p:spPr>
      </p:pic>
      <p:pic>
        <p:nvPicPr>
          <p:cNvPr id="3" name="图片 2"/>
          <p:cNvPicPr>
            <a:picLocks noChangeAspect="1"/>
          </p:cNvPicPr>
          <p:nvPr/>
        </p:nvPicPr>
        <p:blipFill rotWithShape="1">
          <a:blip r:embed="rId4">
            <a:extLst>
              <a:ext uri="{28A0092B-C50C-407E-A947-70E740481C1C}">
                <a14:useLocalDpi xmlns:a14="http://schemas.microsoft.com/office/drawing/2010/main" val="0"/>
              </a:ext>
            </a:extLst>
          </a:blip>
          <a:srcRect t="8085" b="76880"/>
          <a:stretch/>
        </p:blipFill>
        <p:spPr>
          <a:xfrm>
            <a:off x="0" y="3431492"/>
            <a:ext cx="8969579" cy="1876668"/>
          </a:xfrm>
          <a:prstGeom prst="rect">
            <a:avLst/>
          </a:prstGeom>
        </p:spPr>
      </p:pic>
    </p:spTree>
    <p:extLst>
      <p:ext uri="{BB962C8B-B14F-4D97-AF65-F5344CB8AC3E}">
        <p14:creationId xmlns:p14="http://schemas.microsoft.com/office/powerpoint/2010/main" val="2678472446"/>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土地使用权出让</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04</a:t>
                </a:r>
                <a:endParaRPr lang="zh-CN" altLang="en-US" sz="4000" dirty="0">
                  <a:solidFill>
                    <a:schemeClr val="bg1"/>
                  </a:solidFill>
                </a:endParaRPr>
              </a:p>
            </p:txBody>
          </p:sp>
        </p:grpSp>
      </p:grpSp>
      <p:graphicFrame>
        <p:nvGraphicFramePr>
          <p:cNvPr id="25" name="图示 24"/>
          <p:cNvGraphicFramePr/>
          <p:nvPr>
            <p:extLst>
              <p:ext uri="{D42A27DB-BD31-4B8C-83A1-F6EECF244321}">
                <p14:modId xmlns:p14="http://schemas.microsoft.com/office/powerpoint/2010/main" val="2934046134"/>
              </p:ext>
            </p:extLst>
          </p:nvPr>
        </p:nvGraphicFramePr>
        <p:xfrm>
          <a:off x="787940" y="1352377"/>
          <a:ext cx="7665395" cy="5058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91171086"/>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08576" cy="715362"/>
            <a:chOff x="3953022" y="383318"/>
            <a:chExt cx="4308576"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参考书</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697627" cy="711624"/>
              <a:chOff x="7563971" y="116026"/>
              <a:chExt cx="697627"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697627" cy="707886"/>
              </a:xfrm>
              <a:prstGeom prst="rect">
                <a:avLst/>
              </a:prstGeom>
              <a:solidFill>
                <a:schemeClr val="bg1">
                  <a:lumMod val="65000"/>
                </a:schemeClr>
              </a:solidFill>
            </p:spPr>
            <p:txBody>
              <a:bodyPr wrap="none" rtlCol="0">
                <a:spAutoFit/>
              </a:bodyPr>
              <a:lstStyle/>
              <a:p>
                <a:r>
                  <a:rPr lang="zh-CN" altLang="en-US" sz="4000" dirty="0">
                    <a:solidFill>
                      <a:schemeClr val="bg1"/>
                    </a:solidFill>
                  </a:rPr>
                  <a:t>解</a:t>
                </a:r>
              </a:p>
            </p:txBody>
          </p:sp>
        </p:grpSp>
      </p:grpSp>
      <p:sp>
        <p:nvSpPr>
          <p:cNvPr id="2" name="矩形 1"/>
          <p:cNvSpPr/>
          <p:nvPr/>
        </p:nvSpPr>
        <p:spPr>
          <a:xfrm>
            <a:off x="634754" y="1473736"/>
            <a:ext cx="7625631" cy="923330"/>
          </a:xfrm>
          <a:prstGeom prst="rect">
            <a:avLst/>
          </a:prstGeom>
        </p:spPr>
        <p:txBody>
          <a:bodyPr wrap="square">
            <a:spAutoFit/>
          </a:bodyPr>
          <a:lstStyle/>
          <a:p>
            <a:pPr indent="457200"/>
            <a:r>
              <a:rPr lang="zh-CN" altLang="en-US" dirty="0"/>
              <a:t>张建中</a:t>
            </a:r>
            <a:r>
              <a:rPr lang="en-US" altLang="zh-CN" dirty="0"/>
              <a:t>. </a:t>
            </a:r>
            <a:r>
              <a:rPr lang="zh-CN" altLang="en-US" dirty="0"/>
              <a:t>房地产开发与经营</a:t>
            </a:r>
            <a:r>
              <a:rPr lang="en-US" altLang="zh-CN" dirty="0"/>
              <a:t>(</a:t>
            </a:r>
            <a:r>
              <a:rPr lang="zh-CN" altLang="en-US" dirty="0"/>
              <a:t>第</a:t>
            </a:r>
            <a:r>
              <a:rPr lang="en-US" altLang="zh-CN" dirty="0"/>
              <a:t>2</a:t>
            </a:r>
            <a:r>
              <a:rPr lang="zh-CN" altLang="en-US" dirty="0"/>
              <a:t>版</a:t>
            </a:r>
            <a:r>
              <a:rPr lang="en-US" altLang="zh-CN" dirty="0"/>
              <a:t>)[M]. </a:t>
            </a:r>
            <a:r>
              <a:rPr lang="zh-CN" altLang="en-US" dirty="0"/>
              <a:t>北京</a:t>
            </a:r>
            <a:r>
              <a:rPr lang="en-US" altLang="zh-CN" dirty="0"/>
              <a:t>:</a:t>
            </a:r>
            <a:r>
              <a:rPr lang="zh-CN" altLang="en-US" dirty="0"/>
              <a:t>北京大学出版社</a:t>
            </a:r>
            <a:r>
              <a:rPr lang="en-US" altLang="zh-CN" dirty="0"/>
              <a:t>, 2013.</a:t>
            </a:r>
          </a:p>
          <a:p>
            <a:pPr indent="457200"/>
            <a:endParaRPr lang="en-US" altLang="zh-CN" dirty="0"/>
          </a:p>
          <a:p>
            <a:pPr indent="457200"/>
            <a:r>
              <a:rPr lang="zh-CN" altLang="en-US" dirty="0"/>
              <a:t>课件下载：</a:t>
            </a:r>
            <a:endParaRPr lang="en-US" altLang="zh-CN" dirty="0"/>
          </a:p>
        </p:txBody>
      </p:sp>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96971" y="2445696"/>
            <a:ext cx="2667000" cy="2667000"/>
          </a:xfrm>
          <a:prstGeom prst="rect">
            <a:avLst/>
          </a:prstGeom>
        </p:spPr>
      </p:pic>
      <p:pic>
        <p:nvPicPr>
          <p:cNvPr id="4" name="图片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7870" y="2445696"/>
            <a:ext cx="2667000" cy="2667000"/>
          </a:xfrm>
          <a:prstGeom prst="rect">
            <a:avLst/>
          </a:prstGeom>
        </p:spPr>
      </p:pic>
      <p:sp>
        <p:nvSpPr>
          <p:cNvPr id="11" name="矩形 10"/>
          <p:cNvSpPr/>
          <p:nvPr/>
        </p:nvSpPr>
        <p:spPr>
          <a:xfrm>
            <a:off x="634754" y="5312918"/>
            <a:ext cx="7625631" cy="369332"/>
          </a:xfrm>
          <a:prstGeom prst="rect">
            <a:avLst/>
          </a:prstGeom>
        </p:spPr>
        <p:txBody>
          <a:bodyPr wrap="square">
            <a:spAutoFit/>
          </a:bodyPr>
          <a:lstStyle/>
          <a:p>
            <a:pPr indent="457200"/>
            <a:r>
              <a:rPr lang="zh-CN" altLang="en-US" dirty="0"/>
              <a:t>  房地产开发与经营</a:t>
            </a:r>
            <a:r>
              <a:rPr lang="en-US" altLang="zh-CN" dirty="0"/>
              <a:t>PPT		         </a:t>
            </a:r>
            <a:r>
              <a:rPr lang="zh-CN" altLang="en-US" dirty="0"/>
              <a:t>何恺说</a:t>
            </a:r>
            <a:endParaRPr lang="en-US" altLang="zh-CN" dirty="0"/>
          </a:p>
        </p:txBody>
      </p:sp>
    </p:spTree>
    <p:extLst>
      <p:ext uri="{BB962C8B-B14F-4D97-AF65-F5344CB8AC3E}">
        <p14:creationId xmlns:p14="http://schemas.microsoft.com/office/powerpoint/2010/main" val="1934277134"/>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土地使用权出让</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04</a:t>
                </a:r>
                <a:endParaRPr lang="zh-CN" altLang="en-US" sz="4000" dirty="0">
                  <a:solidFill>
                    <a:schemeClr val="bg1"/>
                  </a:solidFill>
                </a:endParaRPr>
              </a:p>
            </p:txBody>
          </p:sp>
        </p:grpSp>
      </p:grpSp>
      <p:graphicFrame>
        <p:nvGraphicFramePr>
          <p:cNvPr id="25" name="图示 24"/>
          <p:cNvGraphicFramePr/>
          <p:nvPr>
            <p:extLst>
              <p:ext uri="{D42A27DB-BD31-4B8C-83A1-F6EECF244321}">
                <p14:modId xmlns:p14="http://schemas.microsoft.com/office/powerpoint/2010/main" val="193030259"/>
              </p:ext>
            </p:extLst>
          </p:nvPr>
        </p:nvGraphicFramePr>
        <p:xfrm>
          <a:off x="787940" y="1352377"/>
          <a:ext cx="7665395" cy="5058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7334414"/>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土地使用权划拨</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05</a:t>
                </a:r>
                <a:endParaRPr lang="zh-CN" altLang="en-US" sz="4000" dirty="0">
                  <a:solidFill>
                    <a:schemeClr val="bg1"/>
                  </a:solidFill>
                </a:endParaRPr>
              </a:p>
            </p:txBody>
          </p:sp>
        </p:grpSp>
      </p:grpSp>
      <p:sp>
        <p:nvSpPr>
          <p:cNvPr id="8" name="AutoShape 2"/>
          <p:cNvSpPr>
            <a:spLocks noChangeArrowheads="1"/>
          </p:cNvSpPr>
          <p:nvPr/>
        </p:nvSpPr>
        <p:spPr bwMode="auto">
          <a:xfrm>
            <a:off x="1216025" y="2311400"/>
            <a:ext cx="7000875" cy="533400"/>
          </a:xfrm>
          <a:custGeom>
            <a:avLst/>
            <a:gdLst>
              <a:gd name="G0" fmla="+- 2776 0 0"/>
              <a:gd name="G1" fmla="+- 21600 0 2776"/>
              <a:gd name="G2" fmla="*/ 2776 1 2"/>
              <a:gd name="G3" fmla="+- 21600 0 G2"/>
              <a:gd name="G4" fmla="+/ 2776 21600 2"/>
              <a:gd name="G5" fmla="+/ G1 0 2"/>
              <a:gd name="G6" fmla="*/ 21600 21600 2776"/>
              <a:gd name="G7" fmla="*/ G6 1 2"/>
              <a:gd name="G8" fmla="+- 21600 0 G7"/>
              <a:gd name="G9" fmla="*/ 21600 1 2"/>
              <a:gd name="G10" fmla="+- 2776 0 G9"/>
              <a:gd name="G11" fmla="?: G10 G8 0"/>
              <a:gd name="G12" fmla="?: G10 G7 21600"/>
              <a:gd name="T0" fmla="*/ 20212 w 21600"/>
              <a:gd name="T1" fmla="*/ 10800 h 21600"/>
              <a:gd name="T2" fmla="*/ 10800 w 21600"/>
              <a:gd name="T3" fmla="*/ 21600 h 21600"/>
              <a:gd name="T4" fmla="*/ 1388 w 21600"/>
              <a:gd name="T5" fmla="*/ 10800 h 21600"/>
              <a:gd name="T6" fmla="*/ 10800 w 21600"/>
              <a:gd name="T7" fmla="*/ 0 h 21600"/>
              <a:gd name="T8" fmla="*/ 3188 w 21600"/>
              <a:gd name="T9" fmla="*/ 3188 h 21600"/>
              <a:gd name="T10" fmla="*/ 18412 w 21600"/>
              <a:gd name="T11" fmla="*/ 18412 h 21600"/>
            </a:gdLst>
            <a:ahLst/>
            <a:cxnLst>
              <a:cxn ang="0">
                <a:pos x="T0" y="T1"/>
              </a:cxn>
              <a:cxn ang="0">
                <a:pos x="T2" y="T3"/>
              </a:cxn>
              <a:cxn ang="0">
                <a:pos x="T4" y="T5"/>
              </a:cxn>
              <a:cxn ang="0">
                <a:pos x="T6" y="T7"/>
              </a:cxn>
            </a:cxnLst>
            <a:rect l="T8" t="T9" r="T10" b="T11"/>
            <a:pathLst>
              <a:path w="21600" h="21600">
                <a:moveTo>
                  <a:pt x="0" y="0"/>
                </a:moveTo>
                <a:lnTo>
                  <a:pt x="2776" y="21600"/>
                </a:lnTo>
                <a:lnTo>
                  <a:pt x="18824" y="21600"/>
                </a:lnTo>
                <a:lnTo>
                  <a:pt x="21600" y="0"/>
                </a:lnTo>
                <a:close/>
              </a:path>
            </a:pathLst>
          </a:custGeom>
          <a:gradFill rotWithShape="0">
            <a:gsLst>
              <a:gs pos="0">
                <a:srgbClr val="C0C0C0"/>
              </a:gs>
              <a:gs pos="100000">
                <a:srgbClr val="FFFFFF"/>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 name="AutoShape 3"/>
          <p:cNvSpPr>
            <a:spLocks noChangeArrowheads="1"/>
          </p:cNvSpPr>
          <p:nvPr/>
        </p:nvSpPr>
        <p:spPr bwMode="auto">
          <a:xfrm>
            <a:off x="3319463" y="1196975"/>
            <a:ext cx="2668587" cy="381000"/>
          </a:xfrm>
          <a:prstGeom prst="hexagon">
            <a:avLst>
              <a:gd name="adj" fmla="val 35021"/>
              <a:gd name="vf" fmla="val 115470"/>
            </a:avLst>
          </a:prstGeom>
          <a:solidFill>
            <a:srgbClr val="A6A6A6"/>
          </a:solidFill>
          <a:ln w="19050" cmpd="sng">
            <a:noFill/>
            <a:miter lim="800000"/>
            <a:headEnd/>
            <a:tailEnd/>
          </a:ln>
          <a:effectLst/>
        </p:spPr>
        <p:txBody>
          <a:bodyPr anchor="ctr">
            <a:spAutoFit/>
          </a:bodyPr>
          <a:lstStyle/>
          <a:p>
            <a:endParaRPr lang="zh-CN" altLang="en-US"/>
          </a:p>
        </p:txBody>
      </p:sp>
      <p:sp>
        <p:nvSpPr>
          <p:cNvPr id="10" name="Text Box 4"/>
          <p:cNvSpPr txBox="1">
            <a:spLocks noChangeArrowheads="1"/>
          </p:cNvSpPr>
          <p:nvPr/>
        </p:nvSpPr>
        <p:spPr bwMode="auto">
          <a:xfrm>
            <a:off x="4265613" y="1212850"/>
            <a:ext cx="1027112" cy="369332"/>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p>
            <a:pPr eaLnBrk="0" latinLnBrk="1" hangingPunct="0"/>
            <a:r>
              <a:rPr lang="zh-CN" altLang="en-US" dirty="0">
                <a:solidFill>
                  <a:schemeClr val="bg1"/>
                </a:solidFill>
              </a:rPr>
              <a:t>概念</a:t>
            </a:r>
          </a:p>
        </p:txBody>
      </p:sp>
      <p:sp>
        <p:nvSpPr>
          <p:cNvPr id="11" name="Rectangle 7"/>
          <p:cNvSpPr>
            <a:spLocks noChangeArrowheads="1"/>
          </p:cNvSpPr>
          <p:nvPr/>
        </p:nvSpPr>
        <p:spPr bwMode="auto">
          <a:xfrm>
            <a:off x="1216025" y="1577975"/>
            <a:ext cx="6908800" cy="733425"/>
          </a:xfrm>
          <a:prstGeom prst="rect">
            <a:avLst/>
          </a:prstGeom>
          <a:noFill/>
          <a:ln w="19050" cap="flat" cmpd="sng">
            <a:solidFill>
              <a:srgbClr val="4D4D4D"/>
            </a:solidFill>
            <a:miter lim="800000"/>
            <a:headEnd/>
            <a:tailEnd/>
          </a:ln>
          <a:effectLst/>
        </p:spPr>
        <p:txBody>
          <a:bodyPr wrap="none" anchor="ctr"/>
          <a:lstStyle/>
          <a:p>
            <a:endParaRPr lang="zh-CN" altLang="en-US"/>
          </a:p>
        </p:txBody>
      </p:sp>
      <p:sp>
        <p:nvSpPr>
          <p:cNvPr id="12" name="Text Box 8"/>
          <p:cNvSpPr txBox="1">
            <a:spLocks noChangeArrowheads="1"/>
          </p:cNvSpPr>
          <p:nvPr/>
        </p:nvSpPr>
        <p:spPr bwMode="auto">
          <a:xfrm>
            <a:off x="1631950" y="5154613"/>
            <a:ext cx="6048375" cy="1371600"/>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zh-CN" sz="1400">
                <a:solidFill>
                  <a:srgbClr val="FFFFFF"/>
                </a:solidFill>
                <a:latin typeface="Arial Black" panose="020B0A04020102020204" pitchFamily="34" charset="0"/>
                <a:ea typeface="HY헤드라인M"/>
                <a:cs typeface="HY헤드라인M"/>
              </a:rPr>
              <a:t>　　　在以下两种情形下可以采用划拨方式。</a:t>
            </a:r>
          </a:p>
          <a:p>
            <a:pPr eaLnBrk="0" hangingPunct="0"/>
            <a:r>
              <a:rPr lang="en-US" altLang="zh-CN" sz="1400">
                <a:solidFill>
                  <a:srgbClr val="FFFFFF"/>
                </a:solidFill>
                <a:latin typeface="Arial Black" panose="020B0A04020102020204" pitchFamily="34" charset="0"/>
                <a:ea typeface="HY헤드라인M"/>
                <a:cs typeface="HY헤드라인M"/>
              </a:rPr>
              <a:t>(1)《城市房地产管理法》规定，“国家机关用地和军事用地，城市基础设施用地和公益事业用地，国家重点扶持的能源、交通、水利等项目用地，法律、行政法规规定的其他用地确属必需的，可以由县级以上人民政府依法批准划拨。”</a:t>
            </a:r>
          </a:p>
          <a:p>
            <a:pPr eaLnBrk="0" hangingPunct="0"/>
            <a:r>
              <a:rPr lang="en-US" altLang="zh-CN" sz="1400">
                <a:solidFill>
                  <a:srgbClr val="FFFFFF"/>
                </a:solidFill>
                <a:latin typeface="Arial Black" panose="020B0A04020102020204" pitchFamily="34" charset="0"/>
                <a:ea typeface="HY헤드라인M"/>
                <a:cs typeface="HY헤드라인M"/>
              </a:rPr>
              <a:t>(2)  经济适用住房建设用地应采取行政划拨方式供应。</a:t>
            </a:r>
            <a:endParaRPr lang="en-US" altLang="zh-CN"/>
          </a:p>
        </p:txBody>
      </p:sp>
      <p:sp>
        <p:nvSpPr>
          <p:cNvPr id="18" name="Rectangle 9"/>
          <p:cNvSpPr>
            <a:spLocks noChangeArrowheads="1"/>
          </p:cNvSpPr>
          <p:nvPr/>
        </p:nvSpPr>
        <p:spPr bwMode="auto">
          <a:xfrm>
            <a:off x="1216025" y="2676525"/>
            <a:ext cx="6908800" cy="3849688"/>
          </a:xfrm>
          <a:prstGeom prst="rect">
            <a:avLst/>
          </a:prstGeom>
          <a:noFill/>
          <a:ln w="19050" cap="flat" cmpd="sng">
            <a:solidFill>
              <a:srgbClr val="4D4D4D"/>
            </a:solidFill>
            <a:miter lim="800000"/>
            <a:headEnd/>
            <a:tailEnd/>
          </a:ln>
          <a:effectLst/>
        </p:spPr>
        <p:txBody>
          <a:bodyPr wrap="none" anchor="ctr"/>
          <a:lstStyle/>
          <a:p>
            <a:endParaRPr lang="zh-CN" altLang="en-US"/>
          </a:p>
        </p:txBody>
      </p:sp>
      <p:sp>
        <p:nvSpPr>
          <p:cNvPr id="19" name="AutoShape 10"/>
          <p:cNvSpPr>
            <a:spLocks noChangeArrowheads="1"/>
          </p:cNvSpPr>
          <p:nvPr/>
        </p:nvSpPr>
        <p:spPr bwMode="auto">
          <a:xfrm>
            <a:off x="3319463" y="2295525"/>
            <a:ext cx="2667000" cy="381000"/>
          </a:xfrm>
          <a:prstGeom prst="hexagon">
            <a:avLst>
              <a:gd name="adj" fmla="val 35000"/>
              <a:gd name="vf" fmla="val 115470"/>
            </a:avLst>
          </a:prstGeom>
          <a:solidFill>
            <a:srgbClr val="A6A6A6"/>
          </a:solidFill>
          <a:ln w="19050" cap="flat" cmpd="sng">
            <a:noFill/>
            <a:miter lim="800000"/>
            <a:headEnd/>
            <a:tailEnd/>
          </a:ln>
          <a:effectLst/>
        </p:spPr>
        <p:txBody>
          <a:bodyPr anchor="ctr">
            <a:spAutoFit/>
          </a:bodyPr>
          <a:lstStyle/>
          <a:p>
            <a:endParaRPr lang="zh-CN" altLang="en-US"/>
          </a:p>
        </p:txBody>
      </p:sp>
      <p:sp>
        <p:nvSpPr>
          <p:cNvPr id="20" name="Text Box 11"/>
          <p:cNvSpPr txBox="1">
            <a:spLocks noChangeArrowheads="1"/>
          </p:cNvSpPr>
          <p:nvPr/>
        </p:nvSpPr>
        <p:spPr bwMode="auto">
          <a:xfrm>
            <a:off x="3436195" y="2324101"/>
            <a:ext cx="1973262" cy="366712"/>
          </a:xfrm>
          <a:prstGeom prst="rect">
            <a:avLst/>
          </a:prstGeom>
          <a:noFill/>
          <a:ln>
            <a:noFill/>
          </a:ln>
          <a:effectLst/>
        </p:spPr>
        <p:txBody>
          <a:bodyPr wrap="square">
            <a:spAutoFit/>
          </a:bodyPr>
          <a:lstStyle/>
          <a:p>
            <a:pPr eaLnBrk="0" latinLnBrk="1" hangingPunct="0"/>
            <a:r>
              <a:rPr lang="zh-CN" altLang="en-US" b="1" dirty="0">
                <a:solidFill>
                  <a:schemeClr val="bg1"/>
                </a:solidFill>
                <a:latin typeface="Times New Roman" panose="02020603050405020304" pitchFamily="18" charset="0"/>
              </a:rPr>
              <a:t>               特点</a:t>
            </a:r>
          </a:p>
        </p:txBody>
      </p:sp>
      <p:sp>
        <p:nvSpPr>
          <p:cNvPr id="21" name="Text Box 12"/>
          <p:cNvSpPr txBox="1">
            <a:spLocks noChangeArrowheads="1"/>
          </p:cNvSpPr>
          <p:nvPr/>
        </p:nvSpPr>
        <p:spPr bwMode="auto">
          <a:xfrm>
            <a:off x="1758950" y="1577975"/>
            <a:ext cx="6049963" cy="731838"/>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indent="360000" eaLnBrk="0" hangingPunct="0"/>
            <a:r>
              <a:rPr lang="en-US" altLang="zh-CN" sz="1400" dirty="0">
                <a:latin typeface="Arial Black" panose="020B0A04020102020204" pitchFamily="34" charset="0"/>
                <a:ea typeface="HY헤드라인M"/>
                <a:cs typeface="HY헤드라인M"/>
              </a:rPr>
              <a:t>土地使用权划拨是指经县级以上人民政府批准，</a:t>
            </a:r>
            <a:r>
              <a:rPr lang="en-US" altLang="zh-CN" sz="1400" b="1" dirty="0">
                <a:latin typeface="Arial Black" panose="020B0A04020102020204" pitchFamily="34" charset="0"/>
                <a:ea typeface="HY헤드라인M"/>
                <a:cs typeface="HY헤드라인M"/>
              </a:rPr>
              <a:t>在土地使用者缴纳补偿、安置</a:t>
            </a:r>
            <a:r>
              <a:rPr lang="en-US" altLang="zh-CN" sz="1400" dirty="0">
                <a:latin typeface="Arial Black" panose="020B0A04020102020204" pitchFamily="34" charset="0"/>
                <a:ea typeface="HY헤드라인M"/>
                <a:cs typeface="HY헤드라인M"/>
              </a:rPr>
              <a:t>等费用后将该土地交付给其使用，或者将土地使用权无偿交付给土地使用者的行为。</a:t>
            </a:r>
          </a:p>
        </p:txBody>
      </p:sp>
      <p:sp>
        <p:nvSpPr>
          <p:cNvPr id="22" name="Text Box 13"/>
          <p:cNvSpPr txBox="1">
            <a:spLocks noChangeArrowheads="1"/>
          </p:cNvSpPr>
          <p:nvPr/>
        </p:nvSpPr>
        <p:spPr bwMode="auto">
          <a:xfrm>
            <a:off x="1633538" y="2844800"/>
            <a:ext cx="6176962"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　　(1) 通过划拨方式取得的土地使用权时，除了法律、法规另有规定外，</a:t>
            </a:r>
            <a:r>
              <a:rPr lang="zh-CN" altLang="zh-CN" sz="1400" b="1" dirty="0">
                <a:latin typeface="Arial Black" panose="020B0A04020102020204" pitchFamily="34" charset="0"/>
                <a:ea typeface="HY헤드라인M"/>
                <a:cs typeface="HY헤드라인M"/>
                <a:sym typeface="Arial" panose="020B0604020202020204" pitchFamily="34" charset="0"/>
              </a:rPr>
              <a:t>没有使用期限的限制</a:t>
            </a:r>
            <a:r>
              <a:rPr lang="zh-CN" altLang="zh-CN" sz="1400" dirty="0">
                <a:latin typeface="Arial Black" panose="020B0A04020102020204" pitchFamily="34" charset="0"/>
                <a:ea typeface="HY헤드라인M"/>
                <a:cs typeface="HY헤드라인M"/>
                <a:sym typeface="Arial" panose="020B0604020202020204" pitchFamily="34" charset="0"/>
              </a:rPr>
              <a:t>。</a:t>
            </a:r>
          </a:p>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　　(2) 通过划拨方式取得土地使用权时，虽然土地使用者要缴纳补偿、安置等费用，但</a:t>
            </a:r>
            <a:r>
              <a:rPr lang="zh-CN" altLang="zh-CN" sz="1400" b="1" dirty="0">
                <a:latin typeface="Arial Black" panose="020B0A04020102020204" pitchFamily="34" charset="0"/>
                <a:ea typeface="HY헤드라인M"/>
                <a:cs typeface="HY헤드라인M"/>
                <a:sym typeface="Arial" panose="020B0604020202020204" pitchFamily="34" charset="0"/>
              </a:rPr>
              <a:t>不必向国家支付地租性质的费用</a:t>
            </a:r>
            <a:r>
              <a:rPr lang="zh-CN" altLang="zh-CN" sz="1400" dirty="0">
                <a:latin typeface="Arial Black" panose="020B0A04020102020204" pitchFamily="34" charset="0"/>
                <a:ea typeface="HY헤드라인M"/>
                <a:cs typeface="HY헤드라인M"/>
                <a:sym typeface="Arial" panose="020B0604020202020204" pitchFamily="34" charset="0"/>
              </a:rPr>
              <a:t>。</a:t>
            </a:r>
          </a:p>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　　(3) 通过划拨方式取得土地使用权时，必须经县级以上人民政府核准，并按法定的程序办理手续后才能取得划拨土地使用权。</a:t>
            </a:r>
          </a:p>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　　(4) 通过划拨方式取得的</a:t>
            </a:r>
            <a:r>
              <a:rPr lang="zh-CN" altLang="zh-CN" sz="1400" b="1" dirty="0">
                <a:latin typeface="Arial Black" panose="020B0A04020102020204" pitchFamily="34" charset="0"/>
                <a:ea typeface="HY헤드라인M"/>
                <a:cs typeface="HY헤드라인M"/>
                <a:sym typeface="Arial" panose="020B0604020202020204" pitchFamily="34" charset="0"/>
              </a:rPr>
              <a:t>土地用途，未经批准，不得改变</a:t>
            </a:r>
            <a:r>
              <a:rPr lang="zh-CN" altLang="zh-CN" sz="1400" dirty="0">
                <a:latin typeface="Arial Black" panose="020B0A04020102020204" pitchFamily="34" charset="0"/>
                <a:ea typeface="HY헤드라인M"/>
                <a:cs typeface="HY헤드라인M"/>
                <a:sym typeface="Arial" panose="020B0604020202020204" pitchFamily="34" charset="0"/>
              </a:rPr>
              <a:t>。</a:t>
            </a:r>
          </a:p>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　　(5) 土地使用权人在行使权利时，若遇社会</a:t>
            </a:r>
            <a:r>
              <a:rPr lang="zh-CN" altLang="zh-CN" sz="1400" b="1" dirty="0">
                <a:latin typeface="Arial Black" panose="020B0A04020102020204" pitchFamily="34" charset="0"/>
                <a:ea typeface="HY헤드라인M"/>
                <a:cs typeface="HY헤드라인M"/>
                <a:sym typeface="Arial" panose="020B0604020202020204" pitchFamily="34" charset="0"/>
              </a:rPr>
              <a:t>公共利益</a:t>
            </a:r>
            <a:r>
              <a:rPr lang="zh-CN" altLang="zh-CN" sz="1400" dirty="0">
                <a:latin typeface="Arial Black" panose="020B0A04020102020204" pitchFamily="34" charset="0"/>
                <a:ea typeface="HY헤드라인M"/>
                <a:cs typeface="HY헤드라인M"/>
                <a:sym typeface="Arial" panose="020B0604020202020204" pitchFamily="34" charset="0"/>
              </a:rPr>
              <a:t>需要，有义务服从人民政府</a:t>
            </a:r>
            <a:r>
              <a:rPr lang="zh-CN" altLang="zh-CN" sz="1400" b="1" dirty="0">
                <a:latin typeface="Arial Black" panose="020B0A04020102020204" pitchFamily="34" charset="0"/>
                <a:ea typeface="HY헤드라인M"/>
                <a:cs typeface="HY헤드라인M"/>
                <a:sym typeface="Arial" panose="020B0604020202020204" pitchFamily="34" charset="0"/>
              </a:rPr>
              <a:t>收回土地</a:t>
            </a:r>
            <a:r>
              <a:rPr lang="zh-CN" altLang="zh-CN" sz="1400" dirty="0">
                <a:latin typeface="Arial Black" panose="020B0A04020102020204" pitchFamily="34" charset="0"/>
                <a:ea typeface="HY헤드라인M"/>
                <a:cs typeface="HY헤드라인M"/>
                <a:sym typeface="Arial" panose="020B0604020202020204" pitchFamily="34" charset="0"/>
              </a:rPr>
              <a:t>使用权的决定。</a:t>
            </a:r>
          </a:p>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　　(6) 依照行政划拨方式取得的土地使用权，一般不得进行转让，但经市、县人民政府土地管理部门和房产管理部门的批准，并符合下列条件时，可依法进行</a:t>
            </a:r>
            <a:r>
              <a:rPr lang="zh-CN" altLang="zh-CN" sz="1400" b="1" dirty="0">
                <a:latin typeface="Arial Black" panose="020B0A04020102020204" pitchFamily="34" charset="0"/>
                <a:ea typeface="HY헤드라인M"/>
                <a:cs typeface="HY헤드라인M"/>
                <a:sym typeface="Arial" panose="020B0604020202020204" pitchFamily="34" charset="0"/>
              </a:rPr>
              <a:t>转让</a:t>
            </a:r>
            <a:r>
              <a:rPr lang="zh-CN" altLang="zh-CN" sz="1400" dirty="0">
                <a:latin typeface="Arial Black" panose="020B0A04020102020204" pitchFamily="34" charset="0"/>
                <a:ea typeface="HY헤드라인M"/>
                <a:cs typeface="HY헤드라인M"/>
                <a:sym typeface="Arial" panose="020B0604020202020204" pitchFamily="34" charset="0"/>
              </a:rPr>
              <a:t>：① 土地使用者为公司、企业及其他经济组织和个人；② 领取了国有土地使用证；③ 具有地上建筑物、其他附着物合法的产权证明；④ 依照《城镇国有土地使用权出让和转让暂行条例》中的规定签订土地使用权出让合同，并向当地市、县人民政府补交土地使用权出让金，或者以转让、出租、抵押所获收益抵交土地使用权出让金。</a:t>
            </a:r>
          </a:p>
        </p:txBody>
      </p:sp>
    </p:spTree>
    <p:extLst>
      <p:ext uri="{BB962C8B-B14F-4D97-AF65-F5344CB8AC3E}">
        <p14:creationId xmlns:p14="http://schemas.microsoft.com/office/powerpoint/2010/main" val="3118243744"/>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土地使用权划拨</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05</a:t>
                </a:r>
                <a:endParaRPr lang="zh-CN" altLang="en-US" sz="4000" dirty="0">
                  <a:solidFill>
                    <a:schemeClr val="bg1"/>
                  </a:solidFill>
                </a:endParaRPr>
              </a:p>
            </p:txBody>
          </p:sp>
        </p:grpSp>
      </p:grpSp>
      <p:sp>
        <p:nvSpPr>
          <p:cNvPr id="23" name="Text Box 8"/>
          <p:cNvSpPr txBox="1">
            <a:spLocks noChangeArrowheads="1"/>
          </p:cNvSpPr>
          <p:nvPr/>
        </p:nvSpPr>
        <p:spPr bwMode="auto">
          <a:xfrm>
            <a:off x="1593040" y="3578732"/>
            <a:ext cx="6048375" cy="1371600"/>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zh-CN" sz="1400">
                <a:solidFill>
                  <a:srgbClr val="FFFFFF"/>
                </a:solidFill>
                <a:latin typeface="Arial Black" panose="020B0A04020102020204" pitchFamily="34" charset="0"/>
                <a:ea typeface="HY헤드라인M"/>
                <a:cs typeface="HY헤드라인M"/>
              </a:rPr>
              <a:t>　　　在以下两种情形下可以采用划拨方式。</a:t>
            </a:r>
          </a:p>
          <a:p>
            <a:pPr eaLnBrk="0" hangingPunct="0"/>
            <a:r>
              <a:rPr lang="en-US" altLang="zh-CN" sz="1400">
                <a:solidFill>
                  <a:srgbClr val="FFFFFF"/>
                </a:solidFill>
                <a:latin typeface="Arial Black" panose="020B0A04020102020204" pitchFamily="34" charset="0"/>
                <a:ea typeface="HY헤드라인M"/>
                <a:cs typeface="HY헤드라인M"/>
              </a:rPr>
              <a:t>(1)《城市房地产管理法》规定，“国家机关用地和军事用地，城市基础设施用地和公益事业用地，国家重点扶持的能源、交通、水利等项目用地，法律、行政法规规定的其他用地确属必需的，可以由县级以上人民政府依法批准划拨。”</a:t>
            </a:r>
          </a:p>
          <a:p>
            <a:pPr eaLnBrk="0" hangingPunct="0"/>
            <a:r>
              <a:rPr lang="en-US" altLang="zh-CN" sz="1400">
                <a:solidFill>
                  <a:srgbClr val="FFFFFF"/>
                </a:solidFill>
                <a:latin typeface="Arial Black" panose="020B0A04020102020204" pitchFamily="34" charset="0"/>
                <a:ea typeface="HY헤드라인M"/>
                <a:cs typeface="HY헤드라인M"/>
              </a:rPr>
              <a:t>(2)  经济适用住房建设用地应采取行政划拨方式供应。</a:t>
            </a:r>
            <a:endParaRPr lang="en-US" altLang="zh-CN"/>
          </a:p>
        </p:txBody>
      </p:sp>
      <p:sp>
        <p:nvSpPr>
          <p:cNvPr id="24" name="Rectangle 9"/>
          <p:cNvSpPr>
            <a:spLocks noChangeArrowheads="1"/>
          </p:cNvSpPr>
          <p:nvPr/>
        </p:nvSpPr>
        <p:spPr bwMode="auto">
          <a:xfrm>
            <a:off x="1177115" y="2142044"/>
            <a:ext cx="6908800" cy="2808288"/>
          </a:xfrm>
          <a:prstGeom prst="rect">
            <a:avLst/>
          </a:prstGeom>
          <a:solidFill>
            <a:schemeClr val="bg1"/>
          </a:solidFill>
          <a:ln w="19050" cap="flat" cmpd="sng">
            <a:solidFill>
              <a:srgbClr val="4D4D4D"/>
            </a:solidFill>
            <a:miter lim="800000"/>
            <a:headEnd/>
            <a:tailEnd/>
          </a:ln>
          <a:effectLst/>
        </p:spPr>
        <p:txBody>
          <a:bodyPr wrap="none" anchor="ctr"/>
          <a:lstStyle/>
          <a:p>
            <a:endParaRPr lang="zh-CN" altLang="en-US"/>
          </a:p>
        </p:txBody>
      </p:sp>
      <p:sp>
        <p:nvSpPr>
          <p:cNvPr id="25" name="AutoShape 10"/>
          <p:cNvSpPr>
            <a:spLocks noChangeArrowheads="1"/>
          </p:cNvSpPr>
          <p:nvPr/>
        </p:nvSpPr>
        <p:spPr bwMode="auto">
          <a:xfrm>
            <a:off x="3021790" y="1776919"/>
            <a:ext cx="3095625" cy="381000"/>
          </a:xfrm>
          <a:prstGeom prst="hexagon">
            <a:avLst>
              <a:gd name="adj" fmla="val 40625"/>
              <a:gd name="vf" fmla="val 115470"/>
            </a:avLst>
          </a:prstGeom>
          <a:solidFill>
            <a:srgbClr val="A6A6A6"/>
          </a:solidFill>
          <a:ln w="19050" cap="flat" cmpd="sng">
            <a:noFill/>
            <a:miter lim="800000"/>
            <a:headEnd/>
            <a:tailEnd/>
          </a:ln>
          <a:effectLst/>
        </p:spPr>
        <p:txBody>
          <a:bodyPr anchor="ctr">
            <a:spAutoFit/>
          </a:bodyPr>
          <a:lstStyle/>
          <a:p>
            <a:endParaRPr lang="zh-CN" altLang="en-US"/>
          </a:p>
        </p:txBody>
      </p:sp>
      <p:sp>
        <p:nvSpPr>
          <p:cNvPr id="26" name="Text Box 11"/>
          <p:cNvSpPr txBox="1">
            <a:spLocks noChangeArrowheads="1"/>
          </p:cNvSpPr>
          <p:nvPr/>
        </p:nvSpPr>
        <p:spPr bwMode="auto">
          <a:xfrm>
            <a:off x="3021791" y="1776919"/>
            <a:ext cx="2989904" cy="369332"/>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wrap="square">
            <a:spAutoFit/>
          </a:bodyPr>
          <a:lstStyle/>
          <a:p>
            <a:pPr eaLnBrk="0" latinLnBrk="1" hangingPunct="0"/>
            <a:r>
              <a:rPr lang="zh-CN" altLang="en-US" b="1" dirty="0">
                <a:solidFill>
                  <a:schemeClr val="bg1"/>
                </a:solidFill>
                <a:latin typeface="Times New Roman" panose="02020603050405020304" pitchFamily="18" charset="0"/>
              </a:rPr>
              <a:t> 土地使用权划拨的业务流程</a:t>
            </a:r>
          </a:p>
        </p:txBody>
      </p:sp>
      <p:sp>
        <p:nvSpPr>
          <p:cNvPr id="27" name="Text Box 13"/>
          <p:cNvSpPr txBox="1">
            <a:spLocks noChangeArrowheads="1"/>
          </p:cNvSpPr>
          <p:nvPr/>
        </p:nvSpPr>
        <p:spPr bwMode="auto">
          <a:xfrm>
            <a:off x="1596215" y="2465894"/>
            <a:ext cx="6175375"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　　　通过划拨方式取得的土地使用权，必须按法定的程序办理手续后才能取得划拨土地使用权，其一般程序有8个环节，如图所示。</a:t>
            </a:r>
          </a:p>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　</a:t>
            </a:r>
            <a:endParaRPr lang="zh-CN" altLang="zh-CN" dirty="0"/>
          </a:p>
        </p:txBody>
      </p:sp>
      <p:pic>
        <p:nvPicPr>
          <p:cNvPr id="28" name="Picture 14" descr="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3040" y="3197732"/>
            <a:ext cx="6051550" cy="106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3806723"/>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土地使用权转让</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06</a:t>
                </a:r>
                <a:endParaRPr lang="zh-CN" altLang="en-US" sz="4000" dirty="0">
                  <a:solidFill>
                    <a:schemeClr val="bg1"/>
                  </a:solidFill>
                </a:endParaRPr>
              </a:p>
            </p:txBody>
          </p:sp>
        </p:grpSp>
      </p:grpSp>
      <p:sp>
        <p:nvSpPr>
          <p:cNvPr id="18" name="AutoShape 2"/>
          <p:cNvSpPr>
            <a:spLocks noChangeArrowheads="1"/>
          </p:cNvSpPr>
          <p:nvPr/>
        </p:nvSpPr>
        <p:spPr bwMode="auto">
          <a:xfrm>
            <a:off x="1216025" y="2797782"/>
            <a:ext cx="7000875" cy="533400"/>
          </a:xfrm>
          <a:custGeom>
            <a:avLst/>
            <a:gdLst>
              <a:gd name="G0" fmla="+- 2776 0 0"/>
              <a:gd name="G1" fmla="+- 21600 0 2776"/>
              <a:gd name="G2" fmla="*/ 2776 1 2"/>
              <a:gd name="G3" fmla="+- 21600 0 G2"/>
              <a:gd name="G4" fmla="+/ 2776 21600 2"/>
              <a:gd name="G5" fmla="+/ G1 0 2"/>
              <a:gd name="G6" fmla="*/ 21600 21600 2776"/>
              <a:gd name="G7" fmla="*/ G6 1 2"/>
              <a:gd name="G8" fmla="+- 21600 0 G7"/>
              <a:gd name="G9" fmla="*/ 21600 1 2"/>
              <a:gd name="G10" fmla="+- 2776 0 G9"/>
              <a:gd name="G11" fmla="?: G10 G8 0"/>
              <a:gd name="G12" fmla="?: G10 G7 21600"/>
              <a:gd name="T0" fmla="*/ 20212 w 21600"/>
              <a:gd name="T1" fmla="*/ 10800 h 21600"/>
              <a:gd name="T2" fmla="*/ 10800 w 21600"/>
              <a:gd name="T3" fmla="*/ 21600 h 21600"/>
              <a:gd name="T4" fmla="*/ 1388 w 21600"/>
              <a:gd name="T5" fmla="*/ 10800 h 21600"/>
              <a:gd name="T6" fmla="*/ 10800 w 21600"/>
              <a:gd name="T7" fmla="*/ 0 h 21600"/>
              <a:gd name="T8" fmla="*/ 3188 w 21600"/>
              <a:gd name="T9" fmla="*/ 3188 h 21600"/>
              <a:gd name="T10" fmla="*/ 18412 w 21600"/>
              <a:gd name="T11" fmla="*/ 18412 h 21600"/>
            </a:gdLst>
            <a:ahLst/>
            <a:cxnLst>
              <a:cxn ang="0">
                <a:pos x="T0" y="T1"/>
              </a:cxn>
              <a:cxn ang="0">
                <a:pos x="T2" y="T3"/>
              </a:cxn>
              <a:cxn ang="0">
                <a:pos x="T4" y="T5"/>
              </a:cxn>
              <a:cxn ang="0">
                <a:pos x="T6" y="T7"/>
              </a:cxn>
            </a:cxnLst>
            <a:rect l="T8" t="T9" r="T10" b="T11"/>
            <a:pathLst>
              <a:path w="21600" h="21600">
                <a:moveTo>
                  <a:pt x="0" y="0"/>
                </a:moveTo>
                <a:lnTo>
                  <a:pt x="2776" y="21600"/>
                </a:lnTo>
                <a:lnTo>
                  <a:pt x="18824" y="21600"/>
                </a:lnTo>
                <a:lnTo>
                  <a:pt x="21600" y="0"/>
                </a:lnTo>
                <a:close/>
              </a:path>
            </a:pathLst>
          </a:custGeom>
          <a:gradFill rotWithShape="0">
            <a:gsLst>
              <a:gs pos="0">
                <a:srgbClr val="C0C0C0"/>
              </a:gs>
              <a:gs pos="100000">
                <a:srgbClr val="FFFFFF"/>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 name="AutoShape 3"/>
          <p:cNvSpPr>
            <a:spLocks noChangeArrowheads="1"/>
          </p:cNvSpPr>
          <p:nvPr/>
        </p:nvSpPr>
        <p:spPr bwMode="auto">
          <a:xfrm>
            <a:off x="3319463" y="1642757"/>
            <a:ext cx="2668587" cy="462201"/>
          </a:xfrm>
          <a:prstGeom prst="hexagon">
            <a:avLst>
              <a:gd name="adj" fmla="val 35021"/>
              <a:gd name="vf" fmla="val 115470"/>
            </a:avLst>
          </a:prstGeom>
          <a:solidFill>
            <a:srgbClr val="A6A6A6"/>
          </a:solidFill>
          <a:ln w="19050" cmpd="sng">
            <a:noFill/>
            <a:miter lim="800000"/>
            <a:headEnd/>
            <a:tailEnd/>
          </a:ln>
          <a:effectLst/>
        </p:spPr>
        <p:txBody>
          <a:bodyPr anchor="ctr">
            <a:spAutoFit/>
          </a:bodyPr>
          <a:lstStyle/>
          <a:p>
            <a:endParaRPr lang="zh-CN" altLang="en-US"/>
          </a:p>
        </p:txBody>
      </p:sp>
      <p:sp>
        <p:nvSpPr>
          <p:cNvPr id="20" name="Text Box 4"/>
          <p:cNvSpPr txBox="1">
            <a:spLocks noChangeArrowheads="1"/>
          </p:cNvSpPr>
          <p:nvPr/>
        </p:nvSpPr>
        <p:spPr bwMode="auto">
          <a:xfrm>
            <a:off x="4265613" y="1699232"/>
            <a:ext cx="1027112" cy="369332"/>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p>
            <a:pPr eaLnBrk="0" latinLnBrk="1" hangingPunct="0"/>
            <a:r>
              <a:rPr lang="zh-CN" altLang="en-US" dirty="0">
                <a:solidFill>
                  <a:schemeClr val="bg1"/>
                </a:solidFill>
              </a:rPr>
              <a:t>概念</a:t>
            </a:r>
          </a:p>
        </p:txBody>
      </p:sp>
      <p:sp>
        <p:nvSpPr>
          <p:cNvPr id="22" name="Rectangle 7"/>
          <p:cNvSpPr>
            <a:spLocks noChangeArrowheads="1"/>
          </p:cNvSpPr>
          <p:nvPr/>
        </p:nvSpPr>
        <p:spPr bwMode="auto">
          <a:xfrm>
            <a:off x="1216025" y="2064357"/>
            <a:ext cx="6908800" cy="733425"/>
          </a:xfrm>
          <a:prstGeom prst="rect">
            <a:avLst/>
          </a:prstGeom>
          <a:solidFill>
            <a:schemeClr val="bg1"/>
          </a:solidFill>
          <a:ln w="19050" cap="flat" cmpd="sng">
            <a:solidFill>
              <a:srgbClr val="4D4D4D"/>
            </a:solidFill>
            <a:miter lim="800000"/>
            <a:headEnd/>
            <a:tailEnd/>
          </a:ln>
          <a:effectLst/>
        </p:spPr>
        <p:txBody>
          <a:bodyPr wrap="none" anchor="ctr"/>
          <a:lstStyle/>
          <a:p>
            <a:endParaRPr lang="zh-CN" altLang="en-US"/>
          </a:p>
        </p:txBody>
      </p:sp>
      <p:sp>
        <p:nvSpPr>
          <p:cNvPr id="30" name="Rectangle 9"/>
          <p:cNvSpPr>
            <a:spLocks noChangeArrowheads="1"/>
          </p:cNvSpPr>
          <p:nvPr/>
        </p:nvSpPr>
        <p:spPr bwMode="auto">
          <a:xfrm>
            <a:off x="1216025" y="3162907"/>
            <a:ext cx="6908800" cy="2206760"/>
          </a:xfrm>
          <a:prstGeom prst="rect">
            <a:avLst/>
          </a:prstGeom>
          <a:solidFill>
            <a:schemeClr val="bg1"/>
          </a:solidFill>
          <a:ln w="19050" cap="flat" cmpd="sng">
            <a:solidFill>
              <a:srgbClr val="4D4D4D"/>
            </a:solidFill>
            <a:miter lim="800000"/>
            <a:headEnd/>
            <a:tailEnd/>
          </a:ln>
          <a:effectLst/>
        </p:spPr>
        <p:txBody>
          <a:bodyPr wrap="none" anchor="ctr"/>
          <a:lstStyle/>
          <a:p>
            <a:endParaRPr lang="zh-CN" altLang="en-US"/>
          </a:p>
        </p:txBody>
      </p:sp>
      <p:sp>
        <p:nvSpPr>
          <p:cNvPr id="31" name="AutoShape 10"/>
          <p:cNvSpPr>
            <a:spLocks noChangeArrowheads="1"/>
          </p:cNvSpPr>
          <p:nvPr/>
        </p:nvSpPr>
        <p:spPr bwMode="auto">
          <a:xfrm>
            <a:off x="3319463" y="2781907"/>
            <a:ext cx="2667000" cy="381000"/>
          </a:xfrm>
          <a:prstGeom prst="hexagon">
            <a:avLst>
              <a:gd name="adj" fmla="val 35000"/>
              <a:gd name="vf" fmla="val 115470"/>
            </a:avLst>
          </a:prstGeom>
          <a:solidFill>
            <a:srgbClr val="A6A6A6"/>
          </a:solidFill>
          <a:ln w="19050" cap="flat" cmpd="sng">
            <a:noFill/>
            <a:miter lim="800000"/>
            <a:headEnd/>
            <a:tailEnd/>
          </a:ln>
          <a:effectLst/>
        </p:spPr>
        <p:txBody>
          <a:bodyPr anchor="ctr">
            <a:spAutoFit/>
          </a:bodyPr>
          <a:lstStyle/>
          <a:p>
            <a:endParaRPr lang="zh-CN" altLang="en-US"/>
          </a:p>
        </p:txBody>
      </p:sp>
      <p:sp>
        <p:nvSpPr>
          <p:cNvPr id="32" name="Text Box 11"/>
          <p:cNvSpPr txBox="1">
            <a:spLocks noChangeArrowheads="1"/>
          </p:cNvSpPr>
          <p:nvPr/>
        </p:nvSpPr>
        <p:spPr bwMode="auto">
          <a:xfrm>
            <a:off x="3457626" y="2796195"/>
            <a:ext cx="2390673" cy="366712"/>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wrap="square">
            <a:spAutoFit/>
          </a:bodyPr>
          <a:lstStyle/>
          <a:p>
            <a:pPr eaLnBrk="0" latinLnBrk="1" hangingPunct="0"/>
            <a:r>
              <a:rPr lang="zh-CN" altLang="en-US" b="1" dirty="0">
                <a:solidFill>
                  <a:schemeClr val="bg1"/>
                </a:solidFill>
                <a:latin typeface="Times New Roman" panose="02020603050405020304" pitchFamily="18" charset="0"/>
              </a:rPr>
              <a:t>               特征</a:t>
            </a:r>
          </a:p>
        </p:txBody>
      </p:sp>
      <p:sp>
        <p:nvSpPr>
          <p:cNvPr id="33" name="Text Box 12"/>
          <p:cNvSpPr txBox="1">
            <a:spLocks noChangeArrowheads="1"/>
          </p:cNvSpPr>
          <p:nvPr/>
        </p:nvSpPr>
        <p:spPr bwMode="auto">
          <a:xfrm>
            <a:off x="1758950" y="2064357"/>
            <a:ext cx="6049963" cy="519113"/>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zh-CN" sz="1400" dirty="0">
                <a:latin typeface="Arial Black" panose="020B0A04020102020204" pitchFamily="34" charset="0"/>
                <a:ea typeface="HY헤드라인M"/>
                <a:cs typeface="HY헤드라인M"/>
              </a:rPr>
              <a:t>　　</a:t>
            </a:r>
            <a:r>
              <a:rPr lang="en-US" altLang="zh-CN" sz="1400" dirty="0" err="1">
                <a:latin typeface="Arial Black" panose="020B0A04020102020204" pitchFamily="34" charset="0"/>
                <a:ea typeface="HY헤드라인M"/>
                <a:cs typeface="HY헤드라인M"/>
              </a:rPr>
              <a:t>土地使用权转让，是指</a:t>
            </a:r>
            <a:r>
              <a:rPr lang="en-US" altLang="zh-CN" sz="1400" b="1" dirty="0" err="1">
                <a:latin typeface="Arial Black" panose="020B0A04020102020204" pitchFamily="34" charset="0"/>
                <a:ea typeface="HY헤드라인M"/>
                <a:cs typeface="HY헤드라인M"/>
              </a:rPr>
              <a:t>通过出让方式</a:t>
            </a:r>
            <a:r>
              <a:rPr lang="en-US" altLang="zh-CN" sz="1400" dirty="0" err="1">
                <a:latin typeface="Arial Black" panose="020B0A04020102020204" pitchFamily="34" charset="0"/>
                <a:ea typeface="HY헤드라인M"/>
                <a:cs typeface="HY헤드라인M"/>
              </a:rPr>
              <a:t>获得国家土地使用权的土地使用者，通过买卖、赠与或者其他合法方式将土地使用权再转移的行为</a:t>
            </a:r>
            <a:r>
              <a:rPr lang="en-US" altLang="zh-CN" sz="1400" dirty="0">
                <a:latin typeface="Arial Black" panose="020B0A04020102020204" pitchFamily="34" charset="0"/>
                <a:ea typeface="HY헤드라인M"/>
                <a:cs typeface="HY헤드라인M"/>
              </a:rPr>
              <a:t>。</a:t>
            </a:r>
          </a:p>
        </p:txBody>
      </p:sp>
      <p:sp>
        <p:nvSpPr>
          <p:cNvPr id="34" name="Text Box 13"/>
          <p:cNvSpPr txBox="1">
            <a:spLocks noChangeArrowheads="1"/>
          </p:cNvSpPr>
          <p:nvPr/>
        </p:nvSpPr>
        <p:spPr bwMode="auto">
          <a:xfrm>
            <a:off x="1633538" y="3331182"/>
            <a:ext cx="6176962"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(1) 土地使用权的转让必须以出让</a:t>
            </a:r>
            <a:r>
              <a:rPr lang="zh-CN" altLang="zh-CN" sz="1400" b="1" dirty="0">
                <a:latin typeface="Arial Black" panose="020B0A04020102020204" pitchFamily="34" charset="0"/>
                <a:ea typeface="HY헤드라인M"/>
                <a:cs typeface="HY헤드라인M"/>
                <a:sym typeface="Arial" panose="020B0604020202020204" pitchFamily="34" charset="0"/>
              </a:rPr>
              <a:t>合同规定的期限</a:t>
            </a:r>
            <a:r>
              <a:rPr lang="zh-CN" altLang="zh-CN" sz="1400" dirty="0">
                <a:latin typeface="Arial Black" panose="020B0A04020102020204" pitchFamily="34" charset="0"/>
                <a:ea typeface="HY헤드라인M"/>
                <a:cs typeface="HY헤드라인M"/>
                <a:sym typeface="Arial" panose="020B0604020202020204" pitchFamily="34" charset="0"/>
              </a:rPr>
              <a:t>和条件投资、开发、利用土地为</a:t>
            </a:r>
            <a:r>
              <a:rPr lang="zh-CN" altLang="zh-CN" sz="1400" b="1" dirty="0">
                <a:latin typeface="Arial Black" panose="020B0A04020102020204" pitchFamily="34" charset="0"/>
                <a:ea typeface="HY헤드라인M"/>
                <a:cs typeface="HY헤드라인M"/>
                <a:sym typeface="Arial" panose="020B0604020202020204" pitchFamily="34" charset="0"/>
              </a:rPr>
              <a:t>前提</a:t>
            </a:r>
            <a:r>
              <a:rPr lang="zh-CN" altLang="zh-CN" sz="1400" dirty="0">
                <a:latin typeface="Arial Black" panose="020B0A04020102020204" pitchFamily="34" charset="0"/>
                <a:ea typeface="HY헤드라인M"/>
                <a:cs typeface="HY헤드라인M"/>
                <a:sym typeface="Arial" panose="020B0604020202020204" pitchFamily="34" charset="0"/>
              </a:rPr>
              <a:t>。</a:t>
            </a:r>
          </a:p>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(2) 土地使用权转移时，土地使用权</a:t>
            </a:r>
            <a:r>
              <a:rPr lang="zh-CN" altLang="zh-CN" sz="1400" b="1" dirty="0">
                <a:latin typeface="Arial Black" panose="020B0A04020102020204" pitchFamily="34" charset="0"/>
                <a:ea typeface="HY헤드라인M"/>
                <a:cs typeface="HY헤드라인M"/>
                <a:sym typeface="Arial" panose="020B0604020202020204" pitchFamily="34" charset="0"/>
              </a:rPr>
              <a:t>出让合同</a:t>
            </a:r>
            <a:r>
              <a:rPr lang="zh-CN" altLang="zh-CN" sz="1400" dirty="0">
                <a:latin typeface="Arial Black" panose="020B0A04020102020204" pitchFamily="34" charset="0"/>
                <a:ea typeface="HY헤드라인M"/>
                <a:cs typeface="HY헤드라인M"/>
                <a:sym typeface="Arial" panose="020B0604020202020204" pitchFamily="34" charset="0"/>
              </a:rPr>
              <a:t>和登记文件所载明的</a:t>
            </a:r>
            <a:r>
              <a:rPr lang="zh-CN" altLang="zh-CN" sz="1400" b="1" dirty="0">
                <a:latin typeface="Arial Black" panose="020B0A04020102020204" pitchFamily="34" charset="0"/>
                <a:ea typeface="HY헤드라인M"/>
                <a:cs typeface="HY헤드라인M"/>
                <a:sym typeface="Arial" panose="020B0604020202020204" pitchFamily="34" charset="0"/>
              </a:rPr>
              <a:t>权利、义务随之转移</a:t>
            </a:r>
            <a:r>
              <a:rPr lang="zh-CN" altLang="zh-CN" sz="1400" dirty="0">
                <a:latin typeface="Arial Black" panose="020B0A04020102020204" pitchFamily="34" charset="0"/>
                <a:ea typeface="HY헤드라인M"/>
                <a:cs typeface="HY헤드라인M"/>
                <a:sym typeface="Arial" panose="020B0604020202020204" pitchFamily="34" charset="0"/>
              </a:rPr>
              <a:t>。</a:t>
            </a:r>
          </a:p>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(3) 土地使用者通过转让方式取得的土地使用权，其使用年限为土地使用权出让合同规定的使用年限减去原土地使用者已使用年限后的</a:t>
            </a:r>
            <a:r>
              <a:rPr lang="zh-CN" altLang="zh-CN" sz="1400" b="1" dirty="0">
                <a:latin typeface="Arial Black" panose="020B0A04020102020204" pitchFamily="34" charset="0"/>
                <a:ea typeface="HY헤드라인M"/>
                <a:cs typeface="HY헤드라인M"/>
                <a:sym typeface="Arial" panose="020B0604020202020204" pitchFamily="34" charset="0"/>
              </a:rPr>
              <a:t>剩余年限</a:t>
            </a:r>
            <a:r>
              <a:rPr lang="zh-CN" altLang="zh-CN" sz="1400" dirty="0">
                <a:latin typeface="Arial Black" panose="020B0A04020102020204" pitchFamily="34" charset="0"/>
                <a:ea typeface="HY헤드라인M"/>
                <a:cs typeface="HY헤드라인M"/>
                <a:sym typeface="Arial" panose="020B0604020202020204" pitchFamily="34" charset="0"/>
              </a:rPr>
              <a:t>。</a:t>
            </a:r>
          </a:p>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(4) 土地使用权转让时，其地上</a:t>
            </a:r>
            <a:r>
              <a:rPr lang="zh-CN" altLang="zh-CN" sz="1400" b="1" dirty="0">
                <a:latin typeface="Arial Black" panose="020B0A04020102020204" pitchFamily="34" charset="0"/>
                <a:ea typeface="HY헤드라인M"/>
                <a:cs typeface="HY헤드라인M"/>
                <a:sym typeface="Arial" panose="020B0604020202020204" pitchFamily="34" charset="0"/>
              </a:rPr>
              <a:t>建筑物</a:t>
            </a:r>
            <a:r>
              <a:rPr lang="zh-CN" altLang="zh-CN" sz="1400" dirty="0">
                <a:latin typeface="Arial Black" panose="020B0A04020102020204" pitchFamily="34" charset="0"/>
                <a:ea typeface="HY헤드라인M"/>
                <a:cs typeface="HY헤드라인M"/>
                <a:sym typeface="Arial" panose="020B0604020202020204" pitchFamily="34" charset="0"/>
              </a:rPr>
              <a:t>和其他附着物的</a:t>
            </a:r>
            <a:r>
              <a:rPr lang="zh-CN" altLang="zh-CN" sz="1400" b="1" dirty="0">
                <a:latin typeface="Arial Black" panose="020B0A04020102020204" pitchFamily="34" charset="0"/>
                <a:ea typeface="HY헤드라인M"/>
                <a:cs typeface="HY헤드라인M"/>
                <a:sym typeface="Arial" panose="020B0604020202020204" pitchFamily="34" charset="0"/>
              </a:rPr>
              <a:t>所有权</a:t>
            </a:r>
            <a:r>
              <a:rPr lang="zh-CN" altLang="zh-CN" sz="1400" dirty="0">
                <a:latin typeface="Arial Black" panose="020B0A04020102020204" pitchFamily="34" charset="0"/>
                <a:ea typeface="HY헤드라인M"/>
                <a:cs typeface="HY헤드라인M"/>
                <a:sym typeface="Arial" panose="020B0604020202020204" pitchFamily="34" charset="0"/>
              </a:rPr>
              <a:t>随之转让。</a:t>
            </a:r>
          </a:p>
        </p:txBody>
      </p:sp>
    </p:spTree>
    <p:extLst>
      <p:ext uri="{BB962C8B-B14F-4D97-AF65-F5344CB8AC3E}">
        <p14:creationId xmlns:p14="http://schemas.microsoft.com/office/powerpoint/2010/main" val="1433543258"/>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土地使用权转让</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06</a:t>
                </a:r>
                <a:endParaRPr lang="zh-CN" altLang="en-US" sz="4000" dirty="0">
                  <a:solidFill>
                    <a:schemeClr val="bg1"/>
                  </a:solidFill>
                </a:endParaRPr>
              </a:p>
            </p:txBody>
          </p:sp>
        </p:grpSp>
      </p:grpSp>
      <p:sp>
        <p:nvSpPr>
          <p:cNvPr id="23" name="AutoShape 2"/>
          <p:cNvSpPr>
            <a:spLocks noChangeArrowheads="1"/>
          </p:cNvSpPr>
          <p:nvPr/>
        </p:nvSpPr>
        <p:spPr bwMode="auto">
          <a:xfrm>
            <a:off x="1216025" y="3184525"/>
            <a:ext cx="7000875" cy="533400"/>
          </a:xfrm>
          <a:custGeom>
            <a:avLst/>
            <a:gdLst>
              <a:gd name="G0" fmla="+- 2776 0 0"/>
              <a:gd name="G1" fmla="+- 21600 0 2776"/>
              <a:gd name="G2" fmla="*/ 2776 1 2"/>
              <a:gd name="G3" fmla="+- 21600 0 G2"/>
              <a:gd name="G4" fmla="+/ 2776 21600 2"/>
              <a:gd name="G5" fmla="+/ G1 0 2"/>
              <a:gd name="G6" fmla="*/ 21600 21600 2776"/>
              <a:gd name="G7" fmla="*/ G6 1 2"/>
              <a:gd name="G8" fmla="+- 21600 0 G7"/>
              <a:gd name="G9" fmla="*/ 21600 1 2"/>
              <a:gd name="G10" fmla="+- 2776 0 G9"/>
              <a:gd name="G11" fmla="?: G10 G8 0"/>
              <a:gd name="G12" fmla="?: G10 G7 21600"/>
              <a:gd name="T0" fmla="*/ 20212 w 21600"/>
              <a:gd name="T1" fmla="*/ 10800 h 21600"/>
              <a:gd name="T2" fmla="*/ 10800 w 21600"/>
              <a:gd name="T3" fmla="*/ 21600 h 21600"/>
              <a:gd name="T4" fmla="*/ 1388 w 21600"/>
              <a:gd name="T5" fmla="*/ 10800 h 21600"/>
              <a:gd name="T6" fmla="*/ 10800 w 21600"/>
              <a:gd name="T7" fmla="*/ 0 h 21600"/>
              <a:gd name="T8" fmla="*/ 3188 w 21600"/>
              <a:gd name="T9" fmla="*/ 3188 h 21600"/>
              <a:gd name="T10" fmla="*/ 18412 w 21600"/>
              <a:gd name="T11" fmla="*/ 18412 h 21600"/>
            </a:gdLst>
            <a:ahLst/>
            <a:cxnLst>
              <a:cxn ang="0">
                <a:pos x="T0" y="T1"/>
              </a:cxn>
              <a:cxn ang="0">
                <a:pos x="T2" y="T3"/>
              </a:cxn>
              <a:cxn ang="0">
                <a:pos x="T4" y="T5"/>
              </a:cxn>
              <a:cxn ang="0">
                <a:pos x="T6" y="T7"/>
              </a:cxn>
            </a:cxnLst>
            <a:rect l="T8" t="T9" r="T10" b="T11"/>
            <a:pathLst>
              <a:path w="21600" h="21600">
                <a:moveTo>
                  <a:pt x="0" y="0"/>
                </a:moveTo>
                <a:lnTo>
                  <a:pt x="2776" y="21600"/>
                </a:lnTo>
                <a:lnTo>
                  <a:pt x="18824" y="21600"/>
                </a:lnTo>
                <a:lnTo>
                  <a:pt x="21600" y="0"/>
                </a:lnTo>
                <a:close/>
              </a:path>
            </a:pathLst>
          </a:custGeom>
          <a:gradFill rotWithShape="0">
            <a:gsLst>
              <a:gs pos="0">
                <a:srgbClr val="C0C0C0"/>
              </a:gs>
              <a:gs pos="100000">
                <a:srgbClr val="FFFFFF"/>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4" name="AutoShape 3"/>
          <p:cNvSpPr>
            <a:spLocks noChangeArrowheads="1"/>
          </p:cNvSpPr>
          <p:nvPr/>
        </p:nvSpPr>
        <p:spPr bwMode="auto">
          <a:xfrm>
            <a:off x="3319463" y="1196975"/>
            <a:ext cx="2668587" cy="381000"/>
          </a:xfrm>
          <a:prstGeom prst="hexagon">
            <a:avLst>
              <a:gd name="adj" fmla="val 35021"/>
              <a:gd name="vf" fmla="val 115470"/>
            </a:avLst>
          </a:prstGeom>
          <a:solidFill>
            <a:srgbClr val="A6A6A6"/>
          </a:solidFill>
          <a:ln w="19050" cmpd="sng">
            <a:noFill/>
            <a:miter lim="800000"/>
            <a:headEnd/>
            <a:tailEnd/>
          </a:ln>
          <a:effectLst/>
        </p:spPr>
        <p:txBody>
          <a:bodyPr anchor="ctr">
            <a:spAutoFit/>
          </a:bodyPr>
          <a:lstStyle/>
          <a:p>
            <a:endParaRPr lang="zh-CN" altLang="en-US"/>
          </a:p>
        </p:txBody>
      </p:sp>
      <p:sp>
        <p:nvSpPr>
          <p:cNvPr id="25" name="Text Box 4"/>
          <p:cNvSpPr txBox="1">
            <a:spLocks noChangeArrowheads="1"/>
          </p:cNvSpPr>
          <p:nvPr/>
        </p:nvSpPr>
        <p:spPr bwMode="auto">
          <a:xfrm>
            <a:off x="3321050" y="1212850"/>
            <a:ext cx="2291810" cy="369332"/>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wrap="square">
            <a:spAutoFit/>
          </a:bodyPr>
          <a:lstStyle/>
          <a:p>
            <a:pPr eaLnBrk="0" latinLnBrk="1" hangingPunct="0"/>
            <a:r>
              <a:rPr lang="zh-CN" altLang="en-US" dirty="0">
                <a:solidFill>
                  <a:schemeClr val="bg1"/>
                </a:solidFill>
              </a:rPr>
              <a:t>          转让的条件</a:t>
            </a:r>
          </a:p>
        </p:txBody>
      </p:sp>
      <p:sp>
        <p:nvSpPr>
          <p:cNvPr id="26" name="Rectangle 7"/>
          <p:cNvSpPr>
            <a:spLocks noChangeArrowheads="1"/>
          </p:cNvSpPr>
          <p:nvPr/>
        </p:nvSpPr>
        <p:spPr bwMode="auto">
          <a:xfrm>
            <a:off x="1216025" y="1577975"/>
            <a:ext cx="6908800" cy="2246416"/>
          </a:xfrm>
          <a:prstGeom prst="rect">
            <a:avLst/>
          </a:prstGeom>
          <a:solidFill>
            <a:schemeClr val="bg1"/>
          </a:solidFill>
          <a:ln w="19050" cap="flat" cmpd="sng">
            <a:solidFill>
              <a:srgbClr val="4D4D4D"/>
            </a:solidFill>
            <a:miter lim="800000"/>
            <a:headEnd/>
            <a:tailEnd/>
          </a:ln>
          <a:effectLst/>
        </p:spPr>
        <p:txBody>
          <a:bodyPr wrap="none" anchor="ctr"/>
          <a:lstStyle/>
          <a:p>
            <a:endParaRPr lang="zh-CN" altLang="en-US"/>
          </a:p>
        </p:txBody>
      </p:sp>
      <p:sp>
        <p:nvSpPr>
          <p:cNvPr id="27" name="Text Box 8"/>
          <p:cNvSpPr txBox="1">
            <a:spLocks noChangeArrowheads="1"/>
          </p:cNvSpPr>
          <p:nvPr/>
        </p:nvSpPr>
        <p:spPr bwMode="auto">
          <a:xfrm>
            <a:off x="1631950" y="5388079"/>
            <a:ext cx="6048375" cy="1371600"/>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zh-CN" sz="1400">
                <a:solidFill>
                  <a:srgbClr val="FFFFFF"/>
                </a:solidFill>
                <a:latin typeface="Arial Black" panose="020B0A04020102020204" pitchFamily="34" charset="0"/>
                <a:ea typeface="HY헤드라인M"/>
                <a:cs typeface="HY헤드라인M"/>
              </a:rPr>
              <a:t>　　　在以下两种情形下可以采用划拨方式。</a:t>
            </a:r>
          </a:p>
          <a:p>
            <a:pPr eaLnBrk="0" hangingPunct="0"/>
            <a:r>
              <a:rPr lang="en-US" altLang="zh-CN" sz="1400">
                <a:solidFill>
                  <a:srgbClr val="FFFFFF"/>
                </a:solidFill>
                <a:latin typeface="Arial Black" panose="020B0A04020102020204" pitchFamily="34" charset="0"/>
                <a:ea typeface="HY헤드라인M"/>
                <a:cs typeface="HY헤드라인M"/>
              </a:rPr>
              <a:t>(1)《城市房地产管理法》规定，“国家机关用地和军事用地，城市基础设施用地和公益事业用地，国家重点扶持的能源、交通、水利等项目用地，法律、行政法规规定的其他用地确属必需的，可以由县级以上人民政府依法批准划拨。”</a:t>
            </a:r>
          </a:p>
          <a:p>
            <a:pPr eaLnBrk="0" hangingPunct="0"/>
            <a:r>
              <a:rPr lang="en-US" altLang="zh-CN" sz="1400">
                <a:solidFill>
                  <a:srgbClr val="FFFFFF"/>
                </a:solidFill>
                <a:latin typeface="Arial Black" panose="020B0A04020102020204" pitchFamily="34" charset="0"/>
                <a:ea typeface="HY헤드라인M"/>
                <a:cs typeface="HY헤드라인M"/>
              </a:rPr>
              <a:t>(2)  经济适用住房建设用地应采取行政划拨方式供应。</a:t>
            </a:r>
            <a:endParaRPr lang="en-US" altLang="zh-CN"/>
          </a:p>
        </p:txBody>
      </p:sp>
      <p:sp>
        <p:nvSpPr>
          <p:cNvPr id="28" name="Rectangle 9"/>
          <p:cNvSpPr>
            <a:spLocks noChangeArrowheads="1"/>
          </p:cNvSpPr>
          <p:nvPr/>
        </p:nvSpPr>
        <p:spPr bwMode="auto">
          <a:xfrm>
            <a:off x="1216025" y="4275242"/>
            <a:ext cx="6908800" cy="1824002"/>
          </a:xfrm>
          <a:prstGeom prst="rect">
            <a:avLst/>
          </a:prstGeom>
          <a:solidFill>
            <a:schemeClr val="bg1"/>
          </a:solidFill>
          <a:ln w="19050" cap="flat" cmpd="sng">
            <a:solidFill>
              <a:srgbClr val="4D4D4D"/>
            </a:solidFill>
            <a:miter lim="800000"/>
            <a:headEnd/>
            <a:tailEnd/>
          </a:ln>
          <a:effectLst/>
        </p:spPr>
        <p:txBody>
          <a:bodyPr wrap="none" anchor="ctr"/>
          <a:lstStyle/>
          <a:p>
            <a:endParaRPr lang="zh-CN" altLang="en-US"/>
          </a:p>
        </p:txBody>
      </p:sp>
      <p:sp>
        <p:nvSpPr>
          <p:cNvPr id="29" name="AutoShape 10"/>
          <p:cNvSpPr>
            <a:spLocks noChangeArrowheads="1"/>
          </p:cNvSpPr>
          <p:nvPr/>
        </p:nvSpPr>
        <p:spPr bwMode="auto">
          <a:xfrm>
            <a:off x="3060700" y="3824391"/>
            <a:ext cx="3095625" cy="452438"/>
          </a:xfrm>
          <a:prstGeom prst="hexagon">
            <a:avLst>
              <a:gd name="adj" fmla="val 34210"/>
              <a:gd name="vf" fmla="val 115470"/>
            </a:avLst>
          </a:prstGeom>
          <a:solidFill>
            <a:srgbClr val="A6A6A6"/>
          </a:solidFill>
          <a:ln w="19050" cap="flat" cmpd="sng">
            <a:noFill/>
            <a:miter lim="800000"/>
            <a:headEnd/>
            <a:tailEnd/>
          </a:ln>
          <a:effectLst/>
        </p:spPr>
        <p:txBody>
          <a:bodyPr anchor="ctr">
            <a:spAutoFit/>
          </a:bodyPr>
          <a:lstStyle/>
          <a:p>
            <a:endParaRPr lang="zh-CN" altLang="en-US"/>
          </a:p>
        </p:txBody>
      </p:sp>
      <p:sp>
        <p:nvSpPr>
          <p:cNvPr id="35" name="Text Box 11"/>
          <p:cNvSpPr txBox="1">
            <a:spLocks noChangeArrowheads="1"/>
          </p:cNvSpPr>
          <p:nvPr/>
        </p:nvSpPr>
        <p:spPr bwMode="auto">
          <a:xfrm>
            <a:off x="3283794" y="3836059"/>
            <a:ext cx="2649436" cy="369332"/>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wrap="square">
            <a:spAutoFit/>
          </a:bodyPr>
          <a:lstStyle/>
          <a:p>
            <a:pPr eaLnBrk="0" latinLnBrk="1" hangingPunct="0"/>
            <a:r>
              <a:rPr lang="zh-CN" altLang="en-US" dirty="0">
                <a:solidFill>
                  <a:schemeClr val="bg1"/>
                </a:solidFill>
                <a:latin typeface="Times New Roman" panose="02020603050405020304" pitchFamily="18" charset="0"/>
              </a:rPr>
              <a:t> 土地使用权转让的形式</a:t>
            </a:r>
          </a:p>
        </p:txBody>
      </p:sp>
      <p:sp>
        <p:nvSpPr>
          <p:cNvPr id="36" name="Text Box 12"/>
          <p:cNvSpPr txBox="1">
            <a:spLocks noChangeArrowheads="1"/>
          </p:cNvSpPr>
          <p:nvPr/>
        </p:nvSpPr>
        <p:spPr bwMode="auto">
          <a:xfrm>
            <a:off x="1758950" y="1577975"/>
            <a:ext cx="6049963" cy="2031325"/>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zh-CN" sz="1400" dirty="0">
                <a:latin typeface="Arial Black" panose="020B0A04020102020204" pitchFamily="34" charset="0"/>
                <a:ea typeface="HY헤드라인M"/>
                <a:cs typeface="HY헤드라인M"/>
              </a:rPr>
              <a:t>　　</a:t>
            </a:r>
            <a:r>
              <a:rPr lang="en-US" altLang="zh-CN" sz="1400" dirty="0" err="1">
                <a:latin typeface="Arial Black" panose="020B0A04020102020204" pitchFamily="34" charset="0"/>
                <a:ea typeface="HY헤드라인M"/>
                <a:cs typeface="HY헤드라인M"/>
              </a:rPr>
              <a:t>土地使用权转让是土地使用权在不同使用者之间的流动，是土地市场最活跃的二级市场。为规范市场行为，土地使用权转让应具备以下条件</a:t>
            </a:r>
            <a:r>
              <a:rPr lang="en-US" altLang="zh-CN" sz="1400" dirty="0">
                <a:latin typeface="Arial Black" panose="020B0A04020102020204" pitchFamily="34" charset="0"/>
                <a:ea typeface="HY헤드라인M"/>
                <a:cs typeface="HY헤드라인M"/>
              </a:rPr>
              <a:t>。</a:t>
            </a:r>
          </a:p>
          <a:p>
            <a:pPr eaLnBrk="0" hangingPunct="0"/>
            <a:r>
              <a:rPr lang="en-US" altLang="zh-CN" sz="1400" dirty="0">
                <a:latin typeface="Arial Black" panose="020B0A04020102020204" pitchFamily="34" charset="0"/>
                <a:ea typeface="HY헤드라인M"/>
                <a:cs typeface="HY헤드라인M"/>
              </a:rPr>
              <a:t>　　(1) </a:t>
            </a:r>
            <a:r>
              <a:rPr lang="en-US" altLang="zh-CN" sz="1400" dirty="0" err="1">
                <a:latin typeface="Arial Black" panose="020B0A04020102020204" pitchFamily="34" charset="0"/>
                <a:ea typeface="HY헤드라인M"/>
                <a:cs typeface="HY헤드라인M"/>
              </a:rPr>
              <a:t>转让土地使用权的公民、法人，必须是土地合法的使用权享有人，必须持有土地使用权的法律文书，即《国有土地使用权证</a:t>
            </a:r>
            <a:r>
              <a:rPr lang="en-US" altLang="zh-CN" sz="1400" dirty="0">
                <a:latin typeface="Arial Black" panose="020B0A04020102020204" pitchFamily="34" charset="0"/>
                <a:ea typeface="HY헤드라인M"/>
                <a:cs typeface="HY헤드라인M"/>
              </a:rPr>
              <a:t>》，</a:t>
            </a:r>
            <a:r>
              <a:rPr lang="en-US" altLang="zh-CN" sz="1400" dirty="0" err="1">
                <a:latin typeface="Arial Black" panose="020B0A04020102020204" pitchFamily="34" charset="0"/>
                <a:ea typeface="HY헤드라인M"/>
                <a:cs typeface="HY헤드라인M"/>
              </a:rPr>
              <a:t>其权利在国家土地管理部门应有具体的登记</a:t>
            </a:r>
            <a:r>
              <a:rPr lang="en-US" altLang="zh-CN" sz="1400" dirty="0">
                <a:latin typeface="Arial Black" panose="020B0A04020102020204" pitchFamily="34" charset="0"/>
                <a:ea typeface="HY헤드라인M"/>
                <a:cs typeface="HY헤드라인M"/>
              </a:rPr>
              <a:t>。</a:t>
            </a:r>
          </a:p>
          <a:p>
            <a:pPr eaLnBrk="0" hangingPunct="0"/>
            <a:r>
              <a:rPr lang="en-US" altLang="zh-CN" sz="1400" dirty="0">
                <a:latin typeface="Arial Black" panose="020B0A04020102020204" pitchFamily="34" charset="0"/>
                <a:ea typeface="HY헤드라인M"/>
                <a:cs typeface="HY헤드라인M"/>
              </a:rPr>
              <a:t>　　(2) </a:t>
            </a:r>
            <a:r>
              <a:rPr lang="en-US" altLang="zh-CN" sz="1400" dirty="0" err="1">
                <a:latin typeface="Arial Black" panose="020B0A04020102020204" pitchFamily="34" charset="0"/>
                <a:ea typeface="HY헤드라인M"/>
                <a:cs typeface="HY헤드라인M"/>
              </a:rPr>
              <a:t>接受转让的公民、法人，必须是我国法律允许的能够享有国有土地使用权的单位或个人，即受让者应符合受让的条件</a:t>
            </a:r>
            <a:r>
              <a:rPr lang="en-US" altLang="zh-CN" sz="1400" dirty="0">
                <a:latin typeface="Arial Black" panose="020B0A04020102020204" pitchFamily="34" charset="0"/>
                <a:ea typeface="HY헤드라인M"/>
                <a:cs typeface="HY헤드라인M"/>
              </a:rPr>
              <a:t>。</a:t>
            </a:r>
          </a:p>
          <a:p>
            <a:pPr eaLnBrk="0" hangingPunct="0"/>
            <a:r>
              <a:rPr lang="en-US" altLang="zh-CN" sz="1400" dirty="0">
                <a:latin typeface="Arial Black" panose="020B0A04020102020204" pitchFamily="34" charset="0"/>
                <a:ea typeface="HY헤드라인M"/>
                <a:cs typeface="HY헤드라인M"/>
              </a:rPr>
              <a:t>      (3) </a:t>
            </a:r>
            <a:r>
              <a:rPr lang="en-US" altLang="zh-CN" sz="1400" dirty="0" err="1">
                <a:latin typeface="Arial Black" panose="020B0A04020102020204" pitchFamily="34" charset="0"/>
                <a:ea typeface="HY헤드라인M"/>
                <a:cs typeface="HY헤드라인M"/>
              </a:rPr>
              <a:t>使用权人必须对土地进行一定开发之后才能转让其权利，即我国法律禁止进行“炒地皮”式的转让</a:t>
            </a:r>
            <a:r>
              <a:rPr lang="en-US" altLang="zh-CN" sz="1400" dirty="0">
                <a:latin typeface="Arial Black" panose="020B0A04020102020204" pitchFamily="34" charset="0"/>
                <a:ea typeface="HY헤드라인M"/>
                <a:cs typeface="HY헤드라인M"/>
              </a:rPr>
              <a:t>。</a:t>
            </a:r>
          </a:p>
        </p:txBody>
      </p:sp>
      <p:sp>
        <p:nvSpPr>
          <p:cNvPr id="37" name="Text Box 13"/>
          <p:cNvSpPr txBox="1">
            <a:spLocks noChangeArrowheads="1"/>
          </p:cNvSpPr>
          <p:nvPr/>
        </p:nvSpPr>
        <p:spPr bwMode="auto">
          <a:xfrm>
            <a:off x="1633538" y="4612699"/>
            <a:ext cx="617537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　　根据《城镇国有土地使用权出让和转让暂行条例》的规定，“当国有土地使用权转让时，转让双方必须签订转让合同，即以合同的形式进行土地使用权的转让。”目前，国有土地使用权转让主要有出售、交换和赠与3种形式。</a:t>
            </a:r>
          </a:p>
          <a:p>
            <a:pPr eaLnBrk="1" hangingPunct="1"/>
            <a:r>
              <a:rPr lang="zh-CN" altLang="zh-CN" sz="1400" dirty="0">
                <a:latin typeface="Arial Black" panose="020B0A04020102020204" pitchFamily="34" charset="0"/>
                <a:ea typeface="HY헤드라인M"/>
                <a:cs typeface="HY헤드라인M"/>
                <a:sym typeface="Arial" panose="020B0604020202020204" pitchFamily="34" charset="0"/>
              </a:rPr>
              <a:t>　</a:t>
            </a:r>
            <a:endParaRPr lang="zh-CN" altLang="zh-CN" dirty="0"/>
          </a:p>
        </p:txBody>
      </p:sp>
    </p:spTree>
    <p:extLst>
      <p:ext uri="{BB962C8B-B14F-4D97-AF65-F5344CB8AC3E}">
        <p14:creationId xmlns:p14="http://schemas.microsoft.com/office/powerpoint/2010/main" val="3213396083"/>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A6A6A6"/>
        </a:solidFill>
        <a:effectLst/>
      </p:bgPr>
    </p:bg>
    <p:spTree>
      <p:nvGrpSpPr>
        <p:cNvPr id="1" name=""/>
        <p:cNvGrpSpPr/>
        <p:nvPr/>
      </p:nvGrpSpPr>
      <p:grpSpPr>
        <a:xfrm>
          <a:off x="0" y="0"/>
          <a:ext cx="0" cy="0"/>
          <a:chOff x="0" y="0"/>
          <a:chExt cx="0" cy="0"/>
        </a:xfrm>
      </p:grpSpPr>
      <p:sp>
        <p:nvSpPr>
          <p:cNvPr id="2" name="文本框 1"/>
          <p:cNvSpPr txBox="1"/>
          <p:nvPr/>
        </p:nvSpPr>
        <p:spPr>
          <a:xfrm>
            <a:off x="1853963" y="3605017"/>
            <a:ext cx="6395091" cy="2123658"/>
          </a:xfrm>
          <a:prstGeom prst="rect">
            <a:avLst/>
          </a:prstGeom>
          <a:noFill/>
        </p:spPr>
        <p:txBody>
          <a:bodyPr wrap="square" rtlCol="0">
            <a:spAutoFit/>
          </a:bodyPr>
          <a:lstStyle/>
          <a:p>
            <a:r>
              <a:rPr lang="en-US" altLang="zh-CN" sz="4400" spc="300" dirty="0">
                <a:solidFill>
                  <a:prstClr val="white"/>
                </a:solidFill>
                <a:latin typeface="Impact" panose="020B0806030902050204" pitchFamily="34" charset="0"/>
                <a:ea typeface="微软雅黑" panose="020B0503020204020204" pitchFamily="34" charset="-122"/>
              </a:rPr>
              <a:t>02</a:t>
            </a:r>
          </a:p>
          <a:p>
            <a:r>
              <a:rPr lang="zh-CN" altLang="en-US" sz="4400" b="1" dirty="0">
                <a:solidFill>
                  <a:prstClr val="white"/>
                </a:solidFill>
                <a:latin typeface="微软雅黑" panose="020B0503020204020204" pitchFamily="34" charset="-122"/>
                <a:ea typeface="微软雅黑" panose="020B0503020204020204" pitchFamily="34" charset="-122"/>
              </a:rPr>
              <a:t>集体土地和国有土地上房屋的征收</a:t>
            </a:r>
          </a:p>
        </p:txBody>
      </p:sp>
      <p:cxnSp>
        <p:nvCxnSpPr>
          <p:cNvPr id="3" name="直接连接符 2"/>
          <p:cNvCxnSpPr/>
          <p:nvPr/>
        </p:nvCxnSpPr>
        <p:spPr bwMode="auto">
          <a:xfrm flipV="1">
            <a:off x="1515168" y="3723381"/>
            <a:ext cx="0" cy="1889479"/>
          </a:xfrm>
          <a:prstGeom prst="line">
            <a:avLst/>
          </a:prstGeom>
          <a:ln w="177800" cmpd="thinThick">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11454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集体土地征收</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01</a:t>
                </a:r>
                <a:endParaRPr lang="zh-CN" altLang="en-US" sz="4000" dirty="0">
                  <a:solidFill>
                    <a:schemeClr val="bg1"/>
                  </a:solidFill>
                </a:endParaRPr>
              </a:p>
            </p:txBody>
          </p:sp>
        </p:grpSp>
      </p:grpSp>
      <p:sp>
        <p:nvSpPr>
          <p:cNvPr id="11" name="矩形 10"/>
          <p:cNvSpPr/>
          <p:nvPr/>
        </p:nvSpPr>
        <p:spPr>
          <a:xfrm>
            <a:off x="1171188" y="2179228"/>
            <a:ext cx="6965004" cy="1200329"/>
          </a:xfrm>
          <a:prstGeom prst="rect">
            <a:avLst/>
          </a:prstGeom>
        </p:spPr>
        <p:txBody>
          <a:bodyPr wrap="square">
            <a:spAutoFit/>
          </a:bodyPr>
          <a:lstStyle/>
          <a:p>
            <a:r>
              <a:rPr lang="zh-CN" altLang="en-US" dirty="0"/>
              <a:t>　　土地征收是国家为了社会公共利益的需要，将集体所有土地转变为国有土地的强制手段。土地征收后，土地的所有权发生转移。征收土地具有三个明显特点：一定的强制性、给予经济补偿、集体所有土地变为国家所有土地。</a:t>
            </a:r>
          </a:p>
        </p:txBody>
      </p:sp>
    </p:spTree>
    <p:extLst>
      <p:ext uri="{BB962C8B-B14F-4D97-AF65-F5344CB8AC3E}">
        <p14:creationId xmlns:p14="http://schemas.microsoft.com/office/powerpoint/2010/main" val="2829289099"/>
      </p:ext>
    </p:extLst>
  </p:cSld>
  <p:clrMapOvr>
    <a:masterClrMapping/>
  </p:clrMapOvr>
  <p:transition spd="slow">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集体土地征收原则</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01</a:t>
                </a:r>
                <a:endParaRPr lang="zh-CN" altLang="en-US" sz="4000" dirty="0">
                  <a:solidFill>
                    <a:schemeClr val="bg1"/>
                  </a:solidFill>
                </a:endParaRPr>
              </a:p>
            </p:txBody>
          </p:sp>
        </p:grpSp>
      </p:grpSp>
      <p:sp>
        <p:nvSpPr>
          <p:cNvPr id="8" name="AutoShape 2"/>
          <p:cNvSpPr>
            <a:spLocks noChangeArrowheads="1"/>
          </p:cNvSpPr>
          <p:nvPr/>
        </p:nvSpPr>
        <p:spPr bwMode="auto">
          <a:xfrm>
            <a:off x="621702" y="1640731"/>
            <a:ext cx="4242710" cy="3833813"/>
          </a:xfrm>
          <a:custGeom>
            <a:avLst/>
            <a:gdLst>
              <a:gd name="G0" fmla="+- 1914 0 0"/>
              <a:gd name="G1" fmla="+- 21600 0 1914"/>
              <a:gd name="G2" fmla="+- 21600 0 1914"/>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914" y="10800"/>
                </a:moveTo>
                <a:cubicBezTo>
                  <a:pt x="1914" y="15708"/>
                  <a:pt x="5892" y="19686"/>
                  <a:pt x="10800" y="19686"/>
                </a:cubicBezTo>
                <a:cubicBezTo>
                  <a:pt x="15708" y="19686"/>
                  <a:pt x="19686" y="15708"/>
                  <a:pt x="19686" y="10800"/>
                </a:cubicBezTo>
                <a:cubicBezTo>
                  <a:pt x="19686" y="5892"/>
                  <a:pt x="15708" y="1914"/>
                  <a:pt x="10800" y="1914"/>
                </a:cubicBezTo>
                <a:cubicBezTo>
                  <a:pt x="5892" y="1914"/>
                  <a:pt x="1914" y="5892"/>
                  <a:pt x="1914" y="10800"/>
                </a:cubicBezTo>
                <a:close/>
              </a:path>
            </a:pathLst>
          </a:custGeom>
          <a:gradFill rotWithShape="1">
            <a:gsLst>
              <a:gs pos="0">
                <a:schemeClr val="accent1">
                  <a:gamma/>
                  <a:shade val="66667"/>
                  <a:invGamma/>
                  <a:alpha val="12000"/>
                </a:schemeClr>
              </a:gs>
              <a:gs pos="50000">
                <a:schemeClr val="accent1"/>
              </a:gs>
              <a:gs pos="100000">
                <a:schemeClr val="accent1">
                  <a:gamma/>
                  <a:shade val="66667"/>
                  <a:invGamma/>
                  <a:alpha val="12000"/>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 name="Oval 3"/>
          <p:cNvSpPr>
            <a:spLocks noChangeArrowheads="1"/>
          </p:cNvSpPr>
          <p:nvPr/>
        </p:nvSpPr>
        <p:spPr bwMode="auto">
          <a:xfrm>
            <a:off x="926502" y="1945531"/>
            <a:ext cx="3541740" cy="3200400"/>
          </a:xfrm>
          <a:prstGeom prst="ellipse">
            <a:avLst/>
          </a:prstGeom>
          <a:gradFill rotWithShape="1">
            <a:gsLst>
              <a:gs pos="0">
                <a:schemeClr val="accent2"/>
              </a:gs>
              <a:gs pos="100000">
                <a:schemeClr val="accent2">
                  <a:gamma/>
                  <a:shade val="63529"/>
                  <a:invGamma/>
                </a:schemeClr>
              </a:gs>
            </a:gsLst>
            <a:path path="shape">
              <a:fillToRect l="50000" t="50000" r="50000" b="50000"/>
            </a:path>
          </a:gradFill>
          <a:ln w="28575" cmpd="sng">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 name="AutoShape 4"/>
          <p:cNvSpPr>
            <a:spLocks noChangeArrowheads="1"/>
          </p:cNvSpPr>
          <p:nvPr/>
        </p:nvSpPr>
        <p:spPr bwMode="auto">
          <a:xfrm>
            <a:off x="3437926" y="1720106"/>
            <a:ext cx="4822459" cy="501650"/>
          </a:xfrm>
          <a:prstGeom prst="roundRect">
            <a:avLst>
              <a:gd name="adj" fmla="val 50000"/>
            </a:avLst>
          </a:prstGeom>
          <a:gradFill rotWithShape="1">
            <a:gsLst>
              <a:gs pos="0">
                <a:schemeClr val="accent1"/>
              </a:gs>
              <a:gs pos="100000">
                <a:schemeClr val="accent1">
                  <a:gamma/>
                  <a:tint val="5882"/>
                  <a:invGamma/>
                </a:schemeClr>
              </a:gs>
            </a:gsLst>
            <a:lin ang="0" scaled="1"/>
          </a:gradFill>
          <a:ln w="38100" cmpd="sng">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zh-CN" b="1">
                <a:solidFill>
                  <a:srgbClr val="000000"/>
                </a:solidFill>
              </a:rPr>
              <a:t>　(1) 珍惜耕地，合理利用和保护土地的原则。</a:t>
            </a:r>
          </a:p>
        </p:txBody>
      </p:sp>
      <p:sp>
        <p:nvSpPr>
          <p:cNvPr id="12" name="AutoShape 5"/>
          <p:cNvSpPr>
            <a:spLocks noChangeArrowheads="1"/>
          </p:cNvSpPr>
          <p:nvPr/>
        </p:nvSpPr>
        <p:spPr bwMode="auto">
          <a:xfrm>
            <a:off x="3666527" y="2459881"/>
            <a:ext cx="4569478" cy="498475"/>
          </a:xfrm>
          <a:prstGeom prst="roundRect">
            <a:avLst>
              <a:gd name="adj" fmla="val 50000"/>
            </a:avLst>
          </a:prstGeom>
          <a:gradFill rotWithShape="1">
            <a:gsLst>
              <a:gs pos="0">
                <a:srgbClr val="CBFEAE"/>
              </a:gs>
              <a:gs pos="100000">
                <a:srgbClr val="CBFEAE">
                  <a:gamma/>
                  <a:tint val="5882"/>
                  <a:invGamma/>
                </a:srgbClr>
              </a:gs>
            </a:gsLst>
            <a:lin ang="0" scaled="1"/>
          </a:gradFill>
          <a:ln w="38100" cmpd="sng">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zh-CN" b="1" dirty="0">
                <a:solidFill>
                  <a:srgbClr val="000000"/>
                </a:solidFill>
              </a:rPr>
              <a:t>(2) 保证国家建设用地的原则。</a:t>
            </a:r>
          </a:p>
        </p:txBody>
      </p:sp>
      <p:sp>
        <p:nvSpPr>
          <p:cNvPr id="18" name="AutoShape 6"/>
          <p:cNvSpPr>
            <a:spLocks noChangeArrowheads="1"/>
          </p:cNvSpPr>
          <p:nvPr/>
        </p:nvSpPr>
        <p:spPr bwMode="auto">
          <a:xfrm>
            <a:off x="3666527" y="3275856"/>
            <a:ext cx="4569478" cy="498475"/>
          </a:xfrm>
          <a:prstGeom prst="roundRect">
            <a:avLst>
              <a:gd name="adj" fmla="val 50000"/>
            </a:avLst>
          </a:prstGeom>
          <a:gradFill rotWithShape="1">
            <a:gsLst>
              <a:gs pos="0">
                <a:schemeClr val="accent1"/>
              </a:gs>
              <a:gs pos="100000">
                <a:schemeClr val="accent1">
                  <a:gamma/>
                  <a:tint val="5882"/>
                  <a:invGamma/>
                </a:schemeClr>
              </a:gs>
            </a:gsLst>
            <a:lin ang="0" scaled="1"/>
          </a:gradFill>
          <a:ln w="38100" cmpd="sng">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zh-CN" b="1" dirty="0">
                <a:solidFill>
                  <a:srgbClr val="000000"/>
                </a:solidFill>
              </a:rPr>
              <a:t>　　(3) 妥善安置被征地单位和农民的原则。</a:t>
            </a:r>
          </a:p>
        </p:txBody>
      </p:sp>
      <p:sp>
        <p:nvSpPr>
          <p:cNvPr id="19" name="AutoShape 7"/>
          <p:cNvSpPr>
            <a:spLocks noChangeArrowheads="1"/>
          </p:cNvSpPr>
          <p:nvPr/>
        </p:nvSpPr>
        <p:spPr bwMode="auto">
          <a:xfrm>
            <a:off x="3437927" y="4896694"/>
            <a:ext cx="4184734" cy="500062"/>
          </a:xfrm>
          <a:prstGeom prst="roundRect">
            <a:avLst>
              <a:gd name="adj" fmla="val 50000"/>
            </a:avLst>
          </a:prstGeom>
          <a:gradFill rotWithShape="1">
            <a:gsLst>
              <a:gs pos="0">
                <a:srgbClr val="CBFEAE"/>
              </a:gs>
              <a:gs pos="100000">
                <a:srgbClr val="CBFEAE">
                  <a:gamma/>
                  <a:tint val="5882"/>
                  <a:invGamma/>
                </a:srgbClr>
              </a:gs>
            </a:gsLst>
            <a:lin ang="0" scaled="1"/>
          </a:gradFill>
          <a:ln w="38100" cmpd="sng">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zh-CN" b="1">
                <a:solidFill>
                  <a:srgbClr val="000000"/>
                </a:solidFill>
              </a:rPr>
              <a:t>　　(5) 依法征地的原则。</a:t>
            </a:r>
          </a:p>
        </p:txBody>
      </p:sp>
      <p:sp>
        <p:nvSpPr>
          <p:cNvPr id="20" name="Text Box 8"/>
          <p:cNvSpPr txBox="1">
            <a:spLocks noChangeArrowheads="1"/>
          </p:cNvSpPr>
          <p:nvPr/>
        </p:nvSpPr>
        <p:spPr bwMode="auto">
          <a:xfrm>
            <a:off x="1831376" y="2707531"/>
            <a:ext cx="1553025" cy="1569660"/>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0" hangingPunct="0"/>
            <a:r>
              <a:rPr lang="zh-CN" altLang="zh-CN" sz="3200" b="1">
                <a:solidFill>
                  <a:srgbClr val="FFFFFF"/>
                </a:solidFill>
                <a:effectLst>
                  <a:outerShdw blurRad="38100" dist="38100" dir="2700000" algn="tl">
                    <a:srgbClr val="C0C0C0"/>
                  </a:outerShdw>
                </a:effectLst>
              </a:rPr>
              <a:t>土地</a:t>
            </a:r>
          </a:p>
          <a:p>
            <a:pPr algn="ctr" eaLnBrk="0" hangingPunct="0"/>
            <a:r>
              <a:rPr lang="zh-CN" altLang="zh-CN" sz="3200" b="1">
                <a:solidFill>
                  <a:srgbClr val="FFFFFF"/>
                </a:solidFill>
                <a:effectLst>
                  <a:outerShdw blurRad="38100" dist="38100" dir="2700000" algn="tl">
                    <a:srgbClr val="C0C0C0"/>
                  </a:outerShdw>
                </a:effectLst>
              </a:rPr>
              <a:t>征收</a:t>
            </a:r>
          </a:p>
          <a:p>
            <a:pPr algn="ctr" eaLnBrk="0" hangingPunct="0"/>
            <a:r>
              <a:rPr lang="zh-CN" altLang="zh-CN" sz="3200" b="1">
                <a:solidFill>
                  <a:srgbClr val="FFFFFF"/>
                </a:solidFill>
                <a:effectLst>
                  <a:outerShdw blurRad="38100" dist="38100" dir="2700000" algn="tl">
                    <a:srgbClr val="C0C0C0"/>
                  </a:outerShdw>
                </a:effectLst>
              </a:rPr>
              <a:t>的原则</a:t>
            </a:r>
          </a:p>
        </p:txBody>
      </p:sp>
      <p:sp>
        <p:nvSpPr>
          <p:cNvPr id="21" name="AutoShape 9"/>
          <p:cNvSpPr>
            <a:spLocks noChangeArrowheads="1"/>
          </p:cNvSpPr>
          <p:nvPr/>
        </p:nvSpPr>
        <p:spPr bwMode="auto">
          <a:xfrm>
            <a:off x="3664940" y="4145806"/>
            <a:ext cx="4184734" cy="500063"/>
          </a:xfrm>
          <a:prstGeom prst="roundRect">
            <a:avLst>
              <a:gd name="adj" fmla="val 50000"/>
            </a:avLst>
          </a:prstGeom>
          <a:gradFill rotWithShape="1">
            <a:gsLst>
              <a:gs pos="0">
                <a:srgbClr val="CBFEAE"/>
              </a:gs>
              <a:gs pos="100000">
                <a:srgbClr val="CBFEAE">
                  <a:gamma/>
                  <a:tint val="5882"/>
                  <a:invGamma/>
                </a:srgbClr>
              </a:gs>
            </a:gsLst>
            <a:lin ang="0" scaled="1"/>
          </a:gradFill>
          <a:ln w="38100" cap="flat" cmpd="sng">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zh-CN" b="1">
                <a:solidFill>
                  <a:srgbClr val="000000"/>
                </a:solidFill>
              </a:rPr>
              <a:t>　　(4) 有偿使用土地的原则。</a:t>
            </a:r>
          </a:p>
        </p:txBody>
      </p:sp>
    </p:spTree>
    <p:extLst>
      <p:ext uri="{BB962C8B-B14F-4D97-AF65-F5344CB8AC3E}">
        <p14:creationId xmlns:p14="http://schemas.microsoft.com/office/powerpoint/2010/main" val="2690877998"/>
      </p:ext>
    </p:extLst>
  </p:cSld>
  <p:clrMapOvr>
    <a:masterClrMapping/>
  </p:clrMapOvr>
  <p:transition spd="slow">
    <p:pu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集体土地征收批准权限</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01</a:t>
                </a:r>
                <a:endParaRPr lang="zh-CN" altLang="en-US" sz="4000" dirty="0">
                  <a:solidFill>
                    <a:schemeClr val="bg1"/>
                  </a:solidFill>
                </a:endParaRPr>
              </a:p>
            </p:txBody>
          </p:sp>
        </p:grpSp>
      </p:grpSp>
      <p:sp>
        <p:nvSpPr>
          <p:cNvPr id="22" name="Rectangle 43"/>
          <p:cNvSpPr>
            <a:spLocks noChangeArrowheads="1"/>
          </p:cNvSpPr>
          <p:nvPr/>
        </p:nvSpPr>
        <p:spPr bwMode="auto">
          <a:xfrm>
            <a:off x="2440056" y="1605909"/>
            <a:ext cx="5554662" cy="931862"/>
          </a:xfrm>
          <a:prstGeom prst="rect">
            <a:avLst/>
          </a:prstGeom>
          <a:gradFill rotWithShape="1">
            <a:gsLst>
              <a:gs pos="0">
                <a:srgbClr val="FFD8B1"/>
              </a:gs>
              <a:gs pos="100000">
                <a:srgbClr val="766452">
                  <a:alpha val="0"/>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3" name="Rectangle 45"/>
          <p:cNvSpPr>
            <a:spLocks noChangeArrowheads="1"/>
          </p:cNvSpPr>
          <p:nvPr/>
        </p:nvSpPr>
        <p:spPr bwMode="auto">
          <a:xfrm>
            <a:off x="2784543" y="2623496"/>
            <a:ext cx="5091113" cy="1143000"/>
          </a:xfrm>
          <a:prstGeom prst="rect">
            <a:avLst/>
          </a:prstGeom>
          <a:gradFill rotWithShape="1">
            <a:gsLst>
              <a:gs pos="0">
                <a:srgbClr val="E2E0A0"/>
              </a:gs>
              <a:gs pos="100000">
                <a:srgbClr val="69684A">
                  <a:alpha val="0"/>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4" name="Rectangle 46"/>
          <p:cNvSpPr>
            <a:spLocks noChangeArrowheads="1"/>
          </p:cNvSpPr>
          <p:nvPr/>
        </p:nvSpPr>
        <p:spPr bwMode="auto">
          <a:xfrm>
            <a:off x="2995681" y="3976046"/>
            <a:ext cx="5773737" cy="1987550"/>
          </a:xfrm>
          <a:prstGeom prst="rect">
            <a:avLst/>
          </a:prstGeom>
          <a:gradFill rotWithShape="1">
            <a:gsLst>
              <a:gs pos="0">
                <a:srgbClr val="BED25A"/>
              </a:gs>
              <a:gs pos="100000">
                <a:srgbClr val="58612A">
                  <a:alpha val="0"/>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5" name="Text Box 52"/>
          <p:cNvSpPr txBox="1">
            <a:spLocks noChangeArrowheads="1"/>
          </p:cNvSpPr>
          <p:nvPr/>
        </p:nvSpPr>
        <p:spPr bwMode="auto">
          <a:xfrm>
            <a:off x="3808481" y="3909371"/>
            <a:ext cx="4927600" cy="194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zh-CN" sz="1400">
                <a:solidFill>
                  <a:srgbClr val="00664D"/>
                </a:solidFill>
                <a:latin typeface="微软雅黑" panose="020B0503020204020204" pitchFamily="34" charset="-122"/>
                <a:ea typeface="微软雅黑" panose="020B0503020204020204" pitchFamily="34" charset="-122"/>
              </a:rPr>
              <a:t>　　</a:t>
            </a:r>
            <a:r>
              <a:rPr lang="zh-CN" altLang="zh-CN" sz="1200">
                <a:solidFill>
                  <a:srgbClr val="00664D"/>
                </a:solidFill>
                <a:latin typeface="微软雅黑" panose="020B0503020204020204" pitchFamily="34" charset="-122"/>
                <a:ea typeface="微软雅黑" panose="020B0503020204020204" pitchFamily="34" charset="-122"/>
              </a:rPr>
              <a:t>征收农用地的，应当依照《土地管理法》第44条的规定先行办理农用地转用审批。其中，经国务院批准农用地转用的，同时办理征地审批手续，不再另行办理征地审批；经省、自治区、直辖市人民政府在征地批准权限内批准农用地转用的，同时办理征地审批手续，不再另行办理征地审批，超过征地批准权限的，应当依照本条第一款的规定另行办理征地审批。</a:t>
            </a:r>
          </a:p>
          <a:p>
            <a:pPr eaLnBrk="1" hangingPunct="1"/>
            <a:r>
              <a:rPr lang="zh-CN" altLang="zh-CN" sz="1200">
                <a:solidFill>
                  <a:srgbClr val="00664D"/>
                </a:solidFill>
                <a:latin typeface="微软雅黑" panose="020B0503020204020204" pitchFamily="34" charset="-122"/>
                <a:ea typeface="微软雅黑" panose="020B0503020204020204" pitchFamily="34" charset="-122"/>
              </a:rPr>
              <a:t>　　一个建设项目需要征收的土地，应当根据总体设计一次申请批准，不得化整为零。分期建设的项目，应当分期征地，不得先征待用。铁路、公路和输油、输水等管线建设需要征收的土地，可以分段申请批准，办理征地手续。</a:t>
            </a:r>
          </a:p>
        </p:txBody>
      </p:sp>
      <p:grpSp>
        <p:nvGrpSpPr>
          <p:cNvPr id="26" name="Group 6"/>
          <p:cNvGrpSpPr>
            <a:grpSpLocks/>
          </p:cNvGrpSpPr>
          <p:nvPr/>
        </p:nvGrpSpPr>
        <p:grpSpPr bwMode="auto">
          <a:xfrm>
            <a:off x="168343" y="3976046"/>
            <a:ext cx="3603625" cy="1985963"/>
            <a:chOff x="0" y="0"/>
            <a:chExt cx="2912" cy="963"/>
          </a:xfrm>
        </p:grpSpPr>
        <p:sp>
          <p:nvSpPr>
            <p:cNvPr id="27" name="Freeform 61"/>
            <p:cNvSpPr>
              <a:spLocks/>
            </p:cNvSpPr>
            <p:nvPr/>
          </p:nvSpPr>
          <p:spPr bwMode="auto">
            <a:xfrm>
              <a:off x="290" y="0"/>
              <a:ext cx="2242" cy="346"/>
            </a:xfrm>
            <a:custGeom>
              <a:avLst/>
              <a:gdLst>
                <a:gd name="T0" fmla="*/ 0 w 2208"/>
                <a:gd name="T1" fmla="*/ 298 h 303"/>
                <a:gd name="T2" fmla="*/ 1979 w 2208"/>
                <a:gd name="T3" fmla="*/ 302 h 303"/>
                <a:gd name="T4" fmla="*/ 2207 w 2208"/>
                <a:gd name="T5" fmla="*/ 0 h 303"/>
                <a:gd name="T6" fmla="*/ 690 w 2208"/>
                <a:gd name="T7" fmla="*/ 28 h 303"/>
                <a:gd name="T8" fmla="*/ 0 w 2208"/>
                <a:gd name="T9" fmla="*/ 298 h 303"/>
                <a:gd name="T10" fmla="*/ 0 w 2208"/>
                <a:gd name="T11" fmla="*/ 0 h 303"/>
                <a:gd name="T12" fmla="*/ 2208 w 2208"/>
                <a:gd name="T13" fmla="*/ 303 h 303"/>
              </a:gdLst>
              <a:ahLst/>
              <a:cxnLst>
                <a:cxn ang="0">
                  <a:pos x="T0" y="T1"/>
                </a:cxn>
                <a:cxn ang="0">
                  <a:pos x="T2" y="T3"/>
                </a:cxn>
                <a:cxn ang="0">
                  <a:pos x="T4" y="T5"/>
                </a:cxn>
                <a:cxn ang="0">
                  <a:pos x="T6" y="T7"/>
                </a:cxn>
                <a:cxn ang="0">
                  <a:pos x="T8" y="T9"/>
                </a:cxn>
              </a:cxnLst>
              <a:rect l="T10" t="T11" r="T12" b="T13"/>
              <a:pathLst>
                <a:path w="2208" h="303">
                  <a:moveTo>
                    <a:pt x="0" y="298"/>
                  </a:moveTo>
                  <a:lnTo>
                    <a:pt x="1979" y="302"/>
                  </a:lnTo>
                  <a:lnTo>
                    <a:pt x="2207" y="0"/>
                  </a:lnTo>
                  <a:lnTo>
                    <a:pt x="690" y="28"/>
                  </a:lnTo>
                  <a:lnTo>
                    <a:pt x="0" y="298"/>
                  </a:lnTo>
                </a:path>
              </a:pathLst>
            </a:custGeom>
            <a:gradFill rotWithShape="1">
              <a:gsLst>
                <a:gs pos="0">
                  <a:srgbClr val="385500"/>
                </a:gs>
                <a:gs pos="50000">
                  <a:srgbClr val="558000"/>
                </a:gs>
                <a:gs pos="100000">
                  <a:srgbClr val="385500"/>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 name="Freeform 62"/>
            <p:cNvSpPr>
              <a:spLocks/>
            </p:cNvSpPr>
            <p:nvPr/>
          </p:nvSpPr>
          <p:spPr bwMode="auto">
            <a:xfrm>
              <a:off x="0" y="343"/>
              <a:ext cx="2597" cy="617"/>
            </a:xfrm>
            <a:custGeom>
              <a:avLst/>
              <a:gdLst>
                <a:gd name="T0" fmla="*/ 0 w 2557"/>
                <a:gd name="T1" fmla="*/ 537 h 538"/>
                <a:gd name="T2" fmla="*/ 2556 w 2557"/>
                <a:gd name="T3" fmla="*/ 536 h 538"/>
                <a:gd name="T4" fmla="*/ 2262 w 2557"/>
                <a:gd name="T5" fmla="*/ 1 h 538"/>
                <a:gd name="T6" fmla="*/ 288 w 2557"/>
                <a:gd name="T7" fmla="*/ 0 h 538"/>
                <a:gd name="T8" fmla="*/ 0 w 2557"/>
                <a:gd name="T9" fmla="*/ 537 h 538"/>
                <a:gd name="T10" fmla="*/ 0 w 2557"/>
                <a:gd name="T11" fmla="*/ 0 h 538"/>
                <a:gd name="T12" fmla="*/ 2557 w 2557"/>
                <a:gd name="T13" fmla="*/ 538 h 538"/>
              </a:gdLst>
              <a:ahLst/>
              <a:cxnLst>
                <a:cxn ang="0">
                  <a:pos x="T0" y="T1"/>
                </a:cxn>
                <a:cxn ang="0">
                  <a:pos x="T2" y="T3"/>
                </a:cxn>
                <a:cxn ang="0">
                  <a:pos x="T4" y="T5"/>
                </a:cxn>
                <a:cxn ang="0">
                  <a:pos x="T6" y="T7"/>
                </a:cxn>
                <a:cxn ang="0">
                  <a:pos x="T8" y="T9"/>
                </a:cxn>
              </a:cxnLst>
              <a:rect l="T10" t="T11" r="T12" b="T13"/>
              <a:pathLst>
                <a:path w="2557" h="538">
                  <a:moveTo>
                    <a:pt x="0" y="537"/>
                  </a:moveTo>
                  <a:lnTo>
                    <a:pt x="2556" y="536"/>
                  </a:lnTo>
                  <a:lnTo>
                    <a:pt x="2262" y="1"/>
                  </a:lnTo>
                  <a:lnTo>
                    <a:pt x="288" y="0"/>
                  </a:lnTo>
                  <a:lnTo>
                    <a:pt x="0" y="537"/>
                  </a:lnTo>
                </a:path>
              </a:pathLst>
            </a:custGeom>
            <a:gradFill rotWithShape="1">
              <a:gsLst>
                <a:gs pos="0">
                  <a:srgbClr val="669900"/>
                </a:gs>
                <a:gs pos="100000">
                  <a:srgbClr val="2F4700"/>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9" name="Freeform 63"/>
            <p:cNvSpPr>
              <a:spLocks/>
            </p:cNvSpPr>
            <p:nvPr/>
          </p:nvSpPr>
          <p:spPr bwMode="auto">
            <a:xfrm>
              <a:off x="2291" y="6"/>
              <a:ext cx="621" cy="957"/>
            </a:xfrm>
            <a:custGeom>
              <a:avLst/>
              <a:gdLst>
                <a:gd name="T0" fmla="*/ 302 w 612"/>
                <a:gd name="T1" fmla="*/ 835 h 836"/>
                <a:gd name="T2" fmla="*/ 611 w 612"/>
                <a:gd name="T3" fmla="*/ 476 h 836"/>
                <a:gd name="T4" fmla="*/ 226 w 612"/>
                <a:gd name="T5" fmla="*/ 0 h 836"/>
                <a:gd name="T6" fmla="*/ 0 w 612"/>
                <a:gd name="T7" fmla="*/ 302 h 836"/>
                <a:gd name="T8" fmla="*/ 302 w 612"/>
                <a:gd name="T9" fmla="*/ 835 h 836"/>
                <a:gd name="T10" fmla="*/ 0 w 612"/>
                <a:gd name="T11" fmla="*/ 0 h 836"/>
                <a:gd name="T12" fmla="*/ 612 w 612"/>
                <a:gd name="T13" fmla="*/ 836 h 836"/>
              </a:gdLst>
              <a:ahLst/>
              <a:cxnLst>
                <a:cxn ang="0">
                  <a:pos x="T0" y="T1"/>
                </a:cxn>
                <a:cxn ang="0">
                  <a:pos x="T2" y="T3"/>
                </a:cxn>
                <a:cxn ang="0">
                  <a:pos x="T4" y="T5"/>
                </a:cxn>
                <a:cxn ang="0">
                  <a:pos x="T6" y="T7"/>
                </a:cxn>
                <a:cxn ang="0">
                  <a:pos x="T8" y="T9"/>
                </a:cxn>
              </a:cxnLst>
              <a:rect l="T10" t="T11" r="T12" b="T13"/>
              <a:pathLst>
                <a:path w="612" h="836">
                  <a:moveTo>
                    <a:pt x="302" y="835"/>
                  </a:moveTo>
                  <a:lnTo>
                    <a:pt x="611" y="476"/>
                  </a:lnTo>
                  <a:lnTo>
                    <a:pt x="226" y="0"/>
                  </a:lnTo>
                  <a:lnTo>
                    <a:pt x="0" y="302"/>
                  </a:lnTo>
                  <a:lnTo>
                    <a:pt x="302" y="835"/>
                  </a:lnTo>
                </a:path>
              </a:pathLst>
            </a:custGeom>
            <a:solidFill>
              <a:srgbClr val="99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grpSp>
        <p:nvGrpSpPr>
          <p:cNvPr id="30" name="Group 10"/>
          <p:cNvGrpSpPr>
            <a:grpSpLocks/>
          </p:cNvGrpSpPr>
          <p:nvPr/>
        </p:nvGrpSpPr>
        <p:grpSpPr bwMode="auto">
          <a:xfrm>
            <a:off x="892243" y="2633021"/>
            <a:ext cx="2398713" cy="1343025"/>
            <a:chOff x="0" y="0"/>
            <a:chExt cx="2150" cy="838"/>
          </a:xfrm>
        </p:grpSpPr>
        <p:sp>
          <p:nvSpPr>
            <p:cNvPr id="31" name="Freeform 65"/>
            <p:cNvSpPr>
              <a:spLocks/>
            </p:cNvSpPr>
            <p:nvPr/>
          </p:nvSpPr>
          <p:spPr bwMode="auto">
            <a:xfrm>
              <a:off x="1626" y="0"/>
              <a:ext cx="524" cy="838"/>
            </a:xfrm>
            <a:custGeom>
              <a:avLst/>
              <a:gdLst>
                <a:gd name="T0" fmla="*/ 0 w 516"/>
                <a:gd name="T1" fmla="*/ 201 h 732"/>
                <a:gd name="T2" fmla="*/ 294 w 516"/>
                <a:gd name="T3" fmla="*/ 731 h 732"/>
                <a:gd name="T4" fmla="*/ 515 w 516"/>
                <a:gd name="T5" fmla="*/ 444 h 732"/>
                <a:gd name="T6" fmla="*/ 156 w 516"/>
                <a:gd name="T7" fmla="*/ 0 h 732"/>
                <a:gd name="T8" fmla="*/ 0 w 516"/>
                <a:gd name="T9" fmla="*/ 201 h 732"/>
                <a:gd name="T10" fmla="*/ 0 w 516"/>
                <a:gd name="T11" fmla="*/ 0 h 732"/>
                <a:gd name="T12" fmla="*/ 516 w 516"/>
                <a:gd name="T13" fmla="*/ 732 h 732"/>
              </a:gdLst>
              <a:ahLst/>
              <a:cxnLst>
                <a:cxn ang="0">
                  <a:pos x="T0" y="T1"/>
                </a:cxn>
                <a:cxn ang="0">
                  <a:pos x="T2" y="T3"/>
                </a:cxn>
                <a:cxn ang="0">
                  <a:pos x="T4" y="T5"/>
                </a:cxn>
                <a:cxn ang="0">
                  <a:pos x="T6" y="T7"/>
                </a:cxn>
                <a:cxn ang="0">
                  <a:pos x="T8" y="T9"/>
                </a:cxn>
              </a:cxnLst>
              <a:rect l="T10" t="T11" r="T12" b="T13"/>
              <a:pathLst>
                <a:path w="516" h="732">
                  <a:moveTo>
                    <a:pt x="0" y="201"/>
                  </a:moveTo>
                  <a:lnTo>
                    <a:pt x="294" y="731"/>
                  </a:lnTo>
                  <a:lnTo>
                    <a:pt x="515" y="444"/>
                  </a:lnTo>
                  <a:lnTo>
                    <a:pt x="156" y="0"/>
                  </a:lnTo>
                  <a:lnTo>
                    <a:pt x="0" y="201"/>
                  </a:lnTo>
                </a:path>
              </a:pathLst>
            </a:custGeom>
            <a:solidFill>
              <a:srgbClr val="FEF8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2" name="Freeform 66"/>
            <p:cNvSpPr>
              <a:spLocks/>
            </p:cNvSpPr>
            <p:nvPr/>
          </p:nvSpPr>
          <p:spPr bwMode="auto">
            <a:xfrm>
              <a:off x="280" y="0"/>
              <a:ext cx="1504" cy="226"/>
            </a:xfrm>
            <a:custGeom>
              <a:avLst/>
              <a:gdLst>
                <a:gd name="T0" fmla="*/ 0 w 1481"/>
                <a:gd name="T1" fmla="*/ 196 h 197"/>
                <a:gd name="T2" fmla="*/ 1329 w 1481"/>
                <a:gd name="T3" fmla="*/ 196 h 197"/>
                <a:gd name="T4" fmla="*/ 1480 w 1481"/>
                <a:gd name="T5" fmla="*/ 0 h 197"/>
                <a:gd name="T6" fmla="*/ 367 w 1481"/>
                <a:gd name="T7" fmla="*/ 3 h 197"/>
                <a:gd name="T8" fmla="*/ 0 w 1481"/>
                <a:gd name="T9" fmla="*/ 196 h 197"/>
                <a:gd name="T10" fmla="*/ 0 w 1481"/>
                <a:gd name="T11" fmla="*/ 0 h 197"/>
                <a:gd name="T12" fmla="*/ 1481 w 1481"/>
                <a:gd name="T13" fmla="*/ 197 h 197"/>
              </a:gdLst>
              <a:ahLst/>
              <a:cxnLst>
                <a:cxn ang="0">
                  <a:pos x="T0" y="T1"/>
                </a:cxn>
                <a:cxn ang="0">
                  <a:pos x="T2" y="T3"/>
                </a:cxn>
                <a:cxn ang="0">
                  <a:pos x="T4" y="T5"/>
                </a:cxn>
                <a:cxn ang="0">
                  <a:pos x="T6" y="T7"/>
                </a:cxn>
                <a:cxn ang="0">
                  <a:pos x="T8" y="T9"/>
                </a:cxn>
              </a:cxnLst>
              <a:rect l="T10" t="T11" r="T12" b="T13"/>
              <a:pathLst>
                <a:path w="1481" h="197">
                  <a:moveTo>
                    <a:pt x="0" y="196"/>
                  </a:moveTo>
                  <a:lnTo>
                    <a:pt x="1329" y="196"/>
                  </a:lnTo>
                  <a:lnTo>
                    <a:pt x="1480" y="0"/>
                  </a:lnTo>
                  <a:lnTo>
                    <a:pt x="367" y="3"/>
                  </a:lnTo>
                  <a:lnTo>
                    <a:pt x="0" y="196"/>
                  </a:lnTo>
                </a:path>
              </a:pathLst>
            </a:custGeom>
            <a:gradFill rotWithShape="1">
              <a:gsLst>
                <a:gs pos="0">
                  <a:srgbClr val="696600"/>
                </a:gs>
                <a:gs pos="50000">
                  <a:srgbClr val="9E9A00"/>
                </a:gs>
                <a:gs pos="100000">
                  <a:srgbClr val="696600"/>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3" name="Freeform 67"/>
            <p:cNvSpPr>
              <a:spLocks/>
            </p:cNvSpPr>
            <p:nvPr/>
          </p:nvSpPr>
          <p:spPr bwMode="auto">
            <a:xfrm>
              <a:off x="0" y="226"/>
              <a:ext cx="1935" cy="607"/>
            </a:xfrm>
            <a:custGeom>
              <a:avLst/>
              <a:gdLst>
                <a:gd name="T0" fmla="*/ 0 w 1906"/>
                <a:gd name="T1" fmla="*/ 529 h 530"/>
                <a:gd name="T2" fmla="*/ 1905 w 1906"/>
                <a:gd name="T3" fmla="*/ 529 h 530"/>
                <a:gd name="T4" fmla="*/ 1606 w 1906"/>
                <a:gd name="T5" fmla="*/ 0 h 530"/>
                <a:gd name="T6" fmla="*/ 282 w 1906"/>
                <a:gd name="T7" fmla="*/ 0 h 530"/>
                <a:gd name="T8" fmla="*/ 0 w 1906"/>
                <a:gd name="T9" fmla="*/ 529 h 530"/>
                <a:gd name="T10" fmla="*/ 0 w 1906"/>
                <a:gd name="T11" fmla="*/ 0 h 530"/>
                <a:gd name="T12" fmla="*/ 1906 w 1906"/>
                <a:gd name="T13" fmla="*/ 530 h 530"/>
              </a:gdLst>
              <a:ahLst/>
              <a:cxnLst>
                <a:cxn ang="0">
                  <a:pos x="T0" y="T1"/>
                </a:cxn>
                <a:cxn ang="0">
                  <a:pos x="T2" y="T3"/>
                </a:cxn>
                <a:cxn ang="0">
                  <a:pos x="T4" y="T5"/>
                </a:cxn>
                <a:cxn ang="0">
                  <a:pos x="T6" y="T7"/>
                </a:cxn>
                <a:cxn ang="0">
                  <a:pos x="T8" y="T9"/>
                </a:cxn>
              </a:cxnLst>
              <a:rect l="T10" t="T11" r="T12" b="T13"/>
              <a:pathLst>
                <a:path w="1906" h="530">
                  <a:moveTo>
                    <a:pt x="0" y="529"/>
                  </a:moveTo>
                  <a:lnTo>
                    <a:pt x="1905" y="529"/>
                  </a:lnTo>
                  <a:lnTo>
                    <a:pt x="1606" y="0"/>
                  </a:lnTo>
                  <a:lnTo>
                    <a:pt x="282" y="0"/>
                  </a:lnTo>
                  <a:lnTo>
                    <a:pt x="0" y="529"/>
                  </a:lnTo>
                </a:path>
              </a:pathLst>
            </a:custGeom>
            <a:gradFill rotWithShape="1">
              <a:gsLst>
                <a:gs pos="0">
                  <a:srgbClr val="CCCC00"/>
                </a:gs>
                <a:gs pos="100000">
                  <a:srgbClr val="5E5E00"/>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grpSp>
        <p:nvGrpSpPr>
          <p:cNvPr id="34" name="Group 14"/>
          <p:cNvGrpSpPr>
            <a:grpSpLocks/>
          </p:cNvGrpSpPr>
          <p:nvPr/>
        </p:nvGrpSpPr>
        <p:grpSpPr bwMode="auto">
          <a:xfrm>
            <a:off x="1258956" y="1605909"/>
            <a:ext cx="1736725" cy="989012"/>
            <a:chOff x="0" y="0"/>
            <a:chExt cx="1404" cy="737"/>
          </a:xfrm>
        </p:grpSpPr>
        <p:sp>
          <p:nvSpPr>
            <p:cNvPr id="35" name="Freeform 69"/>
            <p:cNvSpPr>
              <a:spLocks/>
            </p:cNvSpPr>
            <p:nvPr/>
          </p:nvSpPr>
          <p:spPr bwMode="auto">
            <a:xfrm>
              <a:off x="295" y="5"/>
              <a:ext cx="742" cy="118"/>
            </a:xfrm>
            <a:custGeom>
              <a:avLst/>
              <a:gdLst>
                <a:gd name="T0" fmla="*/ 0 w 734"/>
                <a:gd name="T1" fmla="*/ 100 h 104"/>
                <a:gd name="T2" fmla="*/ 652 w 734"/>
                <a:gd name="T3" fmla="*/ 103 h 104"/>
                <a:gd name="T4" fmla="*/ 733 w 734"/>
                <a:gd name="T5" fmla="*/ 0 h 104"/>
                <a:gd name="T6" fmla="*/ 180 w 734"/>
                <a:gd name="T7" fmla="*/ 0 h 104"/>
                <a:gd name="T8" fmla="*/ 0 w 734"/>
                <a:gd name="T9" fmla="*/ 100 h 104"/>
                <a:gd name="T10" fmla="*/ 0 w 734"/>
                <a:gd name="T11" fmla="*/ 0 h 104"/>
                <a:gd name="T12" fmla="*/ 734 w 734"/>
                <a:gd name="T13" fmla="*/ 104 h 104"/>
              </a:gdLst>
              <a:ahLst/>
              <a:cxnLst>
                <a:cxn ang="0">
                  <a:pos x="T0" y="T1"/>
                </a:cxn>
                <a:cxn ang="0">
                  <a:pos x="T2" y="T3"/>
                </a:cxn>
                <a:cxn ang="0">
                  <a:pos x="T4" y="T5"/>
                </a:cxn>
                <a:cxn ang="0">
                  <a:pos x="T6" y="T7"/>
                </a:cxn>
                <a:cxn ang="0">
                  <a:pos x="T8" y="T9"/>
                </a:cxn>
              </a:cxnLst>
              <a:rect l="T10" t="T11" r="T12" b="T13"/>
              <a:pathLst>
                <a:path w="734" h="104">
                  <a:moveTo>
                    <a:pt x="0" y="100"/>
                  </a:moveTo>
                  <a:lnTo>
                    <a:pt x="652" y="103"/>
                  </a:lnTo>
                  <a:lnTo>
                    <a:pt x="733" y="0"/>
                  </a:lnTo>
                  <a:lnTo>
                    <a:pt x="180" y="0"/>
                  </a:lnTo>
                  <a:lnTo>
                    <a:pt x="0" y="100"/>
                  </a:lnTo>
                </a:path>
              </a:pathLst>
            </a:custGeom>
            <a:gradFill rotWithShape="1">
              <a:gsLst>
                <a:gs pos="0">
                  <a:srgbClr val="A94323"/>
                </a:gs>
                <a:gs pos="50000">
                  <a:srgbClr val="FF6535"/>
                </a:gs>
                <a:gs pos="100000">
                  <a:srgbClr val="A94323"/>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 name="Freeform 70"/>
            <p:cNvSpPr>
              <a:spLocks/>
            </p:cNvSpPr>
            <p:nvPr/>
          </p:nvSpPr>
          <p:spPr bwMode="auto">
            <a:xfrm>
              <a:off x="0" y="120"/>
              <a:ext cx="1258" cy="617"/>
            </a:xfrm>
            <a:custGeom>
              <a:avLst/>
              <a:gdLst>
                <a:gd name="T0" fmla="*/ 0 w 1239"/>
                <a:gd name="T1" fmla="*/ 537 h 538"/>
                <a:gd name="T2" fmla="*/ 1238 w 1239"/>
                <a:gd name="T3" fmla="*/ 537 h 538"/>
                <a:gd name="T4" fmla="*/ 950 w 1239"/>
                <a:gd name="T5" fmla="*/ 0 h 538"/>
                <a:gd name="T6" fmla="*/ 288 w 1239"/>
                <a:gd name="T7" fmla="*/ 0 h 538"/>
                <a:gd name="T8" fmla="*/ 0 w 1239"/>
                <a:gd name="T9" fmla="*/ 537 h 538"/>
                <a:gd name="T10" fmla="*/ 0 w 1239"/>
                <a:gd name="T11" fmla="*/ 0 h 538"/>
                <a:gd name="T12" fmla="*/ 1239 w 1239"/>
                <a:gd name="T13" fmla="*/ 538 h 538"/>
              </a:gdLst>
              <a:ahLst/>
              <a:cxnLst>
                <a:cxn ang="0">
                  <a:pos x="T0" y="T1"/>
                </a:cxn>
                <a:cxn ang="0">
                  <a:pos x="T2" y="T3"/>
                </a:cxn>
                <a:cxn ang="0">
                  <a:pos x="T4" y="T5"/>
                </a:cxn>
                <a:cxn ang="0">
                  <a:pos x="T6" y="T7"/>
                </a:cxn>
                <a:cxn ang="0">
                  <a:pos x="T8" y="T9"/>
                </a:cxn>
              </a:cxnLst>
              <a:rect l="T10" t="T11" r="T12" b="T13"/>
              <a:pathLst>
                <a:path w="1239" h="538">
                  <a:moveTo>
                    <a:pt x="0" y="537"/>
                  </a:moveTo>
                  <a:lnTo>
                    <a:pt x="1238" y="537"/>
                  </a:lnTo>
                  <a:lnTo>
                    <a:pt x="950" y="0"/>
                  </a:lnTo>
                  <a:lnTo>
                    <a:pt x="288" y="0"/>
                  </a:lnTo>
                  <a:lnTo>
                    <a:pt x="0" y="537"/>
                  </a:lnTo>
                </a:path>
              </a:pathLst>
            </a:custGeom>
            <a:gradFill rotWithShape="1">
              <a:gsLst>
                <a:gs pos="0">
                  <a:srgbClr val="FF9933"/>
                </a:gs>
                <a:gs pos="100000">
                  <a:srgbClr val="764718"/>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7" name="Freeform 71"/>
            <p:cNvSpPr>
              <a:spLocks/>
            </p:cNvSpPr>
            <p:nvPr/>
          </p:nvSpPr>
          <p:spPr bwMode="auto">
            <a:xfrm>
              <a:off x="959" y="0"/>
              <a:ext cx="445" cy="732"/>
            </a:xfrm>
            <a:custGeom>
              <a:avLst/>
              <a:gdLst>
                <a:gd name="T0" fmla="*/ 289 w 439"/>
                <a:gd name="T1" fmla="*/ 637 h 638"/>
                <a:gd name="T2" fmla="*/ 438 w 439"/>
                <a:gd name="T3" fmla="*/ 441 h 638"/>
                <a:gd name="T4" fmla="*/ 79 w 439"/>
                <a:gd name="T5" fmla="*/ 0 h 638"/>
                <a:gd name="T6" fmla="*/ 0 w 439"/>
                <a:gd name="T7" fmla="*/ 96 h 638"/>
                <a:gd name="T8" fmla="*/ 289 w 439"/>
                <a:gd name="T9" fmla="*/ 637 h 638"/>
                <a:gd name="T10" fmla="*/ 0 w 439"/>
                <a:gd name="T11" fmla="*/ 0 h 638"/>
                <a:gd name="T12" fmla="*/ 439 w 439"/>
                <a:gd name="T13" fmla="*/ 638 h 638"/>
              </a:gdLst>
              <a:ahLst/>
              <a:cxnLst>
                <a:cxn ang="0">
                  <a:pos x="T0" y="T1"/>
                </a:cxn>
                <a:cxn ang="0">
                  <a:pos x="T2" y="T3"/>
                </a:cxn>
                <a:cxn ang="0">
                  <a:pos x="T4" y="T5"/>
                </a:cxn>
                <a:cxn ang="0">
                  <a:pos x="T6" y="T7"/>
                </a:cxn>
                <a:cxn ang="0">
                  <a:pos x="T8" y="T9"/>
                </a:cxn>
              </a:cxnLst>
              <a:rect l="T10" t="T11" r="T12" b="T13"/>
              <a:pathLst>
                <a:path w="439" h="638">
                  <a:moveTo>
                    <a:pt x="289" y="637"/>
                  </a:moveTo>
                  <a:lnTo>
                    <a:pt x="438" y="441"/>
                  </a:lnTo>
                  <a:lnTo>
                    <a:pt x="79" y="0"/>
                  </a:lnTo>
                  <a:lnTo>
                    <a:pt x="0" y="96"/>
                  </a:lnTo>
                  <a:lnTo>
                    <a:pt x="289" y="637"/>
                  </a:lnTo>
                </a:path>
              </a:pathLst>
            </a:custGeom>
            <a:solidFill>
              <a:srgbClr val="FFBA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sp>
        <p:nvSpPr>
          <p:cNvPr id="38" name="Text Box 17"/>
          <p:cNvSpPr txBox="1">
            <a:spLocks noChangeArrowheads="1"/>
          </p:cNvSpPr>
          <p:nvPr/>
        </p:nvSpPr>
        <p:spPr bwMode="auto">
          <a:xfrm>
            <a:off x="3806893" y="3079109"/>
            <a:ext cx="4635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58838" eaLnBrk="0" hangingPunct="0">
              <a:defRPr>
                <a:solidFill>
                  <a:schemeClr val="tx1"/>
                </a:solidFill>
                <a:latin typeface="Arial" panose="020B0604020202020204" pitchFamily="34" charset="0"/>
                <a:ea typeface="宋体" panose="02010600030101010101" pitchFamily="2" charset="-122"/>
              </a:defRPr>
            </a:lvl1pPr>
            <a:lvl2pPr marL="742950" indent="-285750" defTabSz="858838" eaLnBrk="0" hangingPunct="0">
              <a:defRPr>
                <a:solidFill>
                  <a:schemeClr val="tx1"/>
                </a:solidFill>
                <a:latin typeface="Arial" panose="020B0604020202020204" pitchFamily="34" charset="0"/>
                <a:ea typeface="宋体" panose="02010600030101010101" pitchFamily="2" charset="-122"/>
              </a:defRPr>
            </a:lvl2pPr>
            <a:lvl3pPr marL="1143000" indent="-228600" defTabSz="858838" eaLnBrk="0" hangingPunct="0">
              <a:defRPr>
                <a:solidFill>
                  <a:schemeClr val="tx1"/>
                </a:solidFill>
                <a:latin typeface="Arial" panose="020B0604020202020204" pitchFamily="34" charset="0"/>
                <a:ea typeface="宋体" panose="02010600030101010101" pitchFamily="2" charset="-122"/>
              </a:defRPr>
            </a:lvl3pPr>
            <a:lvl4pPr marL="1600200" indent="-228600" defTabSz="858838" eaLnBrk="0" hangingPunct="0">
              <a:defRPr>
                <a:solidFill>
                  <a:schemeClr val="tx1"/>
                </a:solidFill>
                <a:latin typeface="Arial" panose="020B0604020202020204" pitchFamily="34" charset="0"/>
                <a:ea typeface="宋体" panose="02010600030101010101" pitchFamily="2" charset="-122"/>
              </a:defRPr>
            </a:lvl4pPr>
            <a:lvl5pPr marL="2057400" indent="-228600" defTabSz="858838" eaLnBrk="0" hangingPunct="0">
              <a:defRPr>
                <a:solidFill>
                  <a:schemeClr val="tx1"/>
                </a:solidFill>
                <a:latin typeface="Arial" panose="020B0604020202020204" pitchFamily="34" charset="0"/>
                <a:ea typeface="宋体" panose="02010600030101010101" pitchFamily="2" charset="-122"/>
              </a:defRPr>
            </a:lvl5pPr>
            <a:lvl6pPr marL="25146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spcBef>
                <a:spcPct val="20000"/>
              </a:spcBef>
            </a:pPr>
            <a:r>
              <a:rPr lang="zh-CN" altLang="zh-CN" sz="1400">
                <a:solidFill>
                  <a:srgbClr val="6F6C00"/>
                </a:solidFill>
                <a:latin typeface="微软雅黑" panose="020B0503020204020204" pitchFamily="34" charset="-122"/>
                <a:ea typeface="微软雅黑" panose="020B0503020204020204" pitchFamily="34" charset="-122"/>
              </a:rPr>
              <a:t>征收前款规定以外的土地的</a:t>
            </a:r>
          </a:p>
        </p:txBody>
      </p:sp>
      <p:sp>
        <p:nvSpPr>
          <p:cNvPr id="39" name="Text Box 21"/>
          <p:cNvSpPr txBox="1">
            <a:spLocks noChangeArrowheads="1"/>
          </p:cNvSpPr>
          <p:nvPr/>
        </p:nvSpPr>
        <p:spPr bwMode="auto">
          <a:xfrm>
            <a:off x="2995681" y="1847209"/>
            <a:ext cx="4113212"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58838" eaLnBrk="0" hangingPunct="0">
              <a:defRPr>
                <a:solidFill>
                  <a:schemeClr val="tx1"/>
                </a:solidFill>
                <a:latin typeface="Arial" panose="020B0604020202020204" pitchFamily="34" charset="0"/>
                <a:ea typeface="宋体" panose="02010600030101010101" pitchFamily="2" charset="-122"/>
              </a:defRPr>
            </a:lvl1pPr>
            <a:lvl2pPr marL="742950" indent="-285750" defTabSz="858838" eaLnBrk="0" hangingPunct="0">
              <a:defRPr>
                <a:solidFill>
                  <a:schemeClr val="tx1"/>
                </a:solidFill>
                <a:latin typeface="Arial" panose="020B0604020202020204" pitchFamily="34" charset="0"/>
                <a:ea typeface="宋体" panose="02010600030101010101" pitchFamily="2" charset="-122"/>
              </a:defRPr>
            </a:lvl2pPr>
            <a:lvl3pPr marL="1143000" indent="-228600" defTabSz="858838" eaLnBrk="0" hangingPunct="0">
              <a:defRPr>
                <a:solidFill>
                  <a:schemeClr val="tx1"/>
                </a:solidFill>
                <a:latin typeface="Arial" panose="020B0604020202020204" pitchFamily="34" charset="0"/>
                <a:ea typeface="宋体" panose="02010600030101010101" pitchFamily="2" charset="-122"/>
              </a:defRPr>
            </a:lvl3pPr>
            <a:lvl4pPr marL="1600200" indent="-228600" defTabSz="858838" eaLnBrk="0" hangingPunct="0">
              <a:defRPr>
                <a:solidFill>
                  <a:schemeClr val="tx1"/>
                </a:solidFill>
                <a:latin typeface="Arial" panose="020B0604020202020204" pitchFamily="34" charset="0"/>
                <a:ea typeface="宋体" panose="02010600030101010101" pitchFamily="2" charset="-122"/>
              </a:defRPr>
            </a:lvl4pPr>
            <a:lvl5pPr marL="2057400" indent="-228600" defTabSz="858838" eaLnBrk="0" hangingPunct="0">
              <a:defRPr>
                <a:solidFill>
                  <a:schemeClr val="tx1"/>
                </a:solidFill>
                <a:latin typeface="Arial" panose="020B0604020202020204" pitchFamily="34" charset="0"/>
                <a:ea typeface="宋体" panose="02010600030101010101" pitchFamily="2" charset="-122"/>
              </a:defRPr>
            </a:lvl5pPr>
            <a:lvl6pPr marL="25146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spcBef>
                <a:spcPct val="50000"/>
              </a:spcBef>
            </a:pPr>
            <a:r>
              <a:rPr lang="zh-CN" altLang="zh-CN" sz="1400">
                <a:solidFill>
                  <a:srgbClr val="FF6600"/>
                </a:solidFill>
                <a:latin typeface="微软雅黑" panose="020B0503020204020204" pitchFamily="34" charset="-122"/>
                <a:ea typeface="微软雅黑" panose="020B0503020204020204" pitchFamily="34" charset="-122"/>
              </a:rPr>
              <a:t>　　① 基本农田；② 基本农田以外的耕地超过35公顷的；③ 其他土地超过70公顷的。”</a:t>
            </a:r>
          </a:p>
        </p:txBody>
      </p:sp>
      <p:sp>
        <p:nvSpPr>
          <p:cNvPr id="40" name="Text Box 9"/>
          <p:cNvSpPr txBox="1">
            <a:spLocks noChangeArrowheads="1"/>
          </p:cNvSpPr>
          <p:nvPr/>
        </p:nvSpPr>
        <p:spPr bwMode="auto">
          <a:xfrm>
            <a:off x="1339918" y="1985321"/>
            <a:ext cx="1622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58838" eaLnBrk="0" hangingPunct="0">
              <a:defRPr>
                <a:solidFill>
                  <a:schemeClr val="tx1"/>
                </a:solidFill>
                <a:latin typeface="Arial" panose="020B0604020202020204" pitchFamily="34" charset="0"/>
                <a:ea typeface="宋体" panose="02010600030101010101" pitchFamily="2" charset="-122"/>
              </a:defRPr>
            </a:lvl1pPr>
            <a:lvl2pPr marL="742950" indent="-285750" defTabSz="858838" eaLnBrk="0" hangingPunct="0">
              <a:defRPr>
                <a:solidFill>
                  <a:schemeClr val="tx1"/>
                </a:solidFill>
                <a:latin typeface="Arial" panose="020B0604020202020204" pitchFamily="34" charset="0"/>
                <a:ea typeface="宋体" panose="02010600030101010101" pitchFamily="2" charset="-122"/>
              </a:defRPr>
            </a:lvl2pPr>
            <a:lvl3pPr marL="1143000" indent="-228600" defTabSz="858838" eaLnBrk="0" hangingPunct="0">
              <a:defRPr>
                <a:solidFill>
                  <a:schemeClr val="tx1"/>
                </a:solidFill>
                <a:latin typeface="Arial" panose="020B0604020202020204" pitchFamily="34" charset="0"/>
                <a:ea typeface="宋体" panose="02010600030101010101" pitchFamily="2" charset="-122"/>
              </a:defRPr>
            </a:lvl3pPr>
            <a:lvl4pPr marL="1600200" indent="-228600" defTabSz="858838" eaLnBrk="0" hangingPunct="0">
              <a:defRPr>
                <a:solidFill>
                  <a:schemeClr val="tx1"/>
                </a:solidFill>
                <a:latin typeface="Arial" panose="020B0604020202020204" pitchFamily="34" charset="0"/>
                <a:ea typeface="宋体" panose="02010600030101010101" pitchFamily="2" charset="-122"/>
              </a:defRPr>
            </a:lvl4pPr>
            <a:lvl5pPr marL="2057400" indent="-228600" defTabSz="858838" eaLnBrk="0" hangingPunct="0">
              <a:defRPr>
                <a:solidFill>
                  <a:schemeClr val="tx1"/>
                </a:solidFill>
                <a:latin typeface="Arial" panose="020B0604020202020204" pitchFamily="34" charset="0"/>
                <a:ea typeface="宋体" panose="02010600030101010101" pitchFamily="2" charset="-122"/>
              </a:defRPr>
            </a:lvl5pPr>
            <a:lvl6pPr marL="25146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spcBef>
                <a:spcPct val="50000"/>
              </a:spcBef>
            </a:pPr>
            <a:r>
              <a:rPr lang="zh-CN" altLang="zh-CN" sz="1400">
                <a:solidFill>
                  <a:schemeClr val="bg1"/>
                </a:solidFill>
                <a:latin typeface="微软雅黑" panose="020B0503020204020204" pitchFamily="34" charset="-122"/>
                <a:ea typeface="微软雅黑" panose="020B0503020204020204" pitchFamily="34" charset="-122"/>
              </a:rPr>
              <a:t>国务院批准</a:t>
            </a:r>
          </a:p>
        </p:txBody>
      </p:sp>
      <p:sp>
        <p:nvSpPr>
          <p:cNvPr id="41" name="Text Box 10"/>
          <p:cNvSpPr txBox="1">
            <a:spLocks noChangeArrowheads="1"/>
          </p:cNvSpPr>
          <p:nvPr/>
        </p:nvSpPr>
        <p:spPr bwMode="auto">
          <a:xfrm>
            <a:off x="1131956" y="3079109"/>
            <a:ext cx="1830387"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58838" eaLnBrk="0" hangingPunct="0">
              <a:defRPr>
                <a:solidFill>
                  <a:schemeClr val="tx1"/>
                </a:solidFill>
                <a:latin typeface="Arial" panose="020B0604020202020204" pitchFamily="34" charset="0"/>
                <a:ea typeface="宋体" panose="02010600030101010101" pitchFamily="2" charset="-122"/>
              </a:defRPr>
            </a:lvl1pPr>
            <a:lvl2pPr marL="742950" indent="-285750" defTabSz="858838" eaLnBrk="0" hangingPunct="0">
              <a:defRPr>
                <a:solidFill>
                  <a:schemeClr val="tx1"/>
                </a:solidFill>
                <a:latin typeface="Arial" panose="020B0604020202020204" pitchFamily="34" charset="0"/>
                <a:ea typeface="宋体" panose="02010600030101010101" pitchFamily="2" charset="-122"/>
              </a:defRPr>
            </a:lvl2pPr>
            <a:lvl3pPr marL="1143000" indent="-228600" defTabSz="858838" eaLnBrk="0" hangingPunct="0">
              <a:defRPr>
                <a:solidFill>
                  <a:schemeClr val="tx1"/>
                </a:solidFill>
                <a:latin typeface="Arial" panose="020B0604020202020204" pitchFamily="34" charset="0"/>
                <a:ea typeface="宋体" panose="02010600030101010101" pitchFamily="2" charset="-122"/>
              </a:defRPr>
            </a:lvl3pPr>
            <a:lvl4pPr marL="1600200" indent="-228600" defTabSz="858838" eaLnBrk="0" hangingPunct="0">
              <a:defRPr>
                <a:solidFill>
                  <a:schemeClr val="tx1"/>
                </a:solidFill>
                <a:latin typeface="Arial" panose="020B0604020202020204" pitchFamily="34" charset="0"/>
                <a:ea typeface="宋体" panose="02010600030101010101" pitchFamily="2" charset="-122"/>
              </a:defRPr>
            </a:lvl4pPr>
            <a:lvl5pPr marL="2057400" indent="-228600" defTabSz="858838" eaLnBrk="0" hangingPunct="0">
              <a:defRPr>
                <a:solidFill>
                  <a:schemeClr val="tx1"/>
                </a:solidFill>
                <a:latin typeface="Arial" panose="020B0604020202020204" pitchFamily="34" charset="0"/>
                <a:ea typeface="宋体" panose="02010600030101010101" pitchFamily="2" charset="-122"/>
              </a:defRPr>
            </a:lvl5pPr>
            <a:lvl6pPr marL="25146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spcBef>
                <a:spcPct val="50000"/>
              </a:spcBef>
            </a:pPr>
            <a:r>
              <a:rPr lang="zh-CN" altLang="en-US" sz="1400">
                <a:solidFill>
                  <a:schemeClr val="bg1"/>
                </a:solidFill>
                <a:latin typeface="微软雅黑" panose="020B0503020204020204" pitchFamily="34" charset="-122"/>
                <a:ea typeface="微软雅黑" panose="020B0503020204020204" pitchFamily="34" charset="-122"/>
              </a:rPr>
              <a:t>省、自治区、直辖市人民政府批准，并报国务院备案</a:t>
            </a:r>
          </a:p>
        </p:txBody>
      </p:sp>
      <p:sp>
        <p:nvSpPr>
          <p:cNvPr id="42" name="Text Box 11"/>
          <p:cNvSpPr txBox="1">
            <a:spLocks noChangeArrowheads="1"/>
          </p:cNvSpPr>
          <p:nvPr/>
        </p:nvSpPr>
        <p:spPr bwMode="auto">
          <a:xfrm>
            <a:off x="892243" y="4884096"/>
            <a:ext cx="23304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58838" eaLnBrk="0" hangingPunct="0">
              <a:defRPr>
                <a:solidFill>
                  <a:schemeClr val="tx1"/>
                </a:solidFill>
                <a:latin typeface="Arial" panose="020B0604020202020204" pitchFamily="34" charset="0"/>
                <a:ea typeface="宋体" panose="02010600030101010101" pitchFamily="2" charset="-122"/>
              </a:defRPr>
            </a:lvl1pPr>
            <a:lvl2pPr marL="742950" indent="-285750" defTabSz="858838" eaLnBrk="0" hangingPunct="0">
              <a:defRPr>
                <a:solidFill>
                  <a:schemeClr val="tx1"/>
                </a:solidFill>
                <a:latin typeface="Arial" panose="020B0604020202020204" pitchFamily="34" charset="0"/>
                <a:ea typeface="宋体" panose="02010600030101010101" pitchFamily="2" charset="-122"/>
              </a:defRPr>
            </a:lvl2pPr>
            <a:lvl3pPr marL="1143000" indent="-228600" defTabSz="858838" eaLnBrk="0" hangingPunct="0">
              <a:defRPr>
                <a:solidFill>
                  <a:schemeClr val="tx1"/>
                </a:solidFill>
                <a:latin typeface="Arial" panose="020B0604020202020204" pitchFamily="34" charset="0"/>
                <a:ea typeface="宋体" panose="02010600030101010101" pitchFamily="2" charset="-122"/>
              </a:defRPr>
            </a:lvl3pPr>
            <a:lvl4pPr marL="1600200" indent="-228600" defTabSz="858838" eaLnBrk="0" hangingPunct="0">
              <a:defRPr>
                <a:solidFill>
                  <a:schemeClr val="tx1"/>
                </a:solidFill>
                <a:latin typeface="Arial" panose="020B0604020202020204" pitchFamily="34" charset="0"/>
                <a:ea typeface="宋体" panose="02010600030101010101" pitchFamily="2" charset="-122"/>
              </a:defRPr>
            </a:lvl4pPr>
            <a:lvl5pPr marL="2057400" indent="-228600" defTabSz="858838" eaLnBrk="0" hangingPunct="0">
              <a:defRPr>
                <a:solidFill>
                  <a:schemeClr val="tx1"/>
                </a:solidFill>
                <a:latin typeface="Arial" panose="020B0604020202020204" pitchFamily="34" charset="0"/>
                <a:ea typeface="宋体" panose="02010600030101010101" pitchFamily="2" charset="-122"/>
              </a:defRPr>
            </a:lvl5pPr>
            <a:lvl6pPr marL="25146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85883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spcBef>
                <a:spcPct val="50000"/>
              </a:spcBef>
            </a:pPr>
            <a:r>
              <a:rPr lang="zh-CN" altLang="en-US" sz="1400">
                <a:solidFill>
                  <a:schemeClr val="bg1"/>
                </a:solidFill>
                <a:latin typeface="微软雅黑" panose="020B0503020204020204" pitchFamily="34" charset="-122"/>
                <a:ea typeface="微软雅黑" panose="020B0503020204020204" pitchFamily="34" charset="-122"/>
              </a:rPr>
              <a:t>其他规定</a:t>
            </a:r>
          </a:p>
        </p:txBody>
      </p:sp>
    </p:spTree>
    <p:extLst>
      <p:ext uri="{BB962C8B-B14F-4D97-AF65-F5344CB8AC3E}">
        <p14:creationId xmlns:p14="http://schemas.microsoft.com/office/powerpoint/2010/main" val="3187478416"/>
      </p:ext>
    </p:extLst>
  </p:cSld>
  <p:clrMapOvr>
    <a:masterClrMapping/>
  </p:clrMapOvr>
  <p:transition spd="slow">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集体土地征收工作程序</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01</a:t>
                </a:r>
                <a:endParaRPr lang="zh-CN" altLang="en-US" sz="4000" dirty="0">
                  <a:solidFill>
                    <a:schemeClr val="bg1"/>
                  </a:solidFill>
                </a:endParaRPr>
              </a:p>
            </p:txBody>
          </p:sp>
        </p:grpSp>
      </p:grpSp>
      <p:sp>
        <p:nvSpPr>
          <p:cNvPr id="43" name="Rectangle 135"/>
          <p:cNvSpPr>
            <a:spLocks noChangeArrowheads="1"/>
          </p:cNvSpPr>
          <p:nvPr/>
        </p:nvSpPr>
        <p:spPr bwMode="auto">
          <a:xfrm>
            <a:off x="337766" y="3921632"/>
            <a:ext cx="8355013" cy="320675"/>
          </a:xfrm>
          <a:prstGeom prst="rect">
            <a:avLst/>
          </a:prstGeom>
          <a:gradFill rotWithShape="1">
            <a:gsLst>
              <a:gs pos="0">
                <a:srgbClr val="171717"/>
              </a:gs>
              <a:gs pos="100000">
                <a:srgbClr val="FFFFFF">
                  <a:alpha val="0"/>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en-US" altLang="zh-CN">
              <a:solidFill>
                <a:srgbClr val="000000"/>
              </a:solidFill>
              <a:latin typeface="Calibri" panose="020F0502020204030204" pitchFamily="34" charset="0"/>
            </a:endParaRPr>
          </a:p>
        </p:txBody>
      </p:sp>
      <p:sp>
        <p:nvSpPr>
          <p:cNvPr id="44" name="Pentagon 780"/>
          <p:cNvSpPr>
            <a:spLocks noChangeArrowheads="1"/>
          </p:cNvSpPr>
          <p:nvPr/>
        </p:nvSpPr>
        <p:spPr bwMode="auto">
          <a:xfrm>
            <a:off x="7414841" y="3648582"/>
            <a:ext cx="1457325" cy="457200"/>
          </a:xfrm>
          <a:prstGeom prst="homePlate">
            <a:avLst>
              <a:gd name="adj" fmla="val 40316"/>
            </a:avLst>
          </a:prstGeom>
          <a:gradFill rotWithShape="1">
            <a:gsLst>
              <a:gs pos="0">
                <a:srgbClr val="C0FF4D"/>
              </a:gs>
              <a:gs pos="100000">
                <a:srgbClr val="A4D329"/>
              </a:gs>
            </a:gsLst>
            <a:lin ang="5400000" scaled="1"/>
          </a:gradFill>
          <a:ln w="19050" cmpd="sng">
            <a:solidFill>
              <a:srgbClr val="92D050"/>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noProof="1">
              <a:latin typeface="Calibri" panose="020F0502020204030204" pitchFamily="34" charset="0"/>
            </a:endParaRPr>
          </a:p>
        </p:txBody>
      </p:sp>
      <p:grpSp>
        <p:nvGrpSpPr>
          <p:cNvPr id="45" name="Group 5"/>
          <p:cNvGrpSpPr>
            <a:grpSpLocks/>
          </p:cNvGrpSpPr>
          <p:nvPr/>
        </p:nvGrpSpPr>
        <p:grpSpPr bwMode="auto">
          <a:xfrm>
            <a:off x="328241" y="3648582"/>
            <a:ext cx="7078663" cy="457200"/>
            <a:chOff x="0" y="0"/>
            <a:chExt cx="8556211" cy="457921"/>
          </a:xfrm>
        </p:grpSpPr>
        <p:sp>
          <p:nvSpPr>
            <p:cNvPr id="46" name="Rectangle 445"/>
            <p:cNvSpPr>
              <a:spLocks noChangeArrowheads="1"/>
            </p:cNvSpPr>
            <p:nvPr/>
          </p:nvSpPr>
          <p:spPr bwMode="auto">
            <a:xfrm>
              <a:off x="1713161" y="0"/>
              <a:ext cx="1707405" cy="457921"/>
            </a:xfrm>
            <a:prstGeom prst="rect">
              <a:avLst/>
            </a:prstGeom>
            <a:gradFill rotWithShape="1">
              <a:gsLst>
                <a:gs pos="0">
                  <a:srgbClr val="C0FF4D"/>
                </a:gs>
                <a:gs pos="100000">
                  <a:srgbClr val="A4D329"/>
                </a:gs>
              </a:gsLst>
              <a:lin ang="5400000" scaled="1"/>
            </a:gradFill>
            <a:ln w="19050" cmpd="sng">
              <a:solidFill>
                <a:srgbClr val="92D050"/>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noProof="1">
                <a:latin typeface="Calibri" panose="020F0502020204030204" pitchFamily="34" charset="0"/>
              </a:endParaRPr>
            </a:p>
          </p:txBody>
        </p:sp>
        <p:sp>
          <p:nvSpPr>
            <p:cNvPr id="47" name="Rectangle 446"/>
            <p:cNvSpPr>
              <a:spLocks noChangeArrowheads="1"/>
            </p:cNvSpPr>
            <p:nvPr/>
          </p:nvSpPr>
          <p:spPr bwMode="auto">
            <a:xfrm>
              <a:off x="3422483" y="0"/>
              <a:ext cx="1709324" cy="457921"/>
            </a:xfrm>
            <a:prstGeom prst="rect">
              <a:avLst/>
            </a:prstGeom>
            <a:gradFill rotWithShape="1">
              <a:gsLst>
                <a:gs pos="0">
                  <a:srgbClr val="C0FF4D"/>
                </a:gs>
                <a:gs pos="100000">
                  <a:srgbClr val="A4D329"/>
                </a:gs>
              </a:gsLst>
              <a:lin ang="5400000" scaled="1"/>
            </a:gradFill>
            <a:ln w="19050" cmpd="sng">
              <a:solidFill>
                <a:srgbClr val="92D050"/>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noProof="1">
                  <a:latin typeface="Calibri" panose="020F0502020204030204" pitchFamily="34" charset="0"/>
                </a:rPr>
                <a:t>审批用地</a:t>
              </a:r>
            </a:p>
          </p:txBody>
        </p:sp>
        <p:sp>
          <p:nvSpPr>
            <p:cNvPr id="48" name="Rectangle 447"/>
            <p:cNvSpPr>
              <a:spLocks noChangeArrowheads="1"/>
            </p:cNvSpPr>
            <p:nvPr/>
          </p:nvSpPr>
          <p:spPr bwMode="auto">
            <a:xfrm>
              <a:off x="5133724" y="0"/>
              <a:ext cx="1709324" cy="457921"/>
            </a:xfrm>
            <a:prstGeom prst="rect">
              <a:avLst/>
            </a:prstGeom>
            <a:gradFill rotWithShape="1">
              <a:gsLst>
                <a:gs pos="0">
                  <a:srgbClr val="C0FF4D"/>
                </a:gs>
                <a:gs pos="100000">
                  <a:srgbClr val="A4D329"/>
                </a:gs>
              </a:gsLst>
              <a:lin ang="5400000" scaled="1"/>
            </a:gradFill>
            <a:ln w="19050" cmpd="sng">
              <a:solidFill>
                <a:srgbClr val="92D050"/>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noProof="1">
                  <a:latin typeface="Calibri" panose="020F0502020204030204" pitchFamily="34" charset="0"/>
                </a:rPr>
                <a:t>征地实施</a:t>
              </a:r>
            </a:p>
          </p:txBody>
        </p:sp>
        <p:sp>
          <p:nvSpPr>
            <p:cNvPr id="49" name="Rectangle 448"/>
            <p:cNvSpPr>
              <a:spLocks noChangeArrowheads="1"/>
            </p:cNvSpPr>
            <p:nvPr/>
          </p:nvSpPr>
          <p:spPr bwMode="auto">
            <a:xfrm>
              <a:off x="6846885" y="0"/>
              <a:ext cx="1709322" cy="457921"/>
            </a:xfrm>
            <a:prstGeom prst="rect">
              <a:avLst/>
            </a:prstGeom>
            <a:gradFill rotWithShape="1">
              <a:gsLst>
                <a:gs pos="0">
                  <a:srgbClr val="C0FF4D"/>
                </a:gs>
                <a:gs pos="100000">
                  <a:srgbClr val="A4D329"/>
                </a:gs>
              </a:gsLst>
              <a:lin ang="5400000" scaled="1"/>
            </a:gradFill>
            <a:ln w="19050" cmpd="sng">
              <a:solidFill>
                <a:srgbClr val="92D050"/>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noProof="1">
                <a:latin typeface="Calibri" panose="020F0502020204030204" pitchFamily="34" charset="0"/>
              </a:endParaRPr>
            </a:p>
          </p:txBody>
        </p:sp>
        <p:sp>
          <p:nvSpPr>
            <p:cNvPr id="50" name="Rectangle 445"/>
            <p:cNvSpPr>
              <a:spLocks noChangeArrowheads="1"/>
            </p:cNvSpPr>
            <p:nvPr/>
          </p:nvSpPr>
          <p:spPr bwMode="auto">
            <a:xfrm>
              <a:off x="0" y="0"/>
              <a:ext cx="1707405" cy="457921"/>
            </a:xfrm>
            <a:prstGeom prst="rect">
              <a:avLst/>
            </a:prstGeom>
            <a:gradFill rotWithShape="1">
              <a:gsLst>
                <a:gs pos="0">
                  <a:srgbClr val="C0FF4D"/>
                </a:gs>
                <a:gs pos="100000">
                  <a:srgbClr val="A4D329"/>
                </a:gs>
              </a:gsLst>
              <a:lin ang="5400000" scaled="1"/>
            </a:gradFill>
            <a:ln w="19050" cmpd="sng">
              <a:solidFill>
                <a:srgbClr val="92D050"/>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noProof="1">
                <a:latin typeface="Calibri" panose="020F0502020204030204" pitchFamily="34" charset="0"/>
              </a:endParaRPr>
            </a:p>
          </p:txBody>
        </p:sp>
      </p:grpSp>
      <p:sp>
        <p:nvSpPr>
          <p:cNvPr id="51" name="Rectangle 445"/>
          <p:cNvSpPr>
            <a:spLocks noChangeArrowheads="1"/>
          </p:cNvSpPr>
          <p:nvPr/>
        </p:nvSpPr>
        <p:spPr bwMode="auto">
          <a:xfrm>
            <a:off x="1877641" y="3742244"/>
            <a:ext cx="1412875"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1200" noProof="1">
                <a:latin typeface="Calibri" panose="020F0502020204030204" pitchFamily="34" charset="0"/>
                <a:sym typeface="Arial" panose="020B0604020202020204" pitchFamily="34" charset="0"/>
              </a:rPr>
              <a:t>受理申请并审查</a:t>
            </a:r>
          </a:p>
          <a:p>
            <a:pPr eaLnBrk="1" hangingPunct="1"/>
            <a:r>
              <a:rPr lang="zh-CN" altLang="en-US" sz="1200" noProof="1">
                <a:latin typeface="Calibri" panose="020F0502020204030204" pitchFamily="34" charset="0"/>
                <a:sym typeface="Arial" panose="020B0604020202020204" pitchFamily="34" charset="0"/>
              </a:rPr>
              <a:t>有关文件</a:t>
            </a:r>
          </a:p>
        </p:txBody>
      </p:sp>
      <p:sp>
        <p:nvSpPr>
          <p:cNvPr id="52" name="Rectangle 446"/>
          <p:cNvSpPr>
            <a:spLocks noChangeArrowheads="1"/>
          </p:cNvSpPr>
          <p:nvPr/>
        </p:nvSpPr>
        <p:spPr bwMode="auto">
          <a:xfrm>
            <a:off x="3292104" y="3742244"/>
            <a:ext cx="1414462"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noProof="1">
              <a:solidFill>
                <a:srgbClr val="FFFFFF"/>
              </a:solidFill>
              <a:latin typeface="Calibri" panose="020F0502020204030204" pitchFamily="34" charset="0"/>
            </a:endParaRPr>
          </a:p>
        </p:txBody>
      </p:sp>
      <p:sp>
        <p:nvSpPr>
          <p:cNvPr id="53" name="Rectangle 447"/>
          <p:cNvSpPr>
            <a:spLocks noChangeArrowheads="1"/>
          </p:cNvSpPr>
          <p:nvPr/>
        </p:nvSpPr>
        <p:spPr bwMode="auto">
          <a:xfrm>
            <a:off x="4709741" y="3742244"/>
            <a:ext cx="1412875"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noProof="1">
              <a:solidFill>
                <a:srgbClr val="FFFFFF"/>
              </a:solidFill>
              <a:latin typeface="Calibri" panose="020F0502020204030204" pitchFamily="34" charset="0"/>
            </a:endParaRPr>
          </a:p>
        </p:txBody>
      </p:sp>
      <p:sp>
        <p:nvSpPr>
          <p:cNvPr id="54" name="Rectangle 448"/>
          <p:cNvSpPr>
            <a:spLocks noChangeArrowheads="1"/>
          </p:cNvSpPr>
          <p:nvPr/>
        </p:nvSpPr>
        <p:spPr bwMode="auto">
          <a:xfrm>
            <a:off x="6127379" y="3742244"/>
            <a:ext cx="1412875"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noProof="1">
                <a:latin typeface="Calibri" panose="020F0502020204030204" pitchFamily="34" charset="0"/>
                <a:sym typeface="Arial" panose="020B0604020202020204" pitchFamily="34" charset="0"/>
              </a:rPr>
              <a:t>签发用地证书</a:t>
            </a:r>
          </a:p>
        </p:txBody>
      </p:sp>
      <p:sp>
        <p:nvSpPr>
          <p:cNvPr id="55" name="Rectangle 445"/>
          <p:cNvSpPr>
            <a:spLocks noChangeArrowheads="1"/>
          </p:cNvSpPr>
          <p:nvPr/>
        </p:nvSpPr>
        <p:spPr bwMode="auto">
          <a:xfrm>
            <a:off x="453654" y="3742244"/>
            <a:ext cx="1412875"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noProof="1">
                <a:latin typeface="Calibri" panose="020F0502020204030204" pitchFamily="34" charset="0"/>
                <a:sym typeface="Arial" panose="020B0604020202020204" pitchFamily="34" charset="0"/>
              </a:rPr>
              <a:t>申请用地</a:t>
            </a:r>
          </a:p>
        </p:txBody>
      </p:sp>
      <p:sp>
        <p:nvSpPr>
          <p:cNvPr id="56" name="Nedadgående pil 95"/>
          <p:cNvSpPr>
            <a:spLocks noChangeArrowheads="1"/>
          </p:cNvSpPr>
          <p:nvPr/>
        </p:nvSpPr>
        <p:spPr bwMode="auto">
          <a:xfrm>
            <a:off x="958479" y="3132644"/>
            <a:ext cx="252412" cy="538163"/>
          </a:xfrm>
          <a:prstGeom prst="downArrow">
            <a:avLst>
              <a:gd name="adj1" fmla="val 50000"/>
              <a:gd name="adj2" fmla="val 49689"/>
            </a:avLst>
          </a:prstGeom>
          <a:gradFill rotWithShape="1">
            <a:gsLst>
              <a:gs pos="0">
                <a:srgbClr val="FFC000"/>
              </a:gs>
              <a:gs pos="100000">
                <a:srgbClr val="E36119"/>
              </a:gs>
            </a:gsLst>
            <a:lin ang="18900000" scaled="1"/>
          </a:gradFill>
          <a:ln w="9525" cmpd="sng">
            <a:solidFill>
              <a:srgbClr val="FC7E00"/>
            </a:solidFill>
            <a:miter lim="800000"/>
            <a:headEnd/>
            <a:tailEnd/>
          </a:ln>
          <a:effectLst>
            <a:outerShdw dist="38100" dir="5400000" algn="ctr" rotWithShape="0">
              <a:srgbClr val="000000">
                <a:alpha val="37000"/>
              </a:srgb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buFont typeface="Calibri" panose="020F0502020204030204" pitchFamily="34" charset="0"/>
              <a:buAutoNum type="arabicPeriod"/>
            </a:pPr>
            <a:endParaRPr lang="en-US" altLang="zh-CN">
              <a:solidFill>
                <a:srgbClr val="FFFFFF"/>
              </a:solidFill>
              <a:latin typeface="Calibri" panose="020F0502020204030204" pitchFamily="34" charset="0"/>
            </a:endParaRPr>
          </a:p>
        </p:txBody>
      </p:sp>
      <p:sp>
        <p:nvSpPr>
          <p:cNvPr id="57" name="Rektangel 163"/>
          <p:cNvSpPr>
            <a:spLocks noChangeArrowheads="1"/>
          </p:cNvSpPr>
          <p:nvPr/>
        </p:nvSpPr>
        <p:spPr bwMode="auto">
          <a:xfrm>
            <a:off x="272679" y="1426082"/>
            <a:ext cx="1579562" cy="1893887"/>
          </a:xfrm>
          <a:prstGeom prst="rect">
            <a:avLst/>
          </a:prstGeom>
          <a:gradFill rotWithShape="1">
            <a:gsLst>
              <a:gs pos="0">
                <a:srgbClr val="E6E6E6"/>
              </a:gs>
              <a:gs pos="100000">
                <a:srgbClr val="F3F3F3"/>
              </a:gs>
            </a:gsLst>
            <a:lin ang="5400000"/>
          </a:gradFill>
          <a:ln w="9525" cmpd="sng">
            <a:solidFill>
              <a:srgbClr val="E1E1E1"/>
            </a:solidFill>
            <a:miter lim="800000"/>
            <a:headEnd/>
            <a:tailEnd/>
          </a:ln>
          <a:effectLst>
            <a:outerShdw dist="23000" dir="5400000" algn="ctr" rotWithShape="0">
              <a:srgbClr val="000000">
                <a:alpha val="31999"/>
              </a:srgb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en-US" altLang="zh-CN">
              <a:solidFill>
                <a:srgbClr val="FFFFFF"/>
              </a:solidFill>
              <a:latin typeface="Calibri" panose="020F0502020204030204" pitchFamily="34" charset="0"/>
            </a:endParaRPr>
          </a:p>
        </p:txBody>
      </p:sp>
      <p:sp>
        <p:nvSpPr>
          <p:cNvPr id="58" name="Nedadgående pil 229"/>
          <p:cNvSpPr>
            <a:spLocks noChangeArrowheads="1"/>
          </p:cNvSpPr>
          <p:nvPr/>
        </p:nvSpPr>
        <p:spPr bwMode="auto">
          <a:xfrm>
            <a:off x="3625479" y="3132644"/>
            <a:ext cx="252412" cy="538163"/>
          </a:xfrm>
          <a:prstGeom prst="downArrow">
            <a:avLst>
              <a:gd name="adj1" fmla="val 50000"/>
              <a:gd name="adj2" fmla="val 49689"/>
            </a:avLst>
          </a:prstGeom>
          <a:gradFill rotWithShape="1">
            <a:gsLst>
              <a:gs pos="0">
                <a:srgbClr val="FFC000"/>
              </a:gs>
              <a:gs pos="100000">
                <a:srgbClr val="E36119"/>
              </a:gs>
            </a:gsLst>
            <a:lin ang="18900000" scaled="1"/>
          </a:gradFill>
          <a:ln w="9525" cmpd="sng">
            <a:solidFill>
              <a:srgbClr val="FC7E00"/>
            </a:solidFill>
            <a:miter lim="800000"/>
            <a:headEnd/>
            <a:tailEnd/>
          </a:ln>
          <a:effectLst>
            <a:outerShdw dist="38100" dir="5400000" algn="ctr" rotWithShape="0">
              <a:srgbClr val="000000">
                <a:alpha val="37000"/>
              </a:srgb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buFont typeface="Calibri" panose="020F0502020204030204" pitchFamily="34" charset="0"/>
              <a:buAutoNum type="arabicPeriod"/>
            </a:pPr>
            <a:endParaRPr lang="en-US" altLang="zh-CN">
              <a:solidFill>
                <a:srgbClr val="FFFFFF"/>
              </a:solidFill>
              <a:latin typeface="Calibri" panose="020F0502020204030204" pitchFamily="34" charset="0"/>
            </a:endParaRPr>
          </a:p>
        </p:txBody>
      </p:sp>
      <p:sp>
        <p:nvSpPr>
          <p:cNvPr id="59" name="Rektangel 231"/>
          <p:cNvSpPr>
            <a:spLocks noChangeArrowheads="1"/>
          </p:cNvSpPr>
          <p:nvPr/>
        </p:nvSpPr>
        <p:spPr bwMode="auto">
          <a:xfrm>
            <a:off x="2941266" y="1424494"/>
            <a:ext cx="1577975" cy="1895475"/>
          </a:xfrm>
          <a:prstGeom prst="rect">
            <a:avLst/>
          </a:prstGeom>
          <a:gradFill rotWithShape="1">
            <a:gsLst>
              <a:gs pos="0">
                <a:srgbClr val="E6E6E6"/>
              </a:gs>
              <a:gs pos="100000">
                <a:srgbClr val="F3F3F3"/>
              </a:gs>
            </a:gsLst>
            <a:lin ang="5400000"/>
          </a:gradFill>
          <a:ln w="9525" cmpd="sng">
            <a:solidFill>
              <a:srgbClr val="E1E1E1"/>
            </a:solidFill>
            <a:miter lim="800000"/>
            <a:headEnd/>
            <a:tailEnd/>
          </a:ln>
          <a:effectLst>
            <a:outerShdw dist="23000" dir="5400000" algn="ctr" rotWithShape="0">
              <a:srgbClr val="000000">
                <a:alpha val="31999"/>
              </a:srgb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en-US" altLang="zh-CN">
              <a:solidFill>
                <a:srgbClr val="FFFFFF"/>
              </a:solidFill>
              <a:latin typeface="Calibri" panose="020F0502020204030204" pitchFamily="34" charset="0"/>
            </a:endParaRPr>
          </a:p>
        </p:txBody>
      </p:sp>
      <p:sp>
        <p:nvSpPr>
          <p:cNvPr id="60" name="Nedadgående pil 296"/>
          <p:cNvSpPr>
            <a:spLocks noChangeArrowheads="1"/>
          </p:cNvSpPr>
          <p:nvPr/>
        </p:nvSpPr>
        <p:spPr bwMode="auto">
          <a:xfrm>
            <a:off x="6392491" y="3121532"/>
            <a:ext cx="247650" cy="538162"/>
          </a:xfrm>
          <a:prstGeom prst="downArrow">
            <a:avLst>
              <a:gd name="adj1" fmla="val 50000"/>
              <a:gd name="adj2" fmla="val 50323"/>
            </a:avLst>
          </a:prstGeom>
          <a:gradFill rotWithShape="1">
            <a:gsLst>
              <a:gs pos="0">
                <a:srgbClr val="FFC000"/>
              </a:gs>
              <a:gs pos="100000">
                <a:srgbClr val="E36119"/>
              </a:gs>
            </a:gsLst>
            <a:lin ang="18900000" scaled="1"/>
          </a:gradFill>
          <a:ln w="9525" cmpd="sng">
            <a:solidFill>
              <a:srgbClr val="FC7E00"/>
            </a:solidFill>
            <a:miter lim="800000"/>
            <a:headEnd/>
            <a:tailEnd/>
          </a:ln>
          <a:effectLst>
            <a:outerShdw dist="38100" dir="5400000" algn="ctr" rotWithShape="0">
              <a:srgbClr val="000000">
                <a:alpha val="37000"/>
              </a:srgb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buFont typeface="Calibri" panose="020F0502020204030204" pitchFamily="34" charset="0"/>
              <a:buAutoNum type="arabicPeriod"/>
            </a:pPr>
            <a:endParaRPr lang="en-US" altLang="zh-CN">
              <a:solidFill>
                <a:srgbClr val="FFFFFF"/>
              </a:solidFill>
              <a:latin typeface="Calibri" panose="020F0502020204030204" pitchFamily="34" charset="0"/>
            </a:endParaRPr>
          </a:p>
        </p:txBody>
      </p:sp>
      <p:sp>
        <p:nvSpPr>
          <p:cNvPr id="61" name="Rektangel 298"/>
          <p:cNvSpPr>
            <a:spLocks noChangeArrowheads="1"/>
          </p:cNvSpPr>
          <p:nvPr/>
        </p:nvSpPr>
        <p:spPr bwMode="auto">
          <a:xfrm>
            <a:off x="5732091" y="1486407"/>
            <a:ext cx="1576388" cy="1833562"/>
          </a:xfrm>
          <a:prstGeom prst="rect">
            <a:avLst/>
          </a:prstGeom>
          <a:gradFill rotWithShape="1">
            <a:gsLst>
              <a:gs pos="0">
                <a:srgbClr val="E6E6E6"/>
              </a:gs>
              <a:gs pos="100000">
                <a:srgbClr val="F3F3F3"/>
              </a:gs>
            </a:gsLst>
            <a:lin ang="5400000"/>
          </a:gradFill>
          <a:ln w="9525" cmpd="sng">
            <a:solidFill>
              <a:srgbClr val="E1E1E1"/>
            </a:solidFill>
            <a:miter lim="800000"/>
            <a:headEnd/>
            <a:tailEnd/>
          </a:ln>
          <a:effectLst>
            <a:outerShdw dist="23000" dir="5400000" algn="ctr" rotWithShape="0">
              <a:srgbClr val="000000">
                <a:alpha val="31999"/>
              </a:srgb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en-US" altLang="zh-CN">
              <a:solidFill>
                <a:srgbClr val="FFFFFF"/>
              </a:solidFill>
              <a:latin typeface="Calibri" panose="020F0502020204030204" pitchFamily="34" charset="0"/>
            </a:endParaRPr>
          </a:p>
        </p:txBody>
      </p:sp>
      <p:sp>
        <p:nvSpPr>
          <p:cNvPr id="62" name="Nedadgående pil 363"/>
          <p:cNvSpPr>
            <a:spLocks noChangeArrowheads="1"/>
          </p:cNvSpPr>
          <p:nvPr/>
        </p:nvSpPr>
        <p:spPr bwMode="auto">
          <a:xfrm rot="10800000">
            <a:off x="2515816" y="4023232"/>
            <a:ext cx="250825" cy="538162"/>
          </a:xfrm>
          <a:prstGeom prst="downArrow">
            <a:avLst>
              <a:gd name="adj1" fmla="val 50000"/>
              <a:gd name="adj2" fmla="val 49686"/>
            </a:avLst>
          </a:prstGeom>
          <a:gradFill rotWithShape="1">
            <a:gsLst>
              <a:gs pos="0">
                <a:srgbClr val="FFC000"/>
              </a:gs>
              <a:gs pos="100000">
                <a:srgbClr val="E36119"/>
              </a:gs>
            </a:gsLst>
            <a:lin ang="18900000" scaled="1"/>
          </a:gradFill>
          <a:ln w="9525" cmpd="sng">
            <a:solidFill>
              <a:srgbClr val="FC7E00"/>
            </a:solidFill>
            <a:miter lim="800000"/>
            <a:headEnd/>
            <a:tailEnd/>
          </a:ln>
          <a:effectLst>
            <a:outerShdw dist="38100" dir="5400000" algn="ctr" rotWithShape="0">
              <a:srgbClr val="000000">
                <a:alpha val="37000"/>
              </a:srgb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buFont typeface="Calibri" panose="020F0502020204030204" pitchFamily="34" charset="0"/>
              <a:buAutoNum type="arabicPeriod"/>
            </a:pPr>
            <a:endParaRPr lang="en-US" altLang="zh-CN">
              <a:solidFill>
                <a:srgbClr val="FFFFFF"/>
              </a:solidFill>
              <a:latin typeface="Calibri" panose="020F0502020204030204" pitchFamily="34" charset="0"/>
            </a:endParaRPr>
          </a:p>
        </p:txBody>
      </p:sp>
      <p:sp>
        <p:nvSpPr>
          <p:cNvPr id="63" name="Nedadgående pil 430"/>
          <p:cNvSpPr>
            <a:spLocks noChangeArrowheads="1"/>
          </p:cNvSpPr>
          <p:nvPr/>
        </p:nvSpPr>
        <p:spPr bwMode="auto">
          <a:xfrm rot="10800000">
            <a:off x="5116141" y="4001007"/>
            <a:ext cx="250825" cy="538162"/>
          </a:xfrm>
          <a:prstGeom prst="downArrow">
            <a:avLst>
              <a:gd name="adj1" fmla="val 50000"/>
              <a:gd name="adj2" fmla="val 50004"/>
            </a:avLst>
          </a:prstGeom>
          <a:gradFill rotWithShape="1">
            <a:gsLst>
              <a:gs pos="0">
                <a:srgbClr val="FFC000"/>
              </a:gs>
              <a:gs pos="100000">
                <a:srgbClr val="E36119"/>
              </a:gs>
            </a:gsLst>
            <a:lin ang="18900000" scaled="1"/>
          </a:gradFill>
          <a:ln w="9525" cmpd="sng">
            <a:solidFill>
              <a:srgbClr val="FC7E00"/>
            </a:solidFill>
            <a:miter lim="800000"/>
            <a:headEnd/>
            <a:tailEnd/>
          </a:ln>
          <a:effectLst>
            <a:outerShdw dist="38100" dir="5400000" algn="ctr" rotWithShape="0">
              <a:srgbClr val="000000">
                <a:alpha val="37000"/>
              </a:srgb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buFont typeface="Calibri" panose="020F0502020204030204" pitchFamily="34" charset="0"/>
              <a:buAutoNum type="arabicPeriod"/>
            </a:pPr>
            <a:endParaRPr lang="en-US" altLang="zh-CN">
              <a:solidFill>
                <a:srgbClr val="FFFFFF"/>
              </a:solidFill>
              <a:latin typeface="Calibri" panose="020F0502020204030204" pitchFamily="34" charset="0"/>
            </a:endParaRPr>
          </a:p>
        </p:txBody>
      </p:sp>
      <p:sp>
        <p:nvSpPr>
          <p:cNvPr id="64" name="Nedadgående pil 497"/>
          <p:cNvSpPr>
            <a:spLocks noChangeArrowheads="1"/>
          </p:cNvSpPr>
          <p:nvPr/>
        </p:nvSpPr>
        <p:spPr bwMode="auto">
          <a:xfrm rot="10800000">
            <a:off x="7849816" y="4012119"/>
            <a:ext cx="250825" cy="538163"/>
          </a:xfrm>
          <a:prstGeom prst="downArrow">
            <a:avLst>
              <a:gd name="adj1" fmla="val 50000"/>
              <a:gd name="adj2" fmla="val 49686"/>
            </a:avLst>
          </a:prstGeom>
          <a:gradFill rotWithShape="1">
            <a:gsLst>
              <a:gs pos="0">
                <a:srgbClr val="FFC000"/>
              </a:gs>
              <a:gs pos="100000">
                <a:srgbClr val="E36119"/>
              </a:gs>
            </a:gsLst>
            <a:lin ang="18900000" scaled="1"/>
          </a:gradFill>
          <a:ln w="9525" cmpd="sng">
            <a:solidFill>
              <a:srgbClr val="FC7E00"/>
            </a:solidFill>
            <a:miter lim="800000"/>
            <a:headEnd/>
            <a:tailEnd/>
          </a:ln>
          <a:effectLst>
            <a:outerShdw dist="38100" dir="5400000" algn="ctr" rotWithShape="0">
              <a:srgbClr val="000000">
                <a:alpha val="37000"/>
              </a:srgb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buFont typeface="Calibri" panose="020F0502020204030204" pitchFamily="34" charset="0"/>
              <a:buAutoNum type="arabicPeriod"/>
            </a:pPr>
            <a:endParaRPr lang="en-US" altLang="zh-CN">
              <a:solidFill>
                <a:srgbClr val="FFFFFF"/>
              </a:solidFill>
              <a:latin typeface="Calibri" panose="020F0502020204030204" pitchFamily="34" charset="0"/>
            </a:endParaRPr>
          </a:p>
        </p:txBody>
      </p:sp>
      <p:sp>
        <p:nvSpPr>
          <p:cNvPr id="65" name="Rektangel 565"/>
          <p:cNvSpPr>
            <a:spLocks noChangeArrowheads="1"/>
          </p:cNvSpPr>
          <p:nvPr/>
        </p:nvSpPr>
        <p:spPr bwMode="auto">
          <a:xfrm>
            <a:off x="1661741" y="4324857"/>
            <a:ext cx="1576388" cy="2297112"/>
          </a:xfrm>
          <a:prstGeom prst="rect">
            <a:avLst/>
          </a:prstGeom>
          <a:gradFill rotWithShape="1">
            <a:gsLst>
              <a:gs pos="0">
                <a:srgbClr val="E6E6E6"/>
              </a:gs>
              <a:gs pos="100000">
                <a:srgbClr val="F3F3F3"/>
              </a:gs>
            </a:gsLst>
            <a:lin ang="5400000"/>
          </a:gradFill>
          <a:ln w="9525" cmpd="sng">
            <a:solidFill>
              <a:srgbClr val="E1E1E1"/>
            </a:solidFill>
            <a:miter lim="800000"/>
            <a:headEnd/>
            <a:tailEnd/>
          </a:ln>
          <a:effectLst>
            <a:outerShdw dist="23000" dir="5400000" algn="ctr" rotWithShape="0">
              <a:srgbClr val="000000">
                <a:alpha val="31999"/>
              </a:srgb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en-US" altLang="zh-CN">
              <a:solidFill>
                <a:srgbClr val="FFFFFF"/>
              </a:solidFill>
              <a:latin typeface="Calibri" panose="020F0502020204030204" pitchFamily="34" charset="0"/>
            </a:endParaRPr>
          </a:p>
        </p:txBody>
      </p:sp>
      <p:sp>
        <p:nvSpPr>
          <p:cNvPr id="66" name="Rektangel 631"/>
          <p:cNvSpPr>
            <a:spLocks noChangeArrowheads="1"/>
          </p:cNvSpPr>
          <p:nvPr/>
        </p:nvSpPr>
        <p:spPr bwMode="auto">
          <a:xfrm>
            <a:off x="4487491" y="4324857"/>
            <a:ext cx="1600200" cy="989012"/>
          </a:xfrm>
          <a:prstGeom prst="rect">
            <a:avLst/>
          </a:prstGeom>
          <a:gradFill rotWithShape="1">
            <a:gsLst>
              <a:gs pos="0">
                <a:srgbClr val="E6E6E6"/>
              </a:gs>
              <a:gs pos="100000">
                <a:srgbClr val="F3F3F3"/>
              </a:gs>
            </a:gsLst>
            <a:lin ang="5400000"/>
          </a:gradFill>
          <a:ln w="9525" cmpd="sng">
            <a:solidFill>
              <a:srgbClr val="E1E1E1"/>
            </a:solidFill>
            <a:miter lim="800000"/>
            <a:headEnd/>
            <a:tailEnd/>
          </a:ln>
          <a:effectLst>
            <a:outerShdw dist="23000" dir="5400000" algn="ctr" rotWithShape="0">
              <a:srgbClr val="000000">
                <a:alpha val="31999"/>
              </a:srgb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en-US" altLang="zh-CN">
              <a:solidFill>
                <a:srgbClr val="FFFFFF"/>
              </a:solidFill>
              <a:latin typeface="Calibri" panose="020F0502020204030204" pitchFamily="34" charset="0"/>
            </a:endParaRPr>
          </a:p>
        </p:txBody>
      </p:sp>
      <p:sp>
        <p:nvSpPr>
          <p:cNvPr id="67" name="Rektangel 697"/>
          <p:cNvSpPr>
            <a:spLocks noChangeArrowheads="1"/>
          </p:cNvSpPr>
          <p:nvPr/>
        </p:nvSpPr>
        <p:spPr bwMode="auto">
          <a:xfrm>
            <a:off x="7240216" y="4335969"/>
            <a:ext cx="1577975" cy="2016125"/>
          </a:xfrm>
          <a:prstGeom prst="rect">
            <a:avLst/>
          </a:prstGeom>
          <a:gradFill rotWithShape="1">
            <a:gsLst>
              <a:gs pos="0">
                <a:srgbClr val="E6E6E6"/>
              </a:gs>
              <a:gs pos="100000">
                <a:srgbClr val="F3F3F3"/>
              </a:gs>
            </a:gsLst>
            <a:lin ang="5400000"/>
          </a:gradFill>
          <a:ln w="9525" cmpd="sng">
            <a:solidFill>
              <a:srgbClr val="E1E1E1"/>
            </a:solidFill>
            <a:miter lim="800000"/>
            <a:headEnd/>
            <a:tailEnd/>
          </a:ln>
          <a:effectLst>
            <a:outerShdw dist="23000" dir="5400000" algn="ctr" rotWithShape="0">
              <a:srgbClr val="000000">
                <a:alpha val="31999"/>
              </a:srgb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en-US" altLang="zh-CN">
              <a:solidFill>
                <a:srgbClr val="FFFFFF"/>
              </a:solidFill>
              <a:latin typeface="Calibri" panose="020F0502020204030204" pitchFamily="34" charset="0"/>
            </a:endParaRPr>
          </a:p>
        </p:txBody>
      </p:sp>
      <p:sp>
        <p:nvSpPr>
          <p:cNvPr id="68" name="Rektangel 762"/>
          <p:cNvSpPr>
            <a:spLocks noChangeArrowheads="1"/>
          </p:cNvSpPr>
          <p:nvPr/>
        </p:nvSpPr>
        <p:spPr bwMode="auto">
          <a:xfrm>
            <a:off x="298079" y="1424494"/>
            <a:ext cx="1522412" cy="193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01688" eaLnBrk="0" hangingPunct="0">
              <a:defRPr>
                <a:solidFill>
                  <a:schemeClr val="tx1"/>
                </a:solidFill>
                <a:latin typeface="Arial" panose="020B0604020202020204" pitchFamily="34" charset="0"/>
                <a:ea typeface="宋体" panose="02010600030101010101" pitchFamily="2" charset="-122"/>
              </a:defRPr>
            </a:lvl1pPr>
            <a:lvl2pPr marL="742950" indent="-285750" defTabSz="801688" eaLnBrk="0" hangingPunct="0">
              <a:defRPr>
                <a:solidFill>
                  <a:schemeClr val="tx1"/>
                </a:solidFill>
                <a:latin typeface="Arial" panose="020B0604020202020204" pitchFamily="34" charset="0"/>
                <a:ea typeface="宋体" panose="02010600030101010101" pitchFamily="2" charset="-122"/>
              </a:defRPr>
            </a:lvl2pPr>
            <a:lvl3pPr marL="1143000" indent="-228600" defTabSz="801688" eaLnBrk="0" hangingPunct="0">
              <a:defRPr>
                <a:solidFill>
                  <a:schemeClr val="tx1"/>
                </a:solidFill>
                <a:latin typeface="Arial" panose="020B0604020202020204" pitchFamily="34" charset="0"/>
                <a:ea typeface="宋体" panose="02010600030101010101" pitchFamily="2" charset="-122"/>
              </a:defRPr>
            </a:lvl3pPr>
            <a:lvl4pPr marL="1600200" indent="-228600" defTabSz="801688" eaLnBrk="0" hangingPunct="0">
              <a:defRPr>
                <a:solidFill>
                  <a:schemeClr val="tx1"/>
                </a:solidFill>
                <a:latin typeface="Arial" panose="020B0604020202020204" pitchFamily="34" charset="0"/>
                <a:ea typeface="宋体" panose="02010600030101010101" pitchFamily="2" charset="-122"/>
              </a:defRPr>
            </a:lvl4pPr>
            <a:lvl5pPr marL="2057400" indent="-228600" defTabSz="801688" eaLnBrk="0" hangingPunct="0">
              <a:defRPr>
                <a:solidFill>
                  <a:schemeClr val="tx1"/>
                </a:solidFill>
                <a:latin typeface="Arial" panose="020B0604020202020204" pitchFamily="34" charset="0"/>
                <a:ea typeface="宋体" panose="02010600030101010101" pitchFamily="2" charset="-122"/>
              </a:defRPr>
            </a:lvl5pPr>
            <a:lvl6pPr marL="25146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spcBef>
                <a:spcPct val="20000"/>
              </a:spcBef>
            </a:pPr>
            <a:r>
              <a:rPr lang="zh-CN" altLang="en-US" sz="1100" noProof="1">
                <a:solidFill>
                  <a:srgbClr val="080808"/>
                </a:solidFill>
                <a:latin typeface="Calibri" panose="020F0502020204030204" pitchFamily="34" charset="0"/>
                <a:cs typeface="Arial" panose="020B0604020202020204" pitchFamily="34" charset="0"/>
              </a:rPr>
              <a:t>建设单位持经批准的设计任务书或初步设计，年度基本建设计划以及地方政府规定需提交的相应材料、证明和图件，向土地所在地的县级以上地方人民政府土地管理部门申请建设用地，同时填写《建设用地申请表》。</a:t>
            </a:r>
          </a:p>
        </p:txBody>
      </p:sp>
      <p:sp>
        <p:nvSpPr>
          <p:cNvPr id="69" name="Rektangel 763"/>
          <p:cNvSpPr>
            <a:spLocks noChangeArrowheads="1"/>
          </p:cNvSpPr>
          <p:nvPr/>
        </p:nvSpPr>
        <p:spPr bwMode="auto">
          <a:xfrm>
            <a:off x="2939679" y="1641982"/>
            <a:ext cx="1547812" cy="126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01688" eaLnBrk="0" hangingPunct="0">
              <a:defRPr>
                <a:solidFill>
                  <a:schemeClr val="tx1"/>
                </a:solidFill>
                <a:latin typeface="Arial" panose="020B0604020202020204" pitchFamily="34" charset="0"/>
                <a:ea typeface="宋体" panose="02010600030101010101" pitchFamily="2" charset="-122"/>
              </a:defRPr>
            </a:lvl1pPr>
            <a:lvl2pPr marL="742950" indent="-285750" defTabSz="801688" eaLnBrk="0" hangingPunct="0">
              <a:defRPr>
                <a:solidFill>
                  <a:schemeClr val="tx1"/>
                </a:solidFill>
                <a:latin typeface="Arial" panose="020B0604020202020204" pitchFamily="34" charset="0"/>
                <a:ea typeface="宋体" panose="02010600030101010101" pitchFamily="2" charset="-122"/>
              </a:defRPr>
            </a:lvl2pPr>
            <a:lvl3pPr marL="1143000" indent="-228600" defTabSz="801688" eaLnBrk="0" hangingPunct="0">
              <a:defRPr>
                <a:solidFill>
                  <a:schemeClr val="tx1"/>
                </a:solidFill>
                <a:latin typeface="Arial" panose="020B0604020202020204" pitchFamily="34" charset="0"/>
                <a:ea typeface="宋体" panose="02010600030101010101" pitchFamily="2" charset="-122"/>
              </a:defRPr>
            </a:lvl3pPr>
            <a:lvl4pPr marL="1600200" indent="-228600" defTabSz="801688" eaLnBrk="0" hangingPunct="0">
              <a:defRPr>
                <a:solidFill>
                  <a:schemeClr val="tx1"/>
                </a:solidFill>
                <a:latin typeface="Arial" panose="020B0604020202020204" pitchFamily="34" charset="0"/>
                <a:ea typeface="宋体" panose="02010600030101010101" pitchFamily="2" charset="-122"/>
              </a:defRPr>
            </a:lvl4pPr>
            <a:lvl5pPr marL="2057400" indent="-228600" defTabSz="801688" eaLnBrk="0" hangingPunct="0">
              <a:defRPr>
                <a:solidFill>
                  <a:schemeClr val="tx1"/>
                </a:solidFill>
                <a:latin typeface="Arial" panose="020B0604020202020204" pitchFamily="34" charset="0"/>
                <a:ea typeface="宋体" panose="02010600030101010101" pitchFamily="2" charset="-122"/>
              </a:defRPr>
            </a:lvl5pPr>
            <a:lvl6pPr marL="25146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spcBef>
                <a:spcPct val="20000"/>
              </a:spcBef>
            </a:pPr>
            <a:r>
              <a:rPr lang="zh-CN" altLang="en-US" sz="1100" noProof="1">
                <a:solidFill>
                  <a:srgbClr val="080808"/>
                </a:solidFill>
                <a:latin typeface="Calibri" panose="020F0502020204030204" pitchFamily="34" charset="0"/>
                <a:cs typeface="Arial" panose="020B0604020202020204" pitchFamily="34" charset="0"/>
              </a:rPr>
              <a:t>有批准权的人民政府土地行政管理部门，收到上报土地审批文件，按规定征求有关部门的意见后，实行土地管理部门内部会审制度审批土地。</a:t>
            </a:r>
          </a:p>
        </p:txBody>
      </p:sp>
      <p:sp>
        <p:nvSpPr>
          <p:cNvPr id="70" name="Rektangel 764"/>
          <p:cNvSpPr>
            <a:spLocks noChangeArrowheads="1"/>
          </p:cNvSpPr>
          <p:nvPr/>
        </p:nvSpPr>
        <p:spPr bwMode="auto">
          <a:xfrm>
            <a:off x="5732091" y="1424494"/>
            <a:ext cx="1520825" cy="183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01688" eaLnBrk="0" hangingPunct="0">
              <a:defRPr>
                <a:solidFill>
                  <a:schemeClr val="tx1"/>
                </a:solidFill>
                <a:latin typeface="Arial" panose="020B0604020202020204" pitchFamily="34" charset="0"/>
                <a:ea typeface="宋体" panose="02010600030101010101" pitchFamily="2" charset="-122"/>
              </a:defRPr>
            </a:lvl1pPr>
            <a:lvl2pPr marL="742950" indent="-285750" defTabSz="801688" eaLnBrk="0" hangingPunct="0">
              <a:defRPr>
                <a:solidFill>
                  <a:schemeClr val="tx1"/>
                </a:solidFill>
                <a:latin typeface="Arial" panose="020B0604020202020204" pitchFamily="34" charset="0"/>
                <a:ea typeface="宋体" panose="02010600030101010101" pitchFamily="2" charset="-122"/>
              </a:defRPr>
            </a:lvl2pPr>
            <a:lvl3pPr marL="1143000" indent="-228600" defTabSz="801688" eaLnBrk="0" hangingPunct="0">
              <a:defRPr>
                <a:solidFill>
                  <a:schemeClr val="tx1"/>
                </a:solidFill>
                <a:latin typeface="Arial" panose="020B0604020202020204" pitchFamily="34" charset="0"/>
                <a:ea typeface="宋体" panose="02010600030101010101" pitchFamily="2" charset="-122"/>
              </a:defRPr>
            </a:lvl3pPr>
            <a:lvl4pPr marL="1600200" indent="-228600" defTabSz="801688" eaLnBrk="0" hangingPunct="0">
              <a:defRPr>
                <a:solidFill>
                  <a:schemeClr val="tx1"/>
                </a:solidFill>
                <a:latin typeface="Arial" panose="020B0604020202020204" pitchFamily="34" charset="0"/>
                <a:ea typeface="宋体" panose="02010600030101010101" pitchFamily="2" charset="-122"/>
              </a:defRPr>
            </a:lvl4pPr>
            <a:lvl5pPr marL="2057400" indent="-228600" defTabSz="801688" eaLnBrk="0" hangingPunct="0">
              <a:defRPr>
                <a:solidFill>
                  <a:schemeClr val="tx1"/>
                </a:solidFill>
                <a:latin typeface="Arial" panose="020B0604020202020204" pitchFamily="34" charset="0"/>
                <a:ea typeface="宋体" panose="02010600030101010101" pitchFamily="2" charset="-122"/>
              </a:defRPr>
            </a:lvl5pPr>
            <a:lvl6pPr marL="25146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spcBef>
                <a:spcPct val="20000"/>
              </a:spcBef>
            </a:pPr>
            <a:r>
              <a:rPr lang="zh-CN" altLang="en-US" sz="1100" noProof="1">
                <a:solidFill>
                  <a:srgbClr val="080808"/>
                </a:solidFill>
                <a:latin typeface="Calibri" panose="020F0502020204030204" pitchFamily="34" charset="0"/>
                <a:cs typeface="Arial" panose="020B0604020202020204" pitchFamily="34" charset="0"/>
              </a:rPr>
              <a:t>(1) 有偿使用土地的，应签订土地使用合同。</a:t>
            </a:r>
          </a:p>
          <a:p>
            <a:pPr eaLnBrk="1" hangingPunct="1">
              <a:spcBef>
                <a:spcPct val="20000"/>
              </a:spcBef>
            </a:pPr>
            <a:r>
              <a:rPr lang="zh-CN" altLang="en-US" sz="1100" noProof="1">
                <a:solidFill>
                  <a:srgbClr val="080808"/>
                </a:solidFill>
                <a:latin typeface="Calibri" panose="020F0502020204030204" pitchFamily="34" charset="0"/>
                <a:cs typeface="Arial" panose="020B0604020202020204" pitchFamily="34" charset="0"/>
              </a:rPr>
              <a:t>(2) 以划拨方式使用土地的向用地单位签发《国有土地划拨决定书》和《建设用地批准书》。</a:t>
            </a:r>
          </a:p>
          <a:p>
            <a:pPr eaLnBrk="1" hangingPunct="1">
              <a:spcBef>
                <a:spcPct val="20000"/>
              </a:spcBef>
            </a:pPr>
            <a:r>
              <a:rPr lang="zh-CN" altLang="en-US" sz="1100" noProof="1">
                <a:solidFill>
                  <a:srgbClr val="080808"/>
                </a:solidFill>
                <a:latin typeface="Calibri" panose="020F0502020204030204" pitchFamily="34" charset="0"/>
                <a:cs typeface="Arial" panose="020B0604020202020204" pitchFamily="34" charset="0"/>
              </a:rPr>
              <a:t>(3) 用地单位持土地使用合同或相关材料办理土地登记手续。</a:t>
            </a:r>
          </a:p>
        </p:txBody>
      </p:sp>
      <p:sp>
        <p:nvSpPr>
          <p:cNvPr id="71" name="Rektangel 765"/>
          <p:cNvSpPr>
            <a:spLocks noChangeArrowheads="1"/>
          </p:cNvSpPr>
          <p:nvPr/>
        </p:nvSpPr>
        <p:spPr bwMode="auto">
          <a:xfrm>
            <a:off x="1717304" y="4351844"/>
            <a:ext cx="1520825" cy="229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01688" eaLnBrk="0" hangingPunct="0">
              <a:defRPr>
                <a:solidFill>
                  <a:schemeClr val="tx1"/>
                </a:solidFill>
                <a:latin typeface="Arial" panose="020B0604020202020204" pitchFamily="34" charset="0"/>
                <a:ea typeface="宋体" panose="02010600030101010101" pitchFamily="2" charset="-122"/>
              </a:defRPr>
            </a:lvl1pPr>
            <a:lvl2pPr marL="742950" indent="-285750" defTabSz="801688" eaLnBrk="0" hangingPunct="0">
              <a:defRPr>
                <a:solidFill>
                  <a:schemeClr val="tx1"/>
                </a:solidFill>
                <a:latin typeface="Arial" panose="020B0604020202020204" pitchFamily="34" charset="0"/>
                <a:ea typeface="宋体" panose="02010600030101010101" pitchFamily="2" charset="-122"/>
              </a:defRPr>
            </a:lvl2pPr>
            <a:lvl3pPr marL="1143000" indent="-228600" defTabSz="801688" eaLnBrk="0" hangingPunct="0">
              <a:defRPr>
                <a:solidFill>
                  <a:schemeClr val="tx1"/>
                </a:solidFill>
                <a:latin typeface="Arial" panose="020B0604020202020204" pitchFamily="34" charset="0"/>
                <a:ea typeface="宋体" panose="02010600030101010101" pitchFamily="2" charset="-122"/>
              </a:defRPr>
            </a:lvl3pPr>
            <a:lvl4pPr marL="1600200" indent="-228600" defTabSz="801688" eaLnBrk="0" hangingPunct="0">
              <a:defRPr>
                <a:solidFill>
                  <a:schemeClr val="tx1"/>
                </a:solidFill>
                <a:latin typeface="Arial" panose="020B0604020202020204" pitchFamily="34" charset="0"/>
                <a:ea typeface="宋体" panose="02010600030101010101" pitchFamily="2" charset="-122"/>
              </a:defRPr>
            </a:lvl4pPr>
            <a:lvl5pPr marL="2057400" indent="-228600" defTabSz="801688" eaLnBrk="0" hangingPunct="0">
              <a:defRPr>
                <a:solidFill>
                  <a:schemeClr val="tx1"/>
                </a:solidFill>
                <a:latin typeface="Arial" panose="020B0604020202020204" pitchFamily="34" charset="0"/>
                <a:ea typeface="宋体" panose="02010600030101010101" pitchFamily="2" charset="-122"/>
              </a:defRPr>
            </a:lvl5pPr>
            <a:lvl6pPr marL="25146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spcBef>
                <a:spcPct val="20000"/>
              </a:spcBef>
            </a:pPr>
            <a:r>
              <a:rPr lang="zh-CN" altLang="en-US" sz="1100" noProof="1">
                <a:solidFill>
                  <a:srgbClr val="080808"/>
                </a:solidFill>
                <a:latin typeface="Calibri" panose="020F0502020204030204" pitchFamily="34" charset="0"/>
                <a:cs typeface="Arial" panose="020B0604020202020204" pitchFamily="34" charset="0"/>
              </a:rPr>
              <a:t>县级以上人民政府土地行政管理部门负责建设用地的申请、审查、报批工作，对应受理的建设项目，在30日内拟定农用地转用方案、补充耕地方案、征地方案和供地方案，编制建设项目用地呈报说明书，经同级人民政府审核同意后报上一级土地管理部门审查。</a:t>
            </a:r>
          </a:p>
        </p:txBody>
      </p:sp>
      <p:sp>
        <p:nvSpPr>
          <p:cNvPr id="72" name="Rektangel 766"/>
          <p:cNvSpPr>
            <a:spLocks noChangeArrowheads="1"/>
          </p:cNvSpPr>
          <p:nvPr/>
        </p:nvSpPr>
        <p:spPr bwMode="auto">
          <a:xfrm>
            <a:off x="4531941" y="4329619"/>
            <a:ext cx="15208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01688" eaLnBrk="0" hangingPunct="0">
              <a:defRPr>
                <a:solidFill>
                  <a:schemeClr val="tx1"/>
                </a:solidFill>
                <a:latin typeface="Arial" panose="020B0604020202020204" pitchFamily="34" charset="0"/>
                <a:ea typeface="宋体" panose="02010600030101010101" pitchFamily="2" charset="-122"/>
              </a:defRPr>
            </a:lvl1pPr>
            <a:lvl2pPr marL="742950" indent="-285750" defTabSz="801688" eaLnBrk="0" hangingPunct="0">
              <a:defRPr>
                <a:solidFill>
                  <a:schemeClr val="tx1"/>
                </a:solidFill>
                <a:latin typeface="Arial" panose="020B0604020202020204" pitchFamily="34" charset="0"/>
                <a:ea typeface="宋体" panose="02010600030101010101" pitchFamily="2" charset="-122"/>
              </a:defRPr>
            </a:lvl2pPr>
            <a:lvl3pPr marL="1143000" indent="-228600" defTabSz="801688" eaLnBrk="0" hangingPunct="0">
              <a:defRPr>
                <a:solidFill>
                  <a:schemeClr val="tx1"/>
                </a:solidFill>
                <a:latin typeface="Arial" panose="020B0604020202020204" pitchFamily="34" charset="0"/>
                <a:ea typeface="宋体" panose="02010600030101010101" pitchFamily="2" charset="-122"/>
              </a:defRPr>
            </a:lvl3pPr>
            <a:lvl4pPr marL="1600200" indent="-228600" defTabSz="801688" eaLnBrk="0" hangingPunct="0">
              <a:defRPr>
                <a:solidFill>
                  <a:schemeClr val="tx1"/>
                </a:solidFill>
                <a:latin typeface="Arial" panose="020B0604020202020204" pitchFamily="34" charset="0"/>
                <a:ea typeface="宋体" panose="02010600030101010101" pitchFamily="2" charset="-122"/>
              </a:defRPr>
            </a:lvl4pPr>
            <a:lvl5pPr marL="2057400" indent="-228600" defTabSz="801688" eaLnBrk="0" hangingPunct="0">
              <a:defRPr>
                <a:solidFill>
                  <a:schemeClr val="tx1"/>
                </a:solidFill>
                <a:latin typeface="Arial" panose="020B0604020202020204" pitchFamily="34" charset="0"/>
                <a:ea typeface="宋体" panose="02010600030101010101" pitchFamily="2" charset="-122"/>
              </a:defRPr>
            </a:lvl5pPr>
            <a:lvl6pPr marL="25146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spcBef>
                <a:spcPct val="20000"/>
              </a:spcBef>
            </a:pPr>
            <a:r>
              <a:rPr lang="zh-CN" altLang="en-US" sz="1100" noProof="1">
                <a:solidFill>
                  <a:srgbClr val="080808"/>
                </a:solidFill>
                <a:latin typeface="Calibri" panose="020F0502020204030204" pitchFamily="34" charset="0"/>
                <a:cs typeface="Arial" panose="020B0604020202020204" pitchFamily="34" charset="0"/>
              </a:rPr>
              <a:t>经批准的建设用地，由被征收土地所在地的市、县人民政府组织实施。</a:t>
            </a:r>
          </a:p>
        </p:txBody>
      </p:sp>
      <p:sp>
        <p:nvSpPr>
          <p:cNvPr id="73" name="Rektangel 767"/>
          <p:cNvSpPr>
            <a:spLocks noChangeArrowheads="1"/>
          </p:cNvSpPr>
          <p:nvPr/>
        </p:nvSpPr>
        <p:spPr bwMode="auto">
          <a:xfrm>
            <a:off x="7265616" y="4340732"/>
            <a:ext cx="16351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01688" eaLnBrk="0" hangingPunct="0">
              <a:defRPr>
                <a:solidFill>
                  <a:schemeClr val="tx1"/>
                </a:solidFill>
                <a:latin typeface="Arial" panose="020B0604020202020204" pitchFamily="34" charset="0"/>
                <a:ea typeface="宋体" panose="02010600030101010101" pitchFamily="2" charset="-122"/>
              </a:defRPr>
            </a:lvl1pPr>
            <a:lvl2pPr marL="742950" indent="-285750" defTabSz="801688" eaLnBrk="0" hangingPunct="0">
              <a:defRPr>
                <a:solidFill>
                  <a:schemeClr val="tx1"/>
                </a:solidFill>
                <a:latin typeface="Arial" panose="020B0604020202020204" pitchFamily="34" charset="0"/>
                <a:ea typeface="宋体" panose="02010600030101010101" pitchFamily="2" charset="-122"/>
              </a:defRPr>
            </a:lvl2pPr>
            <a:lvl3pPr marL="1143000" indent="-228600" defTabSz="801688" eaLnBrk="0" hangingPunct="0">
              <a:defRPr>
                <a:solidFill>
                  <a:schemeClr val="tx1"/>
                </a:solidFill>
                <a:latin typeface="Arial" panose="020B0604020202020204" pitchFamily="34" charset="0"/>
                <a:ea typeface="宋体" panose="02010600030101010101" pitchFamily="2" charset="-122"/>
              </a:defRPr>
            </a:lvl3pPr>
            <a:lvl4pPr marL="1600200" indent="-228600" defTabSz="801688" eaLnBrk="0" hangingPunct="0">
              <a:defRPr>
                <a:solidFill>
                  <a:schemeClr val="tx1"/>
                </a:solidFill>
                <a:latin typeface="Arial" panose="020B0604020202020204" pitchFamily="34" charset="0"/>
                <a:ea typeface="宋体" panose="02010600030101010101" pitchFamily="2" charset="-122"/>
              </a:defRPr>
            </a:lvl4pPr>
            <a:lvl5pPr marL="2057400" indent="-228600" defTabSz="801688" eaLnBrk="0" hangingPunct="0">
              <a:defRPr>
                <a:solidFill>
                  <a:schemeClr val="tx1"/>
                </a:solidFill>
                <a:latin typeface="Arial" panose="020B0604020202020204" pitchFamily="34" charset="0"/>
                <a:ea typeface="宋体" panose="02010600030101010101" pitchFamily="2" charset="-122"/>
              </a:defRPr>
            </a:lvl5pPr>
            <a:lvl6pPr marL="25146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801688"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spcBef>
                <a:spcPct val="20000"/>
              </a:spcBef>
            </a:pPr>
            <a:r>
              <a:rPr lang="zh-CN" altLang="en-US" sz="1100" noProof="1">
                <a:solidFill>
                  <a:srgbClr val="080808"/>
                </a:solidFill>
                <a:latin typeface="Calibri" panose="020F0502020204030204" pitchFamily="34" charset="0"/>
                <a:cs typeface="Arial" panose="020B0604020202020204" pitchFamily="34" charset="0"/>
                <a:sym typeface="Arial" panose="020B0604020202020204" pitchFamily="34" charset="0"/>
              </a:rPr>
              <a:t>建设用地批准后直至颁发土地使用权证书之前，应进行跟踪和管理，建立征收土地档案。</a:t>
            </a:r>
          </a:p>
        </p:txBody>
      </p:sp>
      <p:sp>
        <p:nvSpPr>
          <p:cNvPr id="74" name="Rectangle 448"/>
          <p:cNvSpPr>
            <a:spLocks noChangeArrowheads="1"/>
          </p:cNvSpPr>
          <p:nvPr/>
        </p:nvSpPr>
        <p:spPr bwMode="auto">
          <a:xfrm>
            <a:off x="7484691" y="3739069"/>
            <a:ext cx="1416050"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1200" noProof="1">
                <a:latin typeface="Calibri" panose="020F0502020204030204" pitchFamily="34" charset="0"/>
                <a:sym typeface="Arial" panose="020B0604020202020204" pitchFamily="34" charset="0"/>
              </a:rPr>
              <a:t>征地批准后的实施管理和建立征收土地档案</a:t>
            </a:r>
          </a:p>
        </p:txBody>
      </p:sp>
    </p:spTree>
    <p:extLst>
      <p:ext uri="{BB962C8B-B14F-4D97-AF65-F5344CB8AC3E}">
        <p14:creationId xmlns:p14="http://schemas.microsoft.com/office/powerpoint/2010/main" val="3108996561"/>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A6A6A6"/>
        </a:solidFill>
        <a:effectLst/>
      </p:bgPr>
    </p:bg>
    <p:spTree>
      <p:nvGrpSpPr>
        <p:cNvPr id="1" name=""/>
        <p:cNvGrpSpPr/>
        <p:nvPr/>
      </p:nvGrpSpPr>
      <p:grpSpPr>
        <a:xfrm>
          <a:off x="0" y="0"/>
          <a:ext cx="0" cy="0"/>
          <a:chOff x="0" y="0"/>
          <a:chExt cx="0" cy="0"/>
        </a:xfrm>
      </p:grpSpPr>
      <p:sp>
        <p:nvSpPr>
          <p:cNvPr id="2" name="文本框 1"/>
          <p:cNvSpPr txBox="1"/>
          <p:nvPr/>
        </p:nvSpPr>
        <p:spPr>
          <a:xfrm>
            <a:off x="1853964" y="3605017"/>
            <a:ext cx="5851854" cy="1446550"/>
          </a:xfrm>
          <a:prstGeom prst="rect">
            <a:avLst/>
          </a:prstGeom>
          <a:noFill/>
        </p:spPr>
        <p:txBody>
          <a:bodyPr wrap="square" rtlCol="0">
            <a:spAutoFit/>
          </a:bodyPr>
          <a:lstStyle/>
          <a:p>
            <a:r>
              <a:rPr lang="en-US" altLang="zh-CN" sz="4400" spc="300" dirty="0">
                <a:solidFill>
                  <a:prstClr val="white"/>
                </a:solidFill>
                <a:latin typeface="Impact" panose="020B0806030902050204" pitchFamily="34" charset="0"/>
                <a:ea typeface="微软雅黑" panose="020B0503020204020204" pitchFamily="34" charset="-122"/>
              </a:rPr>
              <a:t>01</a:t>
            </a:r>
          </a:p>
          <a:p>
            <a:r>
              <a:rPr lang="zh-CN" altLang="en-US" sz="4400" b="1" dirty="0">
                <a:solidFill>
                  <a:prstClr val="white"/>
                </a:solidFill>
                <a:latin typeface="微软雅黑" panose="020B0503020204020204" pitchFamily="34" charset="-122"/>
                <a:ea typeface="微软雅黑" panose="020B0503020204020204" pitchFamily="34" charset="-122"/>
              </a:rPr>
              <a:t>土地使用权的获取</a:t>
            </a:r>
          </a:p>
        </p:txBody>
      </p:sp>
      <p:cxnSp>
        <p:nvCxnSpPr>
          <p:cNvPr id="3" name="直接连接符 2"/>
          <p:cNvCxnSpPr/>
          <p:nvPr/>
        </p:nvCxnSpPr>
        <p:spPr bwMode="auto">
          <a:xfrm flipV="1">
            <a:off x="1515168" y="3723381"/>
            <a:ext cx="0" cy="1209822"/>
          </a:xfrm>
          <a:prstGeom prst="line">
            <a:avLst/>
          </a:prstGeom>
          <a:ln w="177800" cmpd="thinThick">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05081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集体土地征收补偿</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01</a:t>
                </a:r>
                <a:endParaRPr lang="zh-CN" altLang="en-US" sz="4000" dirty="0">
                  <a:solidFill>
                    <a:schemeClr val="bg1"/>
                  </a:solidFill>
                </a:endParaRPr>
              </a:p>
            </p:txBody>
          </p:sp>
        </p:grpSp>
      </p:grpSp>
      <p:sp>
        <p:nvSpPr>
          <p:cNvPr id="39" name="Rectangle 3"/>
          <p:cNvSpPr txBox="1">
            <a:spLocks noChangeArrowheads="1"/>
          </p:cNvSpPr>
          <p:nvPr/>
        </p:nvSpPr>
        <p:spPr>
          <a:xfrm>
            <a:off x="476655" y="1352377"/>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zh-CN" sz="1600" dirty="0">
                <a:latin typeface="仿宋_GB2312" panose="02010609030101010101" pitchFamily="49" charset="-122"/>
                <a:ea typeface="仿宋_GB2312" panose="02010609030101010101" pitchFamily="49" charset="-122"/>
              </a:rPr>
              <a:t>　　根据《土地管理法》第47条规定，“征收土地的，按照被征收土地的原用途给予补偿。” </a:t>
            </a:r>
          </a:p>
          <a:p>
            <a:r>
              <a:rPr lang="zh-CN" altLang="zh-CN" sz="1600" dirty="0">
                <a:latin typeface="仿宋_GB2312" panose="02010609030101010101" pitchFamily="49" charset="-122"/>
                <a:ea typeface="仿宋_GB2312" panose="02010609030101010101" pitchFamily="49" charset="-122"/>
              </a:rPr>
              <a:t>　　集体土地征收费用是指国家征收农民集体所有的土地所发生的必要支出。根据《物权法》、《土地管理法》、《关于完善征地补偿安置制度的指导意见》(2004年11月3日国土资源部发[2004]238号)等的规定，集体土地征收主要费用构成如图所示。</a:t>
            </a:r>
          </a:p>
          <a:p>
            <a:endParaRPr lang="zh-CN" altLang="zh-CN" sz="1600" dirty="0">
              <a:latin typeface="仿宋_GB2312" panose="02010609030101010101" pitchFamily="49" charset="-122"/>
              <a:ea typeface="仿宋_GB2312" panose="02010609030101010101" pitchFamily="49" charset="-122"/>
            </a:endParaRPr>
          </a:p>
        </p:txBody>
      </p:sp>
      <p:pic>
        <p:nvPicPr>
          <p:cNvPr id="40" name="Picture 4" descr="4-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9930" y="2892252"/>
            <a:ext cx="6191250" cy="298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1800683"/>
      </p:ext>
    </p:extLst>
  </p:cSld>
  <p:clrMapOvr>
    <a:masterClrMapping/>
  </p:clrMapOvr>
  <p:transition spd="slow">
    <p:pu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组合 48"/>
          <p:cNvGrpSpPr/>
          <p:nvPr/>
        </p:nvGrpSpPr>
        <p:grpSpPr>
          <a:xfrm>
            <a:off x="3949430" y="383318"/>
            <a:ext cx="4369876" cy="711624"/>
            <a:chOff x="3949430" y="383318"/>
            <a:chExt cx="4369876" cy="711624"/>
          </a:xfrm>
          <a:solidFill>
            <a:schemeClr val="bg1">
              <a:lumMod val="65000"/>
            </a:schemeClr>
          </a:solidFill>
        </p:grpSpPr>
        <p:sp>
          <p:nvSpPr>
            <p:cNvPr id="2" name="矩形 1"/>
            <p:cNvSpPr/>
            <p:nvPr/>
          </p:nvSpPr>
          <p:spPr>
            <a:xfrm>
              <a:off x="3949430" y="624320"/>
              <a:ext cx="3614541" cy="461665"/>
            </a:xfrm>
            <a:prstGeom prst="rect">
              <a:avLst/>
            </a:prstGeom>
            <a:noFill/>
          </p:spPr>
          <p:txBody>
            <a:bodyPr wrap="square">
              <a:spAutoFit/>
            </a:bodyPr>
            <a:lstStyle/>
            <a:p>
              <a:pPr lvl="0" algn="r">
                <a:spcAft>
                  <a:spcPts val="0"/>
                </a:spcAft>
              </a:pPr>
              <a:r>
                <a:rPr lang="zh-CN" altLang="en-US" sz="2400" b="1" kern="100" dirty="0">
                  <a:solidFill>
                    <a:schemeClr val="bg1">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国有土地上房屋的征收</a:t>
              </a:r>
              <a:endParaRPr lang="zh-CN" altLang="zh-CN" sz="2400" b="1" kern="100" dirty="0">
                <a:solidFill>
                  <a:schemeClr val="bg1">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34" name="组合 33"/>
            <p:cNvGrpSpPr/>
            <p:nvPr/>
          </p:nvGrpSpPr>
          <p:grpSpPr>
            <a:xfrm>
              <a:off x="7563971" y="383318"/>
              <a:ext cx="755335" cy="711624"/>
              <a:chOff x="7563971" y="116026"/>
              <a:chExt cx="755335" cy="711624"/>
            </a:xfrm>
            <a:grpFill/>
          </p:grpSpPr>
          <p:sp>
            <p:nvSpPr>
              <p:cNvPr id="32" name="矩形 31"/>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7563971" y="119764"/>
                <a:ext cx="755335" cy="707886"/>
              </a:xfrm>
              <a:prstGeom prst="rect">
                <a:avLst/>
              </a:prstGeom>
              <a:grpFill/>
            </p:spPr>
            <p:txBody>
              <a:bodyPr wrap="none" rtlCol="0">
                <a:spAutoFit/>
              </a:bodyPr>
              <a:lstStyle/>
              <a:p>
                <a:r>
                  <a:rPr lang="en-US" altLang="zh-CN" sz="4000" dirty="0">
                    <a:solidFill>
                      <a:schemeClr val="bg1"/>
                    </a:solidFill>
                  </a:rPr>
                  <a:t>02</a:t>
                </a:r>
                <a:endParaRPr lang="zh-CN" altLang="en-US" sz="4000" dirty="0">
                  <a:solidFill>
                    <a:schemeClr val="bg1"/>
                  </a:solidFill>
                </a:endParaRPr>
              </a:p>
            </p:txBody>
          </p:sp>
        </p:grpSp>
      </p:grpSp>
      <p:sp>
        <p:nvSpPr>
          <p:cNvPr id="29" name="AutoShape 3"/>
          <p:cNvSpPr>
            <a:spLocks noChangeArrowheads="1"/>
          </p:cNvSpPr>
          <p:nvPr/>
        </p:nvSpPr>
        <p:spPr bwMode="auto">
          <a:xfrm>
            <a:off x="3202731" y="1946005"/>
            <a:ext cx="2857500" cy="381000"/>
          </a:xfrm>
          <a:prstGeom prst="hexagon">
            <a:avLst>
              <a:gd name="adj" fmla="val 37500"/>
              <a:gd name="vf" fmla="val 115470"/>
            </a:avLst>
          </a:prstGeom>
          <a:solidFill>
            <a:srgbClr val="A6A6A6"/>
          </a:solidFill>
          <a:ln w="19050" cmpd="sng">
            <a:noFill/>
            <a:miter lim="800000"/>
            <a:headEnd/>
            <a:tailEnd/>
          </a:ln>
          <a:effectLst/>
        </p:spPr>
        <p:txBody>
          <a:bodyPr anchor="ctr">
            <a:spAutoFit/>
          </a:bodyPr>
          <a:lstStyle/>
          <a:p>
            <a:endParaRPr lang="zh-CN" altLang="en-US"/>
          </a:p>
        </p:txBody>
      </p:sp>
      <p:sp>
        <p:nvSpPr>
          <p:cNvPr id="30" name="Text Box 4"/>
          <p:cNvSpPr txBox="1">
            <a:spLocks noChangeArrowheads="1"/>
          </p:cNvSpPr>
          <p:nvPr/>
        </p:nvSpPr>
        <p:spPr bwMode="auto">
          <a:xfrm>
            <a:off x="3393231" y="1946005"/>
            <a:ext cx="2667000" cy="369332"/>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p>
            <a:pPr eaLnBrk="0" latinLnBrk="1" hangingPunct="0"/>
            <a:r>
              <a:rPr lang="zh-CN" altLang="en-US" dirty="0">
                <a:solidFill>
                  <a:schemeClr val="bg1"/>
                </a:solidFill>
              </a:rPr>
              <a:t>            基本概念</a:t>
            </a:r>
          </a:p>
        </p:txBody>
      </p:sp>
      <p:sp>
        <p:nvSpPr>
          <p:cNvPr id="37" name="Rectangle 7"/>
          <p:cNvSpPr>
            <a:spLocks noChangeArrowheads="1"/>
          </p:cNvSpPr>
          <p:nvPr/>
        </p:nvSpPr>
        <p:spPr bwMode="auto">
          <a:xfrm>
            <a:off x="1099293" y="2327005"/>
            <a:ext cx="6908800" cy="1058863"/>
          </a:xfrm>
          <a:prstGeom prst="rect">
            <a:avLst/>
          </a:prstGeom>
          <a:solidFill>
            <a:schemeClr val="bg1"/>
          </a:solidFill>
          <a:ln w="19050" cap="flat" cmpd="sng">
            <a:solidFill>
              <a:srgbClr val="4D4D4D"/>
            </a:solidFill>
            <a:miter lim="800000"/>
            <a:headEnd/>
            <a:tailEnd/>
          </a:ln>
          <a:effectLst/>
        </p:spPr>
        <p:txBody>
          <a:bodyPr wrap="none" anchor="ctr"/>
          <a:lstStyle/>
          <a:p>
            <a:endParaRPr lang="zh-CN" altLang="en-US" dirty="0"/>
          </a:p>
        </p:txBody>
      </p:sp>
      <p:sp>
        <p:nvSpPr>
          <p:cNvPr id="48" name="Text Box 12"/>
          <p:cNvSpPr txBox="1">
            <a:spLocks noChangeArrowheads="1"/>
          </p:cNvSpPr>
          <p:nvPr/>
        </p:nvSpPr>
        <p:spPr bwMode="auto">
          <a:xfrm>
            <a:off x="1642218" y="2327005"/>
            <a:ext cx="6049963" cy="731838"/>
          </a:xfrm>
          <a:prstGeom prst="rect">
            <a:avLst/>
          </a:prstGeom>
          <a:noFill/>
          <a:ln>
            <a:noFill/>
          </a:ln>
          <a:effectLst/>
          <a:extLst>
            <a:ext uri="{909E8E84-426E-40DD-AFC4-6F175D3DCCD1}">
              <a14:hiddenFill xmlns:a14="http://schemas.microsoft.com/office/drawing/2010/main">
                <a:solidFill>
                  <a:srgbClr val="7067A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zh-CN" sz="1400" dirty="0">
                <a:latin typeface="Arial Black" panose="020B0A04020102020204" pitchFamily="34" charset="0"/>
                <a:ea typeface="HY헤드라인M"/>
                <a:cs typeface="HY헤드라인M"/>
              </a:rPr>
              <a:t>　　　国有土地上房屋征收的概念：为了公共利益的需要，房屋征收部门对国有土地上单位、个人的房屋进行征收，并给予被征收房屋所有权人公平补偿的行为。</a:t>
            </a:r>
          </a:p>
        </p:txBody>
      </p:sp>
    </p:spTree>
    <p:extLst>
      <p:ext uri="{BB962C8B-B14F-4D97-AF65-F5344CB8AC3E}">
        <p14:creationId xmlns:p14="http://schemas.microsoft.com/office/powerpoint/2010/main" val="1096997378"/>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组合 48"/>
          <p:cNvGrpSpPr/>
          <p:nvPr/>
        </p:nvGrpSpPr>
        <p:grpSpPr>
          <a:xfrm>
            <a:off x="3229583" y="383318"/>
            <a:ext cx="5089723" cy="1071999"/>
            <a:chOff x="3949430" y="383318"/>
            <a:chExt cx="4369876" cy="1071999"/>
          </a:xfrm>
          <a:solidFill>
            <a:schemeClr val="bg1">
              <a:lumMod val="65000"/>
            </a:schemeClr>
          </a:solidFill>
        </p:grpSpPr>
        <p:sp>
          <p:nvSpPr>
            <p:cNvPr id="2" name="矩形 1"/>
            <p:cNvSpPr/>
            <p:nvPr/>
          </p:nvSpPr>
          <p:spPr>
            <a:xfrm>
              <a:off x="3949430" y="624320"/>
              <a:ext cx="3614541" cy="830997"/>
            </a:xfrm>
            <a:prstGeom prst="rect">
              <a:avLst/>
            </a:prstGeom>
            <a:noFill/>
          </p:spPr>
          <p:txBody>
            <a:bodyPr wrap="square">
              <a:spAutoFit/>
            </a:bodyPr>
            <a:lstStyle/>
            <a:p>
              <a:pPr lvl="0" algn="r">
                <a:spcAft>
                  <a:spcPts val="0"/>
                </a:spcAft>
              </a:pPr>
              <a:r>
                <a:rPr lang="zh-CN" altLang="en-US" sz="2400" b="1" kern="100" dirty="0">
                  <a:solidFill>
                    <a:schemeClr val="bg1">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国有土地上房屋的征收的程序</a:t>
              </a:r>
              <a:endParaRPr lang="zh-CN" altLang="zh-CN" sz="2400" b="1" kern="100" dirty="0">
                <a:solidFill>
                  <a:schemeClr val="bg1">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34" name="组合 33"/>
            <p:cNvGrpSpPr/>
            <p:nvPr/>
          </p:nvGrpSpPr>
          <p:grpSpPr>
            <a:xfrm>
              <a:off x="7563971" y="383318"/>
              <a:ext cx="755335" cy="711624"/>
              <a:chOff x="7563971" y="116026"/>
              <a:chExt cx="755335" cy="711624"/>
            </a:xfrm>
            <a:grpFill/>
          </p:grpSpPr>
          <p:sp>
            <p:nvSpPr>
              <p:cNvPr id="32" name="矩形 31"/>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7563971" y="119764"/>
                <a:ext cx="755335" cy="707886"/>
              </a:xfrm>
              <a:prstGeom prst="rect">
                <a:avLst/>
              </a:prstGeom>
              <a:grpFill/>
            </p:spPr>
            <p:txBody>
              <a:bodyPr wrap="none" rtlCol="0">
                <a:spAutoFit/>
              </a:bodyPr>
              <a:lstStyle/>
              <a:p>
                <a:r>
                  <a:rPr lang="en-US" altLang="zh-CN" sz="4000" dirty="0">
                    <a:solidFill>
                      <a:schemeClr val="bg1"/>
                    </a:solidFill>
                  </a:rPr>
                  <a:t>02</a:t>
                </a:r>
                <a:endParaRPr lang="zh-CN" altLang="en-US" sz="4000" dirty="0">
                  <a:solidFill>
                    <a:schemeClr val="bg1"/>
                  </a:solidFill>
                </a:endParaRPr>
              </a:p>
            </p:txBody>
          </p:sp>
        </p:grpSp>
      </p:grpSp>
      <p:sp>
        <p:nvSpPr>
          <p:cNvPr id="11" name="Line 2"/>
          <p:cNvSpPr>
            <a:spLocks noChangeShapeType="1"/>
          </p:cNvSpPr>
          <p:nvPr/>
        </p:nvSpPr>
        <p:spPr bwMode="auto">
          <a:xfrm>
            <a:off x="2092360" y="3322931"/>
            <a:ext cx="6138862" cy="0"/>
          </a:xfrm>
          <a:prstGeom prst="line">
            <a:avLst/>
          </a:prstGeom>
          <a:noFill/>
          <a:ln w="3175" cap="rnd" cmpd="sng">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 name="Line 3"/>
          <p:cNvSpPr>
            <a:spLocks noChangeShapeType="1"/>
          </p:cNvSpPr>
          <p:nvPr/>
        </p:nvSpPr>
        <p:spPr bwMode="auto">
          <a:xfrm>
            <a:off x="2092360" y="4046831"/>
            <a:ext cx="6138862" cy="0"/>
          </a:xfrm>
          <a:prstGeom prst="line">
            <a:avLst/>
          </a:prstGeom>
          <a:noFill/>
          <a:ln w="3175" cap="rnd" cmpd="sng">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3" name="Line 4"/>
          <p:cNvSpPr>
            <a:spLocks noChangeShapeType="1"/>
          </p:cNvSpPr>
          <p:nvPr/>
        </p:nvSpPr>
        <p:spPr bwMode="auto">
          <a:xfrm>
            <a:off x="2092360" y="4770731"/>
            <a:ext cx="6138862" cy="0"/>
          </a:xfrm>
          <a:prstGeom prst="line">
            <a:avLst/>
          </a:prstGeom>
          <a:noFill/>
          <a:ln w="3175" cap="rnd" cmpd="sng">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 name="Line 5"/>
          <p:cNvSpPr>
            <a:spLocks noChangeShapeType="1"/>
          </p:cNvSpPr>
          <p:nvPr/>
        </p:nvSpPr>
        <p:spPr bwMode="auto">
          <a:xfrm>
            <a:off x="2092360" y="5597819"/>
            <a:ext cx="6138862" cy="0"/>
          </a:xfrm>
          <a:prstGeom prst="line">
            <a:avLst/>
          </a:prstGeom>
          <a:noFill/>
          <a:ln w="3175" cap="rnd" cmpd="sng">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 name="Line 6"/>
          <p:cNvSpPr>
            <a:spLocks noChangeShapeType="1"/>
          </p:cNvSpPr>
          <p:nvPr/>
        </p:nvSpPr>
        <p:spPr bwMode="auto">
          <a:xfrm>
            <a:off x="2092360" y="2568869"/>
            <a:ext cx="6138862" cy="0"/>
          </a:xfrm>
          <a:prstGeom prst="line">
            <a:avLst/>
          </a:prstGeom>
          <a:noFill/>
          <a:ln w="3175" cap="rnd" cmpd="sng">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 name="AutoShape 7"/>
          <p:cNvSpPr>
            <a:spLocks noChangeArrowheads="1"/>
          </p:cNvSpPr>
          <p:nvPr/>
        </p:nvSpPr>
        <p:spPr bwMode="auto">
          <a:xfrm>
            <a:off x="1185897" y="4375444"/>
            <a:ext cx="1498600" cy="1303337"/>
          </a:xfrm>
          <a:prstGeom prst="diamond">
            <a:avLst/>
          </a:prstGeom>
          <a:gradFill rotWithShape="1">
            <a:gsLst>
              <a:gs pos="0">
                <a:schemeClr val="accent1">
                  <a:gamma/>
                  <a:shade val="46275"/>
                  <a:invGamma/>
                </a:schemeClr>
              </a:gs>
              <a:gs pos="100000">
                <a:schemeClr val="accent1"/>
              </a:gs>
            </a:gsLst>
            <a:lin ang="2700000" scaled="1"/>
          </a:gradFill>
          <a:ln w="9525" cmpd="sng">
            <a:miter lim="800000"/>
            <a:headEnd/>
            <a:tailEnd/>
          </a:ln>
          <a:effectLst/>
          <a:scene3d>
            <a:camera prst="legacyPerspectiveBottom">
              <a:rot lat="19499999" lon="0" rev="0"/>
            </a:camera>
            <a:lightRig rig="legacyNormal4" dir="b"/>
          </a:scene3d>
          <a:sp3d extrusionH="1000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zh-CN" altLang="en-US"/>
          </a:p>
        </p:txBody>
      </p:sp>
      <p:sp>
        <p:nvSpPr>
          <p:cNvPr id="17" name="AutoShape 8"/>
          <p:cNvSpPr>
            <a:spLocks noChangeArrowheads="1"/>
          </p:cNvSpPr>
          <p:nvPr/>
        </p:nvSpPr>
        <p:spPr bwMode="auto">
          <a:xfrm>
            <a:off x="1163672" y="3627731"/>
            <a:ext cx="1566863" cy="1479550"/>
          </a:xfrm>
          <a:prstGeom prst="diamond">
            <a:avLst/>
          </a:prstGeom>
          <a:gradFill rotWithShape="1">
            <a:gsLst>
              <a:gs pos="0">
                <a:schemeClr val="accent2">
                  <a:gamma/>
                  <a:shade val="46275"/>
                  <a:invGamma/>
                </a:schemeClr>
              </a:gs>
              <a:gs pos="100000">
                <a:schemeClr val="accent2"/>
              </a:gs>
            </a:gsLst>
            <a:lin ang="2700000" scaled="1"/>
          </a:gradFill>
          <a:ln w="9525" cmpd="sng">
            <a:miter lim="800000"/>
            <a:headEnd/>
            <a:tailEnd/>
          </a:ln>
          <a:effectLst/>
          <a:scene3d>
            <a:camera prst="legacyPerspectiveBottom">
              <a:rot lat="19199999" lon="0" rev="0"/>
            </a:camera>
            <a:lightRig rig="legacyNormal4" dir="b"/>
          </a:scene3d>
          <a:sp3d extrusionH="100000" prstMaterial="legacyMatte">
            <a:bevelT w="13500" h="13500" prst="angle"/>
            <a:bevelB w="13500" h="13500" prst="angle"/>
            <a:extrusionClr>
              <a:schemeClr val="accent2"/>
            </a:extrusionClr>
            <a:contourClr>
              <a:schemeClr val="accent2"/>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zh-CN" altLang="en-US"/>
          </a:p>
        </p:txBody>
      </p:sp>
      <p:sp>
        <p:nvSpPr>
          <p:cNvPr id="18" name="AutoShape 9"/>
          <p:cNvSpPr>
            <a:spLocks noChangeArrowheads="1"/>
          </p:cNvSpPr>
          <p:nvPr/>
        </p:nvSpPr>
        <p:spPr bwMode="auto">
          <a:xfrm>
            <a:off x="1185897" y="2859381"/>
            <a:ext cx="1681163" cy="1517650"/>
          </a:xfrm>
          <a:prstGeom prst="diamond">
            <a:avLst/>
          </a:prstGeom>
          <a:gradFill rotWithShape="1">
            <a:gsLst>
              <a:gs pos="0">
                <a:schemeClr val="accent1">
                  <a:gamma/>
                  <a:shade val="46275"/>
                  <a:invGamma/>
                </a:schemeClr>
              </a:gs>
              <a:gs pos="100000">
                <a:schemeClr val="accent1"/>
              </a:gs>
            </a:gsLst>
            <a:lin ang="2700000" scaled="1"/>
          </a:gradFill>
          <a:ln w="9525" cmpd="sng">
            <a:miter lim="800000"/>
            <a:headEnd/>
            <a:tailEnd/>
          </a:ln>
          <a:effectLst/>
          <a:scene3d>
            <a:camera prst="legacyPerspectiveBottom">
              <a:rot lat="18900000" lon="0" rev="0"/>
            </a:camera>
            <a:lightRig rig="legacyNormal4" dir="b"/>
          </a:scene3d>
          <a:sp3d extrusionH="1000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zh-CN" altLang="en-US"/>
          </a:p>
        </p:txBody>
      </p:sp>
      <p:sp>
        <p:nvSpPr>
          <p:cNvPr id="19" name="AutoShape 10"/>
          <p:cNvSpPr>
            <a:spLocks noChangeArrowheads="1"/>
          </p:cNvSpPr>
          <p:nvPr/>
        </p:nvSpPr>
        <p:spPr bwMode="auto">
          <a:xfrm>
            <a:off x="1063660" y="2052931"/>
            <a:ext cx="1771650" cy="1598613"/>
          </a:xfrm>
          <a:prstGeom prst="diamond">
            <a:avLst/>
          </a:prstGeom>
          <a:gradFill rotWithShape="1">
            <a:gsLst>
              <a:gs pos="0">
                <a:schemeClr val="accent2">
                  <a:gamma/>
                  <a:shade val="46275"/>
                  <a:invGamma/>
                </a:schemeClr>
              </a:gs>
              <a:gs pos="100000">
                <a:schemeClr val="accent2"/>
              </a:gs>
            </a:gsLst>
            <a:lin ang="2700000" scaled="1"/>
          </a:gradFill>
          <a:ln w="9525" cmpd="sng">
            <a:miter lim="800000"/>
            <a:headEnd/>
            <a:tailEnd/>
          </a:ln>
          <a:effectLst/>
          <a:scene3d>
            <a:camera prst="legacyPerspectiveBottom">
              <a:rot lat="18900000" lon="0" rev="0"/>
            </a:camera>
            <a:lightRig rig="legacyNormal4" dir="b"/>
          </a:scene3d>
          <a:sp3d extrusionH="100000" prstMaterial="legacyMatte">
            <a:bevelT w="13500" h="13500" prst="angle"/>
            <a:bevelB w="13500" h="13500" prst="angle"/>
            <a:extrusionClr>
              <a:schemeClr val="accent2"/>
            </a:extrusionClr>
            <a:contourClr>
              <a:schemeClr val="accent2"/>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zh-CN" altLang="en-US"/>
          </a:p>
        </p:txBody>
      </p:sp>
      <p:sp>
        <p:nvSpPr>
          <p:cNvPr id="20" name="未知"/>
          <p:cNvSpPr>
            <a:spLocks/>
          </p:cNvSpPr>
          <p:nvPr/>
        </p:nvSpPr>
        <p:spPr bwMode="auto">
          <a:xfrm>
            <a:off x="987460" y="2160881"/>
            <a:ext cx="960437" cy="3436938"/>
          </a:xfrm>
          <a:custGeom>
            <a:avLst/>
            <a:gdLst>
              <a:gd name="T0" fmla="*/ 0 w 605"/>
              <a:gd name="T1" fmla="*/ 0 h 2165"/>
              <a:gd name="T2" fmla="*/ 126 w 605"/>
              <a:gd name="T3" fmla="*/ 1854 h 2165"/>
              <a:gd name="T4" fmla="*/ 600 w 605"/>
              <a:gd name="T5" fmla="*/ 2165 h 2165"/>
              <a:gd name="T6" fmla="*/ 605 w 605"/>
              <a:gd name="T7" fmla="*/ 255 h 2165"/>
              <a:gd name="T8" fmla="*/ 0 w 605"/>
              <a:gd name="T9" fmla="*/ 0 h 2165"/>
            </a:gdLst>
            <a:ahLst/>
            <a:cxnLst>
              <a:cxn ang="0">
                <a:pos x="T0" y="T1"/>
              </a:cxn>
              <a:cxn ang="0">
                <a:pos x="T2" y="T3"/>
              </a:cxn>
              <a:cxn ang="0">
                <a:pos x="T4" y="T5"/>
              </a:cxn>
              <a:cxn ang="0">
                <a:pos x="T6" y="T7"/>
              </a:cxn>
              <a:cxn ang="0">
                <a:pos x="T8" y="T9"/>
              </a:cxn>
            </a:cxnLst>
            <a:rect l="0" t="0" r="r" b="b"/>
            <a:pathLst>
              <a:path w="605" h="2165">
                <a:moveTo>
                  <a:pt x="0" y="0"/>
                </a:moveTo>
                <a:lnTo>
                  <a:pt x="126" y="1854"/>
                </a:lnTo>
                <a:lnTo>
                  <a:pt x="600" y="2165"/>
                </a:lnTo>
                <a:lnTo>
                  <a:pt x="605" y="255"/>
                </a:lnTo>
                <a:lnTo>
                  <a:pt x="0" y="0"/>
                </a:lnTo>
                <a:close/>
              </a:path>
            </a:pathLst>
          </a:custGeom>
          <a:solidFill>
            <a:srgbClr val="EAEAEA">
              <a:alpha val="50000"/>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 name="AutoShape 12"/>
          <p:cNvSpPr>
            <a:spLocks noChangeArrowheads="1"/>
          </p:cNvSpPr>
          <p:nvPr/>
        </p:nvSpPr>
        <p:spPr bwMode="auto">
          <a:xfrm>
            <a:off x="1004922" y="1332206"/>
            <a:ext cx="1895475" cy="1643063"/>
          </a:xfrm>
          <a:prstGeom prst="diamond">
            <a:avLst/>
          </a:prstGeom>
          <a:gradFill rotWithShape="1">
            <a:gsLst>
              <a:gs pos="0">
                <a:schemeClr val="accent1"/>
              </a:gs>
              <a:gs pos="100000">
                <a:schemeClr val="accent1">
                  <a:gamma/>
                  <a:shade val="46275"/>
                  <a:invGamma/>
                </a:schemeClr>
              </a:gs>
            </a:gsLst>
            <a:lin ang="2700000" scaled="1"/>
          </a:gradFill>
          <a:ln w="9525" cmpd="sng">
            <a:miter lim="800000"/>
            <a:headEnd/>
            <a:tailEnd/>
          </a:ln>
          <a:effectLst/>
          <a:scene3d>
            <a:camera prst="legacyPerspectiveBottom">
              <a:rot lat="18600000" lon="0" rev="0"/>
            </a:camera>
            <a:lightRig rig="legacyNormal4" dir="b"/>
          </a:scene3d>
          <a:sp3d extrusionH="1000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zh-CN" altLang="en-US"/>
          </a:p>
        </p:txBody>
      </p:sp>
      <p:sp>
        <p:nvSpPr>
          <p:cNvPr id="22" name="未知"/>
          <p:cNvSpPr>
            <a:spLocks/>
          </p:cNvSpPr>
          <p:nvPr/>
        </p:nvSpPr>
        <p:spPr bwMode="auto">
          <a:xfrm>
            <a:off x="996985" y="1789406"/>
            <a:ext cx="1909762" cy="779463"/>
          </a:xfrm>
          <a:custGeom>
            <a:avLst/>
            <a:gdLst>
              <a:gd name="T0" fmla="*/ 600 w 1203"/>
              <a:gd name="T1" fmla="*/ 0 h 491"/>
              <a:gd name="T2" fmla="*/ 0 w 1203"/>
              <a:gd name="T3" fmla="*/ 234 h 491"/>
              <a:gd name="T4" fmla="*/ 599 w 1203"/>
              <a:gd name="T5" fmla="*/ 491 h 491"/>
              <a:gd name="T6" fmla="*/ 1203 w 1203"/>
              <a:gd name="T7" fmla="*/ 231 h 491"/>
              <a:gd name="T8" fmla="*/ 600 w 1203"/>
              <a:gd name="T9" fmla="*/ 0 h 491"/>
            </a:gdLst>
            <a:ahLst/>
            <a:cxnLst>
              <a:cxn ang="0">
                <a:pos x="T0" y="T1"/>
              </a:cxn>
              <a:cxn ang="0">
                <a:pos x="T2" y="T3"/>
              </a:cxn>
              <a:cxn ang="0">
                <a:pos x="T4" y="T5"/>
              </a:cxn>
              <a:cxn ang="0">
                <a:pos x="T6" y="T7"/>
              </a:cxn>
              <a:cxn ang="0">
                <a:pos x="T8" y="T9"/>
              </a:cxn>
            </a:cxnLst>
            <a:rect l="0" t="0" r="r" b="b"/>
            <a:pathLst>
              <a:path w="1203" h="491">
                <a:moveTo>
                  <a:pt x="600" y="0"/>
                </a:moveTo>
                <a:lnTo>
                  <a:pt x="0" y="234"/>
                </a:lnTo>
                <a:lnTo>
                  <a:pt x="599" y="491"/>
                </a:lnTo>
                <a:lnTo>
                  <a:pt x="1203" y="231"/>
                </a:lnTo>
                <a:lnTo>
                  <a:pt x="600" y="0"/>
                </a:lnTo>
                <a:close/>
              </a:path>
            </a:pathLst>
          </a:custGeom>
          <a:noFill/>
          <a:ln w="9525" cap="flat" cmpd="sng">
            <a:solidFill>
              <a:srgbClr val="F8F8F8"/>
            </a:solidFill>
            <a:round/>
            <a:headEnd/>
            <a:tailEnd/>
          </a:ln>
          <a:effectLst/>
          <a:extLst>
            <a:ext uri="{909E8E84-426E-40DD-AFC4-6F175D3DCCD1}">
              <a14:hiddenFill xmlns:a14="http://schemas.microsoft.com/office/drawing/2010/main">
                <a:gradFill rotWithShape="1">
                  <a:gsLst>
                    <a:gs pos="0">
                      <a:srgbClr val="F8F8F8">
                        <a:gamma/>
                        <a:shade val="46275"/>
                        <a:invGamma/>
                        <a:alpha val="34999"/>
                      </a:srgbClr>
                    </a:gs>
                    <a:gs pos="50000">
                      <a:srgbClr val="F8F8F8">
                        <a:alpha val="31000"/>
                      </a:srgbClr>
                    </a:gs>
                    <a:gs pos="100000">
                      <a:srgbClr val="F8F8F8">
                        <a:gamma/>
                        <a:shade val="46275"/>
                        <a:invGamma/>
                        <a:alpha val="34999"/>
                      </a:srgbClr>
                    </a:gs>
                  </a:gsLst>
                  <a:lin ang="189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 name="Rectangle 14"/>
          <p:cNvSpPr>
            <a:spLocks noChangeArrowheads="1"/>
          </p:cNvSpPr>
          <p:nvPr/>
        </p:nvSpPr>
        <p:spPr bwMode="auto">
          <a:xfrm>
            <a:off x="1285910" y="4972344"/>
            <a:ext cx="12747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zh-CN" altLang="zh-CN" sz="1200"/>
              <a:t>1) 确定征收项目</a:t>
            </a:r>
            <a:endParaRPr lang="zh-CN" altLang="zh-CN" sz="1200">
              <a:solidFill>
                <a:schemeClr val="bg1"/>
              </a:solidFill>
            </a:endParaRPr>
          </a:p>
        </p:txBody>
      </p:sp>
      <p:sp>
        <p:nvSpPr>
          <p:cNvPr id="24" name="Rectangle 15"/>
          <p:cNvSpPr>
            <a:spLocks noChangeArrowheads="1"/>
          </p:cNvSpPr>
          <p:nvPr/>
        </p:nvSpPr>
        <p:spPr bwMode="auto">
          <a:xfrm>
            <a:off x="989047" y="4242094"/>
            <a:ext cx="1870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zh-CN" sz="1400">
                <a:solidFill>
                  <a:schemeClr val="bg1"/>
                </a:solidFill>
                <a:sym typeface="Arial" panose="020B0604020202020204" pitchFamily="34" charset="0"/>
              </a:rPr>
              <a:t>(2) 拟定征收补偿方案</a:t>
            </a:r>
          </a:p>
        </p:txBody>
      </p:sp>
      <p:sp>
        <p:nvSpPr>
          <p:cNvPr id="25" name="Rectangle 16"/>
          <p:cNvSpPr>
            <a:spLocks noChangeArrowheads="1"/>
          </p:cNvSpPr>
          <p:nvPr/>
        </p:nvSpPr>
        <p:spPr bwMode="auto">
          <a:xfrm>
            <a:off x="1344647" y="3551531"/>
            <a:ext cx="11588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zh-CN" sz="1400">
                <a:solidFill>
                  <a:schemeClr val="bg1"/>
                </a:solidFill>
                <a:sym typeface="Arial" panose="020B0604020202020204" pitchFamily="34" charset="0"/>
              </a:rPr>
              <a:t>(3) 征收决定</a:t>
            </a:r>
          </a:p>
        </p:txBody>
      </p:sp>
      <p:sp>
        <p:nvSpPr>
          <p:cNvPr id="26" name="Rectangle 17"/>
          <p:cNvSpPr>
            <a:spLocks noChangeArrowheads="1"/>
          </p:cNvSpPr>
          <p:nvPr/>
        </p:nvSpPr>
        <p:spPr bwMode="auto">
          <a:xfrm>
            <a:off x="1255747" y="2745081"/>
            <a:ext cx="13366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zh-CN" altLang="zh-CN" sz="1400">
                <a:solidFill>
                  <a:schemeClr val="bg1"/>
                </a:solidFill>
              </a:rPr>
              <a:t>　(4) 征收补偿</a:t>
            </a:r>
          </a:p>
        </p:txBody>
      </p:sp>
      <p:sp>
        <p:nvSpPr>
          <p:cNvPr id="27" name="Rectangle 18"/>
          <p:cNvSpPr>
            <a:spLocks noChangeArrowheads="1"/>
          </p:cNvSpPr>
          <p:nvPr/>
        </p:nvSpPr>
        <p:spPr bwMode="auto">
          <a:xfrm>
            <a:off x="1344647" y="2014831"/>
            <a:ext cx="11588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zh-CN" altLang="zh-CN" sz="1400">
                <a:solidFill>
                  <a:schemeClr val="bg1"/>
                </a:solidFill>
              </a:rPr>
              <a:t>(5) 特别程序</a:t>
            </a:r>
          </a:p>
        </p:txBody>
      </p:sp>
      <p:sp>
        <p:nvSpPr>
          <p:cNvPr id="28" name="Line 19"/>
          <p:cNvSpPr>
            <a:spLocks noChangeShapeType="1"/>
          </p:cNvSpPr>
          <p:nvPr/>
        </p:nvSpPr>
        <p:spPr bwMode="auto">
          <a:xfrm flipH="1" flipV="1">
            <a:off x="825535" y="2168819"/>
            <a:ext cx="238125" cy="2938462"/>
          </a:xfrm>
          <a:prstGeom prst="line">
            <a:avLst/>
          </a:prstGeom>
          <a:noFill/>
          <a:ln w="9525" cmpd="sng">
            <a:solidFill>
              <a:schemeClr val="tx1"/>
            </a:solidFill>
            <a:round/>
            <a:headEnd type="oval" w="sm" len="sm"/>
            <a:tailEnd type="stealth"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1" name="Rectangle 20"/>
          <p:cNvSpPr>
            <a:spLocks noChangeArrowheads="1"/>
          </p:cNvSpPr>
          <p:nvPr/>
        </p:nvSpPr>
        <p:spPr bwMode="auto">
          <a:xfrm>
            <a:off x="3027397" y="2022769"/>
            <a:ext cx="39131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buFont typeface="Arial" panose="020B0604020202020204" pitchFamily="34" charset="0"/>
              <a:buChar char="•"/>
            </a:pPr>
            <a:r>
              <a:rPr lang="zh-CN" altLang="zh-CN" sz="1200" b="1">
                <a:solidFill>
                  <a:schemeClr val="tx2"/>
                </a:solidFill>
              </a:rPr>
              <a:t> </a:t>
            </a:r>
            <a:r>
              <a:rPr lang="zh-CN" altLang="zh-CN" sz="1200">
                <a:solidFill>
                  <a:schemeClr val="tx2"/>
                </a:solidFill>
              </a:rPr>
              <a:t>① 作出补偿决定。② 复议或诉讼。③ 申请强制执行。</a:t>
            </a:r>
          </a:p>
        </p:txBody>
      </p:sp>
      <p:sp>
        <p:nvSpPr>
          <p:cNvPr id="35" name="Rectangle 21"/>
          <p:cNvSpPr>
            <a:spLocks noChangeArrowheads="1"/>
          </p:cNvSpPr>
          <p:nvPr/>
        </p:nvSpPr>
        <p:spPr bwMode="auto">
          <a:xfrm>
            <a:off x="3027397" y="2784769"/>
            <a:ext cx="5437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buFont typeface="Arial" panose="020B0604020202020204" pitchFamily="34" charset="0"/>
              <a:buChar char="•"/>
            </a:pPr>
            <a:r>
              <a:rPr lang="zh-CN" altLang="zh-CN" sz="1200" b="1">
                <a:solidFill>
                  <a:schemeClr val="tx2"/>
                </a:solidFill>
              </a:rPr>
              <a:t> </a:t>
            </a:r>
            <a:r>
              <a:rPr lang="zh-CN" altLang="zh-CN" sz="1200">
                <a:solidFill>
                  <a:schemeClr val="tx2"/>
                </a:solidFill>
              </a:rPr>
              <a:t>① 分户初步评估结果公示。② 签订补偿协议并建立档案。③ 分户补偿公示。</a:t>
            </a:r>
          </a:p>
          <a:p>
            <a:pPr eaLnBrk="0" hangingPunct="0"/>
            <a:r>
              <a:rPr lang="zh-CN" altLang="zh-CN" sz="1200">
                <a:solidFill>
                  <a:schemeClr val="tx2"/>
                </a:solidFill>
              </a:rPr>
              <a:t>④ 注销权证。⑤ 审计。</a:t>
            </a:r>
          </a:p>
        </p:txBody>
      </p:sp>
      <p:sp>
        <p:nvSpPr>
          <p:cNvPr id="36" name="Rectangle 22"/>
          <p:cNvSpPr>
            <a:spLocks noChangeArrowheads="1"/>
          </p:cNvSpPr>
          <p:nvPr/>
        </p:nvSpPr>
        <p:spPr bwMode="auto">
          <a:xfrm>
            <a:off x="3027397" y="3546769"/>
            <a:ext cx="5699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buFont typeface="Arial" panose="020B0604020202020204" pitchFamily="34" charset="0"/>
              <a:buChar char="•"/>
            </a:pPr>
            <a:r>
              <a:rPr lang="zh-CN" altLang="zh-CN" sz="1200">
                <a:solidFill>
                  <a:schemeClr val="tx2"/>
                </a:solidFill>
              </a:rPr>
              <a:t>① 补偿方案报市、县人民政府。② 方案论证。③ 方案征求意见及修改情况公布。</a:t>
            </a:r>
          </a:p>
          <a:p>
            <a:pPr eaLnBrk="0" hangingPunct="0"/>
            <a:r>
              <a:rPr lang="zh-CN" altLang="zh-CN" sz="1200">
                <a:solidFill>
                  <a:schemeClr val="tx2"/>
                </a:solidFill>
              </a:rPr>
              <a:t>④ 社会稳定风险评估。⑤ 征收决定并公告。</a:t>
            </a:r>
          </a:p>
        </p:txBody>
      </p:sp>
      <p:sp>
        <p:nvSpPr>
          <p:cNvPr id="38" name="Rectangle 23"/>
          <p:cNvSpPr>
            <a:spLocks noChangeArrowheads="1"/>
          </p:cNvSpPr>
          <p:nvPr/>
        </p:nvSpPr>
        <p:spPr bwMode="auto">
          <a:xfrm>
            <a:off x="3027397" y="4156369"/>
            <a:ext cx="5046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buFont typeface="Arial" panose="020B0604020202020204" pitchFamily="34" charset="0"/>
              <a:buChar char="•"/>
            </a:pPr>
            <a:r>
              <a:rPr lang="zh-CN" altLang="en-US" sz="1200">
                <a:solidFill>
                  <a:schemeClr val="tx2"/>
                </a:solidFill>
              </a:rPr>
              <a:t>在这一环节中需要经过如下步骤：① 暂停办理相关手续。② 调查登记。</a:t>
            </a:r>
          </a:p>
          <a:p>
            <a:pPr eaLnBrk="0" hangingPunct="0"/>
            <a:r>
              <a:rPr lang="zh-CN" altLang="en-US" sz="1200">
                <a:solidFill>
                  <a:schemeClr val="tx2"/>
                </a:solidFill>
              </a:rPr>
              <a:t>③ 登记结果公示。④ 确定评估机构。⑤ 拟定征收补偿方案。</a:t>
            </a:r>
          </a:p>
        </p:txBody>
      </p:sp>
      <p:sp>
        <p:nvSpPr>
          <p:cNvPr id="39" name="Rectangle 24"/>
          <p:cNvSpPr>
            <a:spLocks noChangeArrowheads="1"/>
          </p:cNvSpPr>
          <p:nvPr/>
        </p:nvSpPr>
        <p:spPr bwMode="auto">
          <a:xfrm>
            <a:off x="3036922" y="4842169"/>
            <a:ext cx="5364163"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buFont typeface="Arial" panose="020B0604020202020204" pitchFamily="34" charset="0"/>
              <a:buChar char="•"/>
            </a:pPr>
            <a:r>
              <a:rPr lang="zh-CN" altLang="zh-CN" sz="1200">
                <a:solidFill>
                  <a:schemeClr val="tx2"/>
                </a:solidFill>
              </a:rPr>
              <a:t>在这一环节中需要经过3步：①实施项目征收单位向市、县级房屋征收部门</a:t>
            </a:r>
          </a:p>
          <a:p>
            <a:pPr eaLnBrk="0" hangingPunct="0"/>
            <a:r>
              <a:rPr lang="zh-CN" altLang="zh-CN" sz="1200">
                <a:solidFill>
                  <a:schemeClr val="tx2"/>
                </a:solidFill>
              </a:rPr>
              <a:t>提出申请；②房屋征收部门根据条例组织相关的单位及专家对项目进行审查；</a:t>
            </a:r>
          </a:p>
          <a:p>
            <a:pPr eaLnBrk="0" hangingPunct="0"/>
            <a:r>
              <a:rPr lang="zh-CN" altLang="zh-CN" sz="1200">
                <a:solidFill>
                  <a:schemeClr val="tx2"/>
                </a:solidFill>
              </a:rPr>
              <a:t>③确定相关征收项目。</a:t>
            </a:r>
          </a:p>
        </p:txBody>
      </p:sp>
    </p:spTree>
    <p:extLst>
      <p:ext uri="{BB962C8B-B14F-4D97-AF65-F5344CB8AC3E}">
        <p14:creationId xmlns:p14="http://schemas.microsoft.com/office/powerpoint/2010/main" val="273413535"/>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组合 48"/>
          <p:cNvGrpSpPr/>
          <p:nvPr/>
        </p:nvGrpSpPr>
        <p:grpSpPr>
          <a:xfrm>
            <a:off x="3229583" y="383318"/>
            <a:ext cx="5089723" cy="711624"/>
            <a:chOff x="3949430" y="383318"/>
            <a:chExt cx="4369876" cy="711624"/>
          </a:xfrm>
          <a:solidFill>
            <a:schemeClr val="bg1">
              <a:lumMod val="65000"/>
            </a:schemeClr>
          </a:solidFill>
        </p:grpSpPr>
        <p:sp>
          <p:nvSpPr>
            <p:cNvPr id="2" name="矩形 1"/>
            <p:cNvSpPr/>
            <p:nvPr/>
          </p:nvSpPr>
          <p:spPr>
            <a:xfrm>
              <a:off x="3949430" y="624320"/>
              <a:ext cx="3614541" cy="461665"/>
            </a:xfrm>
            <a:prstGeom prst="rect">
              <a:avLst/>
            </a:prstGeom>
            <a:noFill/>
          </p:spPr>
          <p:txBody>
            <a:bodyPr wrap="square">
              <a:spAutoFit/>
            </a:bodyPr>
            <a:lstStyle/>
            <a:p>
              <a:pPr lvl="0" algn="r">
                <a:spcAft>
                  <a:spcPts val="0"/>
                </a:spcAft>
              </a:pPr>
              <a:r>
                <a:rPr lang="zh-CN" altLang="en-US" sz="2400" b="1" kern="100" dirty="0">
                  <a:solidFill>
                    <a:schemeClr val="bg1">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国有土地上房屋的征收补偿</a:t>
              </a:r>
              <a:endParaRPr lang="zh-CN" altLang="zh-CN" sz="2400" b="1" kern="100" dirty="0">
                <a:solidFill>
                  <a:schemeClr val="bg1">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34" name="组合 33"/>
            <p:cNvGrpSpPr/>
            <p:nvPr/>
          </p:nvGrpSpPr>
          <p:grpSpPr>
            <a:xfrm>
              <a:off x="7563971" y="383318"/>
              <a:ext cx="755335" cy="711624"/>
              <a:chOff x="7563971" y="116026"/>
              <a:chExt cx="755335" cy="711624"/>
            </a:xfrm>
            <a:grpFill/>
          </p:grpSpPr>
          <p:sp>
            <p:nvSpPr>
              <p:cNvPr id="32" name="矩形 31"/>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7563971" y="119764"/>
                <a:ext cx="755335" cy="707886"/>
              </a:xfrm>
              <a:prstGeom prst="rect">
                <a:avLst/>
              </a:prstGeom>
              <a:grpFill/>
            </p:spPr>
            <p:txBody>
              <a:bodyPr wrap="none" rtlCol="0">
                <a:spAutoFit/>
              </a:bodyPr>
              <a:lstStyle/>
              <a:p>
                <a:r>
                  <a:rPr lang="en-US" altLang="zh-CN" sz="4000" dirty="0">
                    <a:solidFill>
                      <a:schemeClr val="bg1"/>
                    </a:solidFill>
                  </a:rPr>
                  <a:t>02</a:t>
                </a:r>
                <a:endParaRPr lang="zh-CN" altLang="en-US" sz="4000" dirty="0">
                  <a:solidFill>
                    <a:schemeClr val="bg1"/>
                  </a:solidFill>
                </a:endParaRPr>
              </a:p>
            </p:txBody>
          </p:sp>
        </p:grpSp>
      </p:grpSp>
      <p:sp>
        <p:nvSpPr>
          <p:cNvPr id="30" name="AutoShape 4"/>
          <p:cNvSpPr>
            <a:spLocks noChangeArrowheads="1"/>
          </p:cNvSpPr>
          <p:nvPr/>
        </p:nvSpPr>
        <p:spPr bwMode="auto">
          <a:xfrm>
            <a:off x="1548254" y="1933305"/>
            <a:ext cx="5751513" cy="457200"/>
          </a:xfrm>
          <a:prstGeom prst="roundRect">
            <a:avLst>
              <a:gd name="adj" fmla="val 16667"/>
            </a:avLst>
          </a:prstGeom>
          <a:solidFill>
            <a:srgbClr val="74A1DE"/>
          </a:solidFill>
          <a:ln w="28575" cmpd="sng">
            <a:solidFill>
              <a:schemeClr val="bg1"/>
            </a:solidFill>
            <a:round/>
            <a:headEnd/>
            <a:tailEnd/>
          </a:ln>
          <a:effectLst>
            <a:outerShdw dist="71842" dir="2700000" algn="ctr" rotWithShape="0">
              <a:schemeClr val="bg2">
                <a:alpha val="50000"/>
              </a:schemeClr>
            </a:outerShdw>
          </a:effectLst>
        </p:spPr>
        <p:txBody>
          <a:bodyPr wrap="none" anchor="ctr"/>
          <a:lstStyle/>
          <a:p>
            <a:pPr algn="ctr" eaLnBrk="0" hangingPunct="0"/>
            <a:endParaRPr lang="zh-CN" altLang="zh-CN"/>
          </a:p>
        </p:txBody>
      </p:sp>
      <p:sp>
        <p:nvSpPr>
          <p:cNvPr id="37" name="AutoShape 5"/>
          <p:cNvSpPr>
            <a:spLocks noChangeArrowheads="1"/>
          </p:cNvSpPr>
          <p:nvPr/>
        </p:nvSpPr>
        <p:spPr bwMode="auto">
          <a:xfrm>
            <a:off x="1052954" y="1815830"/>
            <a:ext cx="685800" cy="685800"/>
          </a:xfrm>
          <a:prstGeom prst="diamond">
            <a:avLst/>
          </a:prstGeom>
          <a:solidFill>
            <a:srgbClr val="74A1DE"/>
          </a:solidFill>
          <a:ln w="25400" cmpd="sng">
            <a:solidFill>
              <a:schemeClr val="bg1"/>
            </a:solidFill>
            <a:miter lim="800000"/>
            <a:headEnd/>
            <a:tailEnd/>
          </a:ln>
          <a:effectLst>
            <a:outerShdw dist="76200" algn="ctr" rotWithShape="0">
              <a:schemeClr val="bg2"/>
            </a:outerShdw>
          </a:effectLst>
        </p:spPr>
        <p:txBody>
          <a:bodyPr wrap="none" anchor="ctr"/>
          <a:lstStyle/>
          <a:p>
            <a:endParaRPr lang="zh-CN" altLang="en-US"/>
          </a:p>
        </p:txBody>
      </p:sp>
      <p:sp>
        <p:nvSpPr>
          <p:cNvPr id="40" name="Text Box 6"/>
          <p:cNvSpPr txBox="1">
            <a:spLocks noChangeArrowheads="1"/>
          </p:cNvSpPr>
          <p:nvPr/>
        </p:nvSpPr>
        <p:spPr bwMode="auto">
          <a:xfrm>
            <a:off x="1194242" y="1252268"/>
            <a:ext cx="5665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zh-CN" altLang="zh-CN">
                <a:solidFill>
                  <a:schemeClr val="bg1"/>
                </a:solidFill>
              </a:rPr>
              <a:t>Click to add Title</a:t>
            </a:r>
          </a:p>
        </p:txBody>
      </p:sp>
      <p:sp>
        <p:nvSpPr>
          <p:cNvPr id="41" name="Text Box 7"/>
          <p:cNvSpPr txBox="1">
            <a:spLocks noChangeArrowheads="1"/>
          </p:cNvSpPr>
          <p:nvPr/>
        </p:nvSpPr>
        <p:spPr bwMode="auto">
          <a:xfrm>
            <a:off x="1194242" y="1933305"/>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zh-CN" altLang="zh-CN" sz="2400" b="1">
                <a:solidFill>
                  <a:schemeClr val="bg1"/>
                </a:solidFill>
              </a:rPr>
              <a:t>1</a:t>
            </a:r>
          </a:p>
        </p:txBody>
      </p:sp>
      <p:sp>
        <p:nvSpPr>
          <p:cNvPr id="42" name="AutoShape 8"/>
          <p:cNvSpPr>
            <a:spLocks noChangeArrowheads="1"/>
          </p:cNvSpPr>
          <p:nvPr/>
        </p:nvSpPr>
        <p:spPr bwMode="auto">
          <a:xfrm>
            <a:off x="1548254" y="2501630"/>
            <a:ext cx="5751513" cy="457200"/>
          </a:xfrm>
          <a:prstGeom prst="roundRect">
            <a:avLst>
              <a:gd name="adj" fmla="val 16667"/>
            </a:avLst>
          </a:prstGeom>
          <a:solidFill>
            <a:schemeClr val="accent2"/>
          </a:solidFill>
          <a:ln w="28575" cmpd="sng">
            <a:solidFill>
              <a:schemeClr val="bg1"/>
            </a:solidFill>
            <a:round/>
            <a:headEnd/>
            <a:tailEnd/>
          </a:ln>
          <a:effectLst>
            <a:outerShdw dist="71842" dir="2700000" algn="ctr" rotWithShape="0">
              <a:schemeClr val="bg2">
                <a:alpha val="50000"/>
              </a:schemeClr>
            </a:outerShdw>
          </a:effectLst>
        </p:spPr>
        <p:txBody>
          <a:bodyPr wrap="none" anchor="ctr"/>
          <a:lstStyle/>
          <a:p>
            <a:pPr algn="ctr" eaLnBrk="0" hangingPunct="0"/>
            <a:endParaRPr lang="zh-CN" altLang="zh-CN"/>
          </a:p>
        </p:txBody>
      </p:sp>
      <p:sp>
        <p:nvSpPr>
          <p:cNvPr id="43" name="AutoShape 9"/>
          <p:cNvSpPr>
            <a:spLocks noChangeArrowheads="1"/>
          </p:cNvSpPr>
          <p:nvPr/>
        </p:nvSpPr>
        <p:spPr bwMode="auto">
          <a:xfrm>
            <a:off x="1052954" y="2390505"/>
            <a:ext cx="685800" cy="685800"/>
          </a:xfrm>
          <a:prstGeom prst="diamond">
            <a:avLst/>
          </a:prstGeom>
          <a:solidFill>
            <a:schemeClr val="accent2"/>
          </a:solidFill>
          <a:ln w="25400" cmpd="sng">
            <a:solidFill>
              <a:schemeClr val="bg1"/>
            </a:solidFill>
            <a:miter lim="800000"/>
            <a:headEnd/>
            <a:tailEnd/>
          </a:ln>
          <a:effectLst>
            <a:outerShdw dist="76200" algn="ctr" rotWithShape="0">
              <a:schemeClr val="bg2"/>
            </a:outerShdw>
          </a:effectLst>
        </p:spPr>
        <p:txBody>
          <a:bodyPr wrap="none" anchor="ctr"/>
          <a:lstStyle/>
          <a:p>
            <a:endParaRPr lang="zh-CN" altLang="en-US"/>
          </a:p>
        </p:txBody>
      </p:sp>
      <p:sp>
        <p:nvSpPr>
          <p:cNvPr id="44" name="Text Box 10"/>
          <p:cNvSpPr txBox="1">
            <a:spLocks noChangeArrowheads="1"/>
          </p:cNvSpPr>
          <p:nvPr/>
        </p:nvSpPr>
        <p:spPr bwMode="auto">
          <a:xfrm>
            <a:off x="2745229" y="2938193"/>
            <a:ext cx="4114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zh-CN" altLang="zh-CN">
                <a:solidFill>
                  <a:schemeClr val="bg1"/>
                </a:solidFill>
              </a:rPr>
              <a:t>Click to add Title</a:t>
            </a:r>
          </a:p>
        </p:txBody>
      </p:sp>
      <p:sp>
        <p:nvSpPr>
          <p:cNvPr id="45" name="Text Box 11"/>
          <p:cNvSpPr txBox="1">
            <a:spLocks noChangeArrowheads="1"/>
          </p:cNvSpPr>
          <p:nvPr/>
        </p:nvSpPr>
        <p:spPr bwMode="auto">
          <a:xfrm>
            <a:off x="1194242" y="2501630"/>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zh-CN" altLang="zh-CN" sz="2400" b="1">
                <a:solidFill>
                  <a:schemeClr val="bg1"/>
                </a:solidFill>
              </a:rPr>
              <a:t>2</a:t>
            </a:r>
          </a:p>
        </p:txBody>
      </p:sp>
      <p:sp>
        <p:nvSpPr>
          <p:cNvPr id="46" name="AutoShape 12"/>
          <p:cNvSpPr>
            <a:spLocks noChangeArrowheads="1"/>
          </p:cNvSpPr>
          <p:nvPr/>
        </p:nvSpPr>
        <p:spPr bwMode="auto">
          <a:xfrm>
            <a:off x="1549842" y="3076305"/>
            <a:ext cx="5751512" cy="457200"/>
          </a:xfrm>
          <a:prstGeom prst="roundRect">
            <a:avLst>
              <a:gd name="adj" fmla="val 16667"/>
            </a:avLst>
          </a:prstGeom>
          <a:solidFill>
            <a:schemeClr val="accent1"/>
          </a:solidFill>
          <a:ln w="28575" cmpd="sng">
            <a:solidFill>
              <a:schemeClr val="bg1"/>
            </a:solidFill>
            <a:round/>
            <a:headEnd/>
            <a:tailEnd/>
          </a:ln>
          <a:effectLst>
            <a:outerShdw dist="71842" dir="2700000" algn="ctr" rotWithShape="0">
              <a:schemeClr val="bg2">
                <a:alpha val="50000"/>
              </a:schemeClr>
            </a:outerShdw>
          </a:effectLst>
        </p:spPr>
        <p:txBody>
          <a:bodyPr wrap="none" anchor="ctr"/>
          <a:lstStyle/>
          <a:p>
            <a:pPr algn="ctr" eaLnBrk="0" hangingPunct="0"/>
            <a:endParaRPr lang="zh-CN" altLang="zh-CN"/>
          </a:p>
        </p:txBody>
      </p:sp>
      <p:sp>
        <p:nvSpPr>
          <p:cNvPr id="47" name="AutoShape 13"/>
          <p:cNvSpPr>
            <a:spLocks noChangeArrowheads="1"/>
          </p:cNvSpPr>
          <p:nvPr/>
        </p:nvSpPr>
        <p:spPr bwMode="auto">
          <a:xfrm>
            <a:off x="1052954" y="3014393"/>
            <a:ext cx="685800" cy="685800"/>
          </a:xfrm>
          <a:prstGeom prst="diamond">
            <a:avLst/>
          </a:prstGeom>
          <a:solidFill>
            <a:schemeClr val="accent1"/>
          </a:solidFill>
          <a:ln w="25400" cmpd="sng">
            <a:solidFill>
              <a:schemeClr val="bg1"/>
            </a:solidFill>
            <a:miter lim="800000"/>
            <a:headEnd/>
            <a:tailEnd/>
          </a:ln>
          <a:effectLst>
            <a:outerShdw dist="76200" algn="ctr" rotWithShape="0">
              <a:schemeClr val="bg2"/>
            </a:outerShdw>
          </a:effectLst>
        </p:spPr>
        <p:txBody>
          <a:bodyPr wrap="none" anchor="ctr"/>
          <a:lstStyle/>
          <a:p>
            <a:endParaRPr lang="zh-CN" altLang="en-US"/>
          </a:p>
        </p:txBody>
      </p:sp>
      <p:sp>
        <p:nvSpPr>
          <p:cNvPr id="48" name="Text Box 14"/>
          <p:cNvSpPr txBox="1">
            <a:spLocks noChangeArrowheads="1"/>
          </p:cNvSpPr>
          <p:nvPr/>
        </p:nvSpPr>
        <p:spPr bwMode="auto">
          <a:xfrm>
            <a:off x="1548254" y="3122343"/>
            <a:ext cx="4800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zh-CN" altLang="zh-CN">
                <a:solidFill>
                  <a:schemeClr val="bg1"/>
                </a:solidFill>
              </a:rPr>
              <a:t>实施房屋征收应当先补偿、后搬迁。</a:t>
            </a:r>
          </a:p>
        </p:txBody>
      </p:sp>
      <p:sp>
        <p:nvSpPr>
          <p:cNvPr id="50" name="Text Box 15"/>
          <p:cNvSpPr txBox="1">
            <a:spLocks noChangeArrowheads="1"/>
          </p:cNvSpPr>
          <p:nvPr/>
        </p:nvSpPr>
        <p:spPr bwMode="auto">
          <a:xfrm>
            <a:off x="1194242" y="3076305"/>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zh-CN" altLang="zh-CN" sz="2400" b="1">
                <a:solidFill>
                  <a:schemeClr val="bg1"/>
                </a:solidFill>
              </a:rPr>
              <a:t>3</a:t>
            </a:r>
          </a:p>
        </p:txBody>
      </p:sp>
      <p:sp>
        <p:nvSpPr>
          <p:cNvPr id="51" name="AutoShape 16"/>
          <p:cNvSpPr>
            <a:spLocks noChangeArrowheads="1"/>
          </p:cNvSpPr>
          <p:nvPr/>
        </p:nvSpPr>
        <p:spPr bwMode="auto">
          <a:xfrm>
            <a:off x="1549842" y="3700193"/>
            <a:ext cx="5751512" cy="457200"/>
          </a:xfrm>
          <a:prstGeom prst="roundRect">
            <a:avLst>
              <a:gd name="adj" fmla="val 16667"/>
            </a:avLst>
          </a:prstGeom>
          <a:solidFill>
            <a:schemeClr val="folHlink"/>
          </a:solidFill>
          <a:ln w="28575" cmpd="sng">
            <a:solidFill>
              <a:schemeClr val="bg1"/>
            </a:solidFill>
            <a:round/>
            <a:headEnd/>
            <a:tailEnd/>
          </a:ln>
          <a:effectLst>
            <a:outerShdw dist="71842" dir="2700000" algn="ctr" rotWithShape="0">
              <a:schemeClr val="bg2">
                <a:alpha val="50000"/>
              </a:schemeClr>
            </a:outerShdw>
          </a:effectLst>
        </p:spPr>
        <p:txBody>
          <a:bodyPr wrap="none" anchor="ctr"/>
          <a:lstStyle/>
          <a:p>
            <a:pPr algn="ctr" eaLnBrk="0" hangingPunct="0"/>
            <a:endParaRPr lang="zh-CN" altLang="zh-CN"/>
          </a:p>
        </p:txBody>
      </p:sp>
      <p:sp>
        <p:nvSpPr>
          <p:cNvPr id="52" name="AutoShape 17"/>
          <p:cNvSpPr>
            <a:spLocks noChangeArrowheads="1"/>
          </p:cNvSpPr>
          <p:nvPr/>
        </p:nvSpPr>
        <p:spPr bwMode="auto">
          <a:xfrm>
            <a:off x="1052954" y="3533505"/>
            <a:ext cx="685800" cy="685800"/>
          </a:xfrm>
          <a:prstGeom prst="diamond">
            <a:avLst/>
          </a:prstGeom>
          <a:solidFill>
            <a:schemeClr val="folHlink"/>
          </a:solidFill>
          <a:ln w="25400" cmpd="sng">
            <a:solidFill>
              <a:schemeClr val="bg1"/>
            </a:solidFill>
            <a:miter lim="800000"/>
            <a:headEnd/>
            <a:tailEnd/>
          </a:ln>
          <a:effectLst>
            <a:outerShdw dist="76200" algn="ctr" rotWithShape="0">
              <a:schemeClr val="bg2"/>
            </a:outerShdw>
          </a:effectLst>
        </p:spPr>
        <p:txBody>
          <a:bodyPr wrap="none" anchor="ctr"/>
          <a:lstStyle/>
          <a:p>
            <a:endParaRPr lang="zh-CN" altLang="en-US"/>
          </a:p>
        </p:txBody>
      </p:sp>
      <p:sp>
        <p:nvSpPr>
          <p:cNvPr id="53" name="Text Box 18"/>
          <p:cNvSpPr txBox="1">
            <a:spLocks noChangeArrowheads="1"/>
          </p:cNvSpPr>
          <p:nvPr/>
        </p:nvSpPr>
        <p:spPr bwMode="auto">
          <a:xfrm>
            <a:off x="1922904" y="3700193"/>
            <a:ext cx="5378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zh-CN" altLang="zh-CN" sz="1200">
                <a:solidFill>
                  <a:schemeClr val="bg1"/>
                </a:solidFill>
              </a:rPr>
              <a:t>征收个人住宅，被征收人符合住房保障条件的，作出房屋征收决定的市、县级人民政府应当优先给予住房保障。具体办法由省、自治区、直辖市制定。</a:t>
            </a:r>
          </a:p>
        </p:txBody>
      </p:sp>
      <p:sp>
        <p:nvSpPr>
          <p:cNvPr id="54" name="Text Box 19"/>
          <p:cNvSpPr txBox="1">
            <a:spLocks noChangeArrowheads="1"/>
          </p:cNvSpPr>
          <p:nvPr/>
        </p:nvSpPr>
        <p:spPr bwMode="auto">
          <a:xfrm>
            <a:off x="1194242" y="3533505"/>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zh-CN" altLang="zh-CN" sz="2400" b="1">
                <a:solidFill>
                  <a:schemeClr val="bg1"/>
                </a:solidFill>
              </a:rPr>
              <a:t>4</a:t>
            </a:r>
          </a:p>
        </p:txBody>
      </p:sp>
      <p:sp>
        <p:nvSpPr>
          <p:cNvPr id="55" name="Text Box 20"/>
          <p:cNvSpPr txBox="1">
            <a:spLocks noChangeArrowheads="1"/>
          </p:cNvSpPr>
          <p:nvPr/>
        </p:nvSpPr>
        <p:spPr bwMode="auto">
          <a:xfrm>
            <a:off x="1738754" y="1933305"/>
            <a:ext cx="521811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zh-CN" altLang="zh-CN">
                <a:solidFill>
                  <a:schemeClr val="bg1"/>
                </a:solidFill>
              </a:rPr>
              <a:t>对被征收人给予的补偿内容进行了进一步的明确</a:t>
            </a:r>
          </a:p>
        </p:txBody>
      </p:sp>
      <p:sp>
        <p:nvSpPr>
          <p:cNvPr id="56" name="Text Box 21"/>
          <p:cNvSpPr txBox="1">
            <a:spLocks noChangeArrowheads="1"/>
          </p:cNvSpPr>
          <p:nvPr/>
        </p:nvSpPr>
        <p:spPr bwMode="auto">
          <a:xfrm>
            <a:off x="535429" y="1206230"/>
            <a:ext cx="7715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66700"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zh-CN" sz="1600">
                <a:latin typeface="宋体" panose="02010600030101010101" pitchFamily="2" charset="-122"/>
                <a:sym typeface="宋体" panose="02010600030101010101" pitchFamily="2" charset="-122"/>
              </a:rPr>
              <a:t>《国有土地上房屋征收与补偿条例》中关于补偿的有关规定内容为第十七条到二十九条共十三条，在这些条款中主要对以下内容进行了规定。</a:t>
            </a:r>
            <a:endParaRPr lang="zh-CN" altLang="zh-CN" sz="1600"/>
          </a:p>
        </p:txBody>
      </p:sp>
      <p:sp>
        <p:nvSpPr>
          <p:cNvPr id="57" name="Text Box 22"/>
          <p:cNvSpPr txBox="1">
            <a:spLocks noChangeArrowheads="1"/>
          </p:cNvSpPr>
          <p:nvPr/>
        </p:nvSpPr>
        <p:spPr bwMode="auto">
          <a:xfrm>
            <a:off x="1922904" y="2593705"/>
            <a:ext cx="5080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zh-CN">
                <a:solidFill>
                  <a:schemeClr val="bg1"/>
                </a:solidFill>
                <a:sym typeface="Arial" panose="020B0604020202020204" pitchFamily="34" charset="0"/>
              </a:rPr>
              <a:t>被征收房屋价值的补偿的确定。</a:t>
            </a:r>
          </a:p>
        </p:txBody>
      </p:sp>
      <p:sp>
        <p:nvSpPr>
          <p:cNvPr id="58" name="AutoShape 23"/>
          <p:cNvSpPr>
            <a:spLocks noChangeArrowheads="1"/>
          </p:cNvSpPr>
          <p:nvPr/>
        </p:nvSpPr>
        <p:spPr bwMode="auto">
          <a:xfrm>
            <a:off x="1052954" y="4157393"/>
            <a:ext cx="685800" cy="685800"/>
          </a:xfrm>
          <a:prstGeom prst="diamond">
            <a:avLst/>
          </a:prstGeom>
          <a:solidFill>
            <a:schemeClr val="folHlink"/>
          </a:solidFill>
          <a:ln w="25400" cap="flat" cmpd="sng">
            <a:solidFill>
              <a:schemeClr val="bg1"/>
            </a:solidFill>
            <a:miter lim="800000"/>
            <a:headEnd/>
            <a:tailEnd/>
          </a:ln>
          <a:effectLst>
            <a:outerShdw dist="76200" algn="ctr" rotWithShape="0">
              <a:schemeClr val="bg2"/>
            </a:outerShdw>
          </a:effectLst>
        </p:spPr>
        <p:txBody>
          <a:bodyPr wrap="none" anchor="ctr"/>
          <a:lstStyle/>
          <a:p>
            <a:endParaRPr lang="zh-CN" altLang="en-US"/>
          </a:p>
        </p:txBody>
      </p:sp>
      <p:sp>
        <p:nvSpPr>
          <p:cNvPr id="59" name="Text Box 24"/>
          <p:cNvSpPr txBox="1">
            <a:spLocks noChangeArrowheads="1"/>
          </p:cNvSpPr>
          <p:nvPr/>
        </p:nvSpPr>
        <p:spPr bwMode="auto">
          <a:xfrm>
            <a:off x="1195829" y="4284393"/>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zh-CN" altLang="en-US" sz="2400" b="1">
                <a:solidFill>
                  <a:schemeClr val="bg1"/>
                </a:solidFill>
              </a:rPr>
              <a:t>5</a:t>
            </a:r>
          </a:p>
        </p:txBody>
      </p:sp>
      <p:sp>
        <p:nvSpPr>
          <p:cNvPr id="60" name="AutoShape 25"/>
          <p:cNvSpPr>
            <a:spLocks noChangeArrowheads="1"/>
          </p:cNvSpPr>
          <p:nvPr/>
        </p:nvSpPr>
        <p:spPr bwMode="auto">
          <a:xfrm>
            <a:off x="1548254" y="4284393"/>
            <a:ext cx="5751513" cy="457200"/>
          </a:xfrm>
          <a:prstGeom prst="roundRect">
            <a:avLst>
              <a:gd name="adj" fmla="val 16667"/>
            </a:avLst>
          </a:prstGeom>
          <a:solidFill>
            <a:schemeClr val="folHlink"/>
          </a:solidFill>
          <a:ln w="28575" cap="flat" cmpd="sng">
            <a:solidFill>
              <a:schemeClr val="bg1"/>
            </a:solidFill>
            <a:miter lim="800000"/>
            <a:headEnd/>
            <a:tailEnd/>
          </a:ln>
          <a:effectLst>
            <a:outerShdw dist="71842" dir="2700000" algn="ctr" rotWithShape="0">
              <a:schemeClr val="bg2">
                <a:alpha val="50000"/>
              </a:schemeClr>
            </a:outerShdw>
          </a:effectLst>
        </p:spPr>
        <p:txBody>
          <a:bodyPr wrap="none" anchor="ctr"/>
          <a:lstStyle/>
          <a:p>
            <a:pPr algn="ctr" eaLnBrk="0" hangingPunct="0"/>
            <a:endParaRPr lang="zh-CN" altLang="zh-CN"/>
          </a:p>
        </p:txBody>
      </p:sp>
      <p:sp>
        <p:nvSpPr>
          <p:cNvPr id="61" name="Text Box 26"/>
          <p:cNvSpPr txBox="1">
            <a:spLocks noChangeArrowheads="1"/>
          </p:cNvSpPr>
          <p:nvPr/>
        </p:nvSpPr>
        <p:spPr bwMode="auto">
          <a:xfrm>
            <a:off x="1738754" y="4284393"/>
            <a:ext cx="5689600"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zh-CN" altLang="zh-CN">
                <a:solidFill>
                  <a:schemeClr val="bg1"/>
                </a:solidFill>
              </a:rPr>
              <a:t>被征收人可以选择货币补偿，也可以选择房屋产权调换。</a:t>
            </a:r>
          </a:p>
        </p:txBody>
      </p:sp>
      <p:sp>
        <p:nvSpPr>
          <p:cNvPr id="62" name="Text Box 27"/>
          <p:cNvSpPr txBox="1">
            <a:spLocks noChangeArrowheads="1"/>
          </p:cNvSpPr>
          <p:nvPr/>
        </p:nvSpPr>
        <p:spPr bwMode="auto">
          <a:xfrm>
            <a:off x="1145029" y="4924155"/>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zh-CN" altLang="zh-CN" sz="2400" b="1">
                <a:solidFill>
                  <a:schemeClr val="bg1"/>
                </a:solidFill>
              </a:rPr>
              <a:t>2</a:t>
            </a:r>
          </a:p>
        </p:txBody>
      </p:sp>
      <p:sp>
        <p:nvSpPr>
          <p:cNvPr id="63" name="AutoShape 28"/>
          <p:cNvSpPr>
            <a:spLocks noChangeArrowheads="1"/>
          </p:cNvSpPr>
          <p:nvPr/>
        </p:nvSpPr>
        <p:spPr bwMode="auto">
          <a:xfrm>
            <a:off x="1052954" y="4741593"/>
            <a:ext cx="685800" cy="685800"/>
          </a:xfrm>
          <a:prstGeom prst="diamond">
            <a:avLst/>
          </a:prstGeom>
          <a:solidFill>
            <a:schemeClr val="accent2"/>
          </a:solidFill>
          <a:ln w="25400" cap="flat" cmpd="sng">
            <a:solidFill>
              <a:schemeClr val="bg1"/>
            </a:solidFill>
            <a:miter lim="800000"/>
            <a:headEnd/>
            <a:tailEnd/>
          </a:ln>
          <a:effectLst>
            <a:outerShdw dist="76200" algn="ctr" rotWithShape="0">
              <a:schemeClr val="bg2"/>
            </a:outerShdw>
          </a:effectLst>
        </p:spPr>
        <p:txBody>
          <a:bodyPr wrap="none" anchor="ctr"/>
          <a:lstStyle/>
          <a:p>
            <a:endParaRPr lang="zh-CN" altLang="en-US"/>
          </a:p>
        </p:txBody>
      </p:sp>
      <p:sp>
        <p:nvSpPr>
          <p:cNvPr id="64" name="Text Box 29"/>
          <p:cNvSpPr txBox="1">
            <a:spLocks noChangeArrowheads="1"/>
          </p:cNvSpPr>
          <p:nvPr/>
        </p:nvSpPr>
        <p:spPr bwMode="auto">
          <a:xfrm>
            <a:off x="1195829" y="4924155"/>
            <a:ext cx="35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zh-CN" altLang="en-US" sz="2400" b="1">
                <a:solidFill>
                  <a:schemeClr val="bg1"/>
                </a:solidFill>
              </a:rPr>
              <a:t>6</a:t>
            </a:r>
          </a:p>
        </p:txBody>
      </p:sp>
      <p:sp>
        <p:nvSpPr>
          <p:cNvPr id="65" name="AutoShape 30"/>
          <p:cNvSpPr>
            <a:spLocks noChangeArrowheads="1"/>
          </p:cNvSpPr>
          <p:nvPr/>
        </p:nvSpPr>
        <p:spPr bwMode="auto">
          <a:xfrm>
            <a:off x="1549842" y="4843193"/>
            <a:ext cx="5751512" cy="457200"/>
          </a:xfrm>
          <a:prstGeom prst="roundRect">
            <a:avLst>
              <a:gd name="adj" fmla="val 16667"/>
            </a:avLst>
          </a:prstGeom>
          <a:solidFill>
            <a:schemeClr val="accent2"/>
          </a:solidFill>
          <a:ln w="28575" cap="flat" cmpd="sng">
            <a:solidFill>
              <a:schemeClr val="bg1"/>
            </a:solidFill>
            <a:miter lim="800000"/>
            <a:headEnd/>
            <a:tailEnd/>
          </a:ln>
          <a:effectLst>
            <a:outerShdw dist="71842" dir="2700000" algn="ctr" rotWithShape="0">
              <a:schemeClr val="bg2">
                <a:alpha val="50000"/>
              </a:schemeClr>
            </a:outerShdw>
          </a:effectLst>
        </p:spPr>
        <p:txBody>
          <a:bodyPr wrap="none" anchor="ctr"/>
          <a:lstStyle/>
          <a:p>
            <a:pPr algn="ctr" eaLnBrk="0" hangingPunct="0"/>
            <a:endParaRPr lang="zh-CN" altLang="zh-CN"/>
          </a:p>
        </p:txBody>
      </p:sp>
      <p:sp>
        <p:nvSpPr>
          <p:cNvPr id="66" name="Text Box 31"/>
          <p:cNvSpPr txBox="1">
            <a:spLocks noChangeArrowheads="1"/>
          </p:cNvSpPr>
          <p:nvPr/>
        </p:nvSpPr>
        <p:spPr bwMode="auto">
          <a:xfrm>
            <a:off x="1922904" y="4843193"/>
            <a:ext cx="5080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zh-CN" sz="1200">
                <a:solidFill>
                  <a:schemeClr val="bg1"/>
                </a:solidFill>
                <a:sym typeface="Arial" panose="020B0604020202020204" pitchFamily="34" charset="0"/>
              </a:rPr>
              <a:t>对因征收房屋造成停产停业损失的补偿，根据房屋被征收前的效益、停产停业期限等因素确定。</a:t>
            </a:r>
          </a:p>
        </p:txBody>
      </p:sp>
      <p:sp>
        <p:nvSpPr>
          <p:cNvPr id="67" name="AutoShape 32"/>
          <p:cNvSpPr>
            <a:spLocks noChangeArrowheads="1"/>
          </p:cNvSpPr>
          <p:nvPr/>
        </p:nvSpPr>
        <p:spPr bwMode="auto">
          <a:xfrm>
            <a:off x="1052954" y="5300393"/>
            <a:ext cx="685800" cy="685800"/>
          </a:xfrm>
          <a:prstGeom prst="diamond">
            <a:avLst/>
          </a:prstGeom>
          <a:solidFill>
            <a:srgbClr val="74A1DE"/>
          </a:solidFill>
          <a:ln w="25400" cap="flat" cmpd="sng">
            <a:solidFill>
              <a:schemeClr val="bg1"/>
            </a:solidFill>
            <a:miter lim="800000"/>
            <a:headEnd/>
            <a:tailEnd/>
          </a:ln>
          <a:effectLst>
            <a:outerShdw dist="76200" algn="ctr" rotWithShape="0">
              <a:schemeClr val="bg2"/>
            </a:outerShdw>
          </a:effectLst>
        </p:spPr>
        <p:txBody>
          <a:bodyPr wrap="none" anchor="ctr"/>
          <a:lstStyle/>
          <a:p>
            <a:endParaRPr lang="zh-CN" altLang="en-US"/>
          </a:p>
        </p:txBody>
      </p:sp>
      <p:sp>
        <p:nvSpPr>
          <p:cNvPr id="68" name="Text Box 33"/>
          <p:cNvSpPr txBox="1">
            <a:spLocks noChangeArrowheads="1"/>
          </p:cNvSpPr>
          <p:nvPr/>
        </p:nvSpPr>
        <p:spPr bwMode="auto">
          <a:xfrm>
            <a:off x="1197417" y="5427393"/>
            <a:ext cx="35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zh-CN" altLang="en-US" sz="2400" b="1">
                <a:solidFill>
                  <a:schemeClr val="bg1"/>
                </a:solidFill>
              </a:rPr>
              <a:t>7</a:t>
            </a:r>
          </a:p>
        </p:txBody>
      </p:sp>
      <p:sp>
        <p:nvSpPr>
          <p:cNvPr id="69" name="AutoShape 34"/>
          <p:cNvSpPr>
            <a:spLocks noChangeArrowheads="1"/>
          </p:cNvSpPr>
          <p:nvPr/>
        </p:nvSpPr>
        <p:spPr bwMode="auto">
          <a:xfrm>
            <a:off x="1548254" y="5427393"/>
            <a:ext cx="5751513" cy="457200"/>
          </a:xfrm>
          <a:prstGeom prst="roundRect">
            <a:avLst>
              <a:gd name="adj" fmla="val 16667"/>
            </a:avLst>
          </a:prstGeom>
          <a:solidFill>
            <a:srgbClr val="74A1DE"/>
          </a:solidFill>
          <a:ln w="28575" cap="flat" cmpd="sng">
            <a:solidFill>
              <a:schemeClr val="bg1"/>
            </a:solidFill>
            <a:miter lim="800000"/>
            <a:headEnd/>
            <a:tailEnd/>
          </a:ln>
          <a:effectLst>
            <a:outerShdw dist="71842" dir="2700000" algn="ctr" rotWithShape="0">
              <a:schemeClr val="bg2">
                <a:alpha val="50000"/>
              </a:schemeClr>
            </a:outerShdw>
          </a:effectLst>
        </p:spPr>
        <p:txBody>
          <a:bodyPr wrap="none" anchor="ctr"/>
          <a:lstStyle/>
          <a:p>
            <a:pPr algn="ctr" eaLnBrk="0" hangingPunct="0"/>
            <a:endParaRPr lang="zh-CN" altLang="zh-CN"/>
          </a:p>
        </p:txBody>
      </p:sp>
      <p:sp>
        <p:nvSpPr>
          <p:cNvPr id="70" name="AutoShape 35"/>
          <p:cNvSpPr>
            <a:spLocks noChangeArrowheads="1"/>
          </p:cNvSpPr>
          <p:nvPr/>
        </p:nvSpPr>
        <p:spPr bwMode="auto">
          <a:xfrm>
            <a:off x="1549842" y="6052868"/>
            <a:ext cx="5751512" cy="457200"/>
          </a:xfrm>
          <a:prstGeom prst="roundRect">
            <a:avLst>
              <a:gd name="adj" fmla="val 16667"/>
            </a:avLst>
          </a:prstGeom>
          <a:solidFill>
            <a:srgbClr val="74A1DE"/>
          </a:solidFill>
          <a:ln w="28575" cap="flat" cmpd="sng">
            <a:solidFill>
              <a:schemeClr val="bg1"/>
            </a:solidFill>
            <a:miter lim="800000"/>
            <a:headEnd/>
            <a:tailEnd/>
          </a:ln>
          <a:effectLst>
            <a:outerShdw dist="71842" dir="2700000" algn="ctr" rotWithShape="0">
              <a:schemeClr val="bg2">
                <a:alpha val="50000"/>
              </a:schemeClr>
            </a:outerShdw>
          </a:effectLst>
        </p:spPr>
        <p:txBody>
          <a:bodyPr wrap="none" anchor="ctr"/>
          <a:lstStyle/>
          <a:p>
            <a:pPr algn="ctr" eaLnBrk="0" hangingPunct="0"/>
            <a:endParaRPr lang="zh-CN" altLang="zh-CN"/>
          </a:p>
        </p:txBody>
      </p:sp>
      <p:sp>
        <p:nvSpPr>
          <p:cNvPr id="71" name="Text Box 36"/>
          <p:cNvSpPr txBox="1">
            <a:spLocks noChangeArrowheads="1"/>
          </p:cNvSpPr>
          <p:nvPr/>
        </p:nvSpPr>
        <p:spPr bwMode="auto">
          <a:xfrm>
            <a:off x="1865754" y="5503593"/>
            <a:ext cx="56896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zh-CN" altLang="en-US" sz="1200">
                <a:solidFill>
                  <a:schemeClr val="bg1"/>
                </a:solidFill>
                <a:sym typeface="Arial" panose="020B0604020202020204" pitchFamily="34" charset="0"/>
              </a:rPr>
              <a:t>房屋征收部门与被征收人依照本条例的规定，应订立补偿协议。</a:t>
            </a:r>
          </a:p>
        </p:txBody>
      </p:sp>
      <p:sp>
        <p:nvSpPr>
          <p:cNvPr id="72" name="Text Box 37"/>
          <p:cNvSpPr txBox="1">
            <a:spLocks noChangeArrowheads="1"/>
          </p:cNvSpPr>
          <p:nvPr/>
        </p:nvSpPr>
        <p:spPr bwMode="auto">
          <a:xfrm>
            <a:off x="1922904" y="6052868"/>
            <a:ext cx="568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zh-CN" altLang="en-US" sz="1200">
                <a:solidFill>
                  <a:schemeClr val="bg1"/>
                </a:solidFill>
              </a:rPr>
              <a:t>房屋征收部门与被征收人在征收补偿方案确定的签约期限内达不成补偿协议，</a:t>
            </a:r>
          </a:p>
          <a:p>
            <a:pPr algn="ctr" eaLnBrk="0" hangingPunct="0"/>
            <a:r>
              <a:rPr lang="zh-CN" altLang="en-US" sz="1200">
                <a:solidFill>
                  <a:schemeClr val="bg1"/>
                </a:solidFill>
              </a:rPr>
              <a:t>或者被征收房屋所有权人不明确的，应予以公告。</a:t>
            </a:r>
          </a:p>
        </p:txBody>
      </p:sp>
      <p:sp>
        <p:nvSpPr>
          <p:cNvPr id="73" name="Text Box 38"/>
          <p:cNvSpPr txBox="1">
            <a:spLocks noChangeArrowheads="1"/>
          </p:cNvSpPr>
          <p:nvPr/>
        </p:nvSpPr>
        <p:spPr bwMode="auto">
          <a:xfrm>
            <a:off x="1197417" y="6143355"/>
            <a:ext cx="35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zh-CN" altLang="en-US" sz="2400" b="1">
                <a:solidFill>
                  <a:schemeClr val="bg1"/>
                </a:solidFill>
              </a:rPr>
              <a:t>7</a:t>
            </a:r>
          </a:p>
        </p:txBody>
      </p:sp>
      <p:sp>
        <p:nvSpPr>
          <p:cNvPr id="74" name="Text Box 39"/>
          <p:cNvSpPr txBox="1">
            <a:spLocks noChangeArrowheads="1"/>
          </p:cNvSpPr>
          <p:nvPr/>
        </p:nvSpPr>
        <p:spPr bwMode="auto">
          <a:xfrm>
            <a:off x="1197417" y="6052868"/>
            <a:ext cx="35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zh-CN" altLang="en-US" sz="2400" b="1">
                <a:solidFill>
                  <a:schemeClr val="bg1"/>
                </a:solidFill>
              </a:rPr>
              <a:t>8</a:t>
            </a:r>
          </a:p>
        </p:txBody>
      </p:sp>
      <p:sp>
        <p:nvSpPr>
          <p:cNvPr id="75" name="AutoShape 40"/>
          <p:cNvSpPr>
            <a:spLocks noChangeArrowheads="1"/>
          </p:cNvSpPr>
          <p:nvPr/>
        </p:nvSpPr>
        <p:spPr bwMode="auto">
          <a:xfrm>
            <a:off x="989454" y="5914755"/>
            <a:ext cx="685800" cy="685800"/>
          </a:xfrm>
          <a:prstGeom prst="diamond">
            <a:avLst/>
          </a:prstGeom>
          <a:solidFill>
            <a:srgbClr val="74A1DE"/>
          </a:solidFill>
          <a:ln w="25400" cap="flat" cmpd="sng">
            <a:solidFill>
              <a:schemeClr val="bg1"/>
            </a:solidFill>
            <a:miter lim="800000"/>
            <a:headEnd/>
            <a:tailEnd/>
          </a:ln>
          <a:effectLst>
            <a:outerShdw dist="76200" algn="ctr" rotWithShape="0">
              <a:schemeClr val="bg2"/>
            </a:outerShdw>
          </a:effectLst>
        </p:spPr>
        <p:txBody>
          <a:bodyPr wrap="none" anchor="ctr"/>
          <a:lstStyle/>
          <a:p>
            <a:endParaRPr lang="zh-CN" altLang="en-US"/>
          </a:p>
        </p:txBody>
      </p:sp>
      <p:sp>
        <p:nvSpPr>
          <p:cNvPr id="76" name="Text Box 41"/>
          <p:cNvSpPr txBox="1">
            <a:spLocks noChangeArrowheads="1"/>
          </p:cNvSpPr>
          <p:nvPr/>
        </p:nvSpPr>
        <p:spPr bwMode="auto">
          <a:xfrm>
            <a:off x="1145029" y="6052868"/>
            <a:ext cx="35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zh-CN" altLang="en-US" sz="2400" b="1">
                <a:solidFill>
                  <a:schemeClr val="bg1"/>
                </a:solidFill>
              </a:rPr>
              <a:t>8</a:t>
            </a:r>
          </a:p>
        </p:txBody>
      </p:sp>
    </p:spTree>
    <p:extLst>
      <p:ext uri="{BB962C8B-B14F-4D97-AF65-F5344CB8AC3E}">
        <p14:creationId xmlns:p14="http://schemas.microsoft.com/office/powerpoint/2010/main" val="2109324882"/>
      </p:ext>
    </p:extLst>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2" name="文本框 1"/>
          <p:cNvSpPr txBox="1"/>
          <p:nvPr/>
        </p:nvSpPr>
        <p:spPr>
          <a:xfrm>
            <a:off x="5280631" y="1949591"/>
            <a:ext cx="2661306" cy="769441"/>
          </a:xfrm>
          <a:prstGeom prst="rect">
            <a:avLst/>
          </a:prstGeom>
          <a:noFill/>
        </p:spPr>
        <p:txBody>
          <a:bodyPr wrap="none" rtlCol="0">
            <a:spAutoFit/>
          </a:bodyPr>
          <a:lstStyle/>
          <a:p>
            <a:r>
              <a:rPr lang="en-US" altLang="zh-CN" sz="4400" dirty="0">
                <a:solidFill>
                  <a:schemeClr val="bg1"/>
                </a:solidFill>
              </a:rPr>
              <a:t>THE END</a:t>
            </a:r>
            <a:endParaRPr lang="zh-CN" altLang="en-US" sz="4400" dirty="0">
              <a:solidFill>
                <a:schemeClr val="bg1"/>
              </a:solidFill>
            </a:endParaRPr>
          </a:p>
        </p:txBody>
      </p:sp>
      <p:sp>
        <p:nvSpPr>
          <p:cNvPr id="3" name="文本框 2"/>
          <p:cNvSpPr txBox="1"/>
          <p:nvPr/>
        </p:nvSpPr>
        <p:spPr>
          <a:xfrm>
            <a:off x="6320979" y="2938738"/>
            <a:ext cx="1620958" cy="523220"/>
          </a:xfrm>
          <a:prstGeom prst="rect">
            <a:avLst/>
          </a:prstGeom>
          <a:noFill/>
        </p:spPr>
        <p:txBody>
          <a:bodyPr wrap="none" rtlCol="0">
            <a:spAutoFit/>
          </a:bodyPr>
          <a:lstStyle/>
          <a:p>
            <a:pPr algn="r"/>
            <a:r>
              <a:rPr lang="zh-CN" altLang="en-US" sz="2800" dirty="0">
                <a:solidFill>
                  <a:schemeClr val="bg1"/>
                </a:solidFill>
              </a:rPr>
              <a:t>谢谢观赏</a:t>
            </a:r>
            <a:endParaRPr lang="en-US" altLang="zh-CN" sz="2800" dirty="0">
              <a:solidFill>
                <a:schemeClr val="bg1"/>
              </a:solidFill>
            </a:endParaRPr>
          </a:p>
        </p:txBody>
      </p:sp>
    </p:spTree>
    <p:extLst>
      <p:ext uri="{BB962C8B-B14F-4D97-AF65-F5344CB8AC3E}">
        <p14:creationId xmlns:p14="http://schemas.microsoft.com/office/powerpoint/2010/main" val="486190170"/>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953022" y="383318"/>
            <a:ext cx="4366284" cy="715362"/>
            <a:chOff x="3953022" y="383318"/>
            <a:chExt cx="4366284" cy="715362"/>
          </a:xfrm>
        </p:grpSpPr>
        <p:sp>
          <p:nvSpPr>
            <p:cNvPr id="14" name="矩形 13"/>
            <p:cNvSpPr/>
            <p:nvPr/>
          </p:nvSpPr>
          <p:spPr>
            <a:xfrm>
              <a:off x="3953022" y="637015"/>
              <a:ext cx="3610949" cy="461665"/>
            </a:xfrm>
            <a:prstGeom prst="rect">
              <a:avLst/>
            </a:prstGeom>
          </p:spPr>
          <p:txBody>
            <a:bodyPr wrap="square">
              <a:spAutoFit/>
            </a:bodyPr>
            <a:lstStyle/>
            <a:p>
              <a:pPr algn="r"/>
              <a:r>
                <a:rPr lang="zh-CN" altLang="en-US" sz="2400" b="1" kern="100" dirty="0">
                  <a:solidFill>
                    <a:schemeClr val="bg1">
                      <a:lumMod val="50000"/>
                    </a:schemeClr>
                  </a:solidFill>
                  <a:latin typeface="+mj-ea"/>
                  <a:cs typeface="Times New Roman" panose="02020603050405020304" pitchFamily="18" charset="0"/>
                </a:rPr>
                <a:t>土地所有权</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755335" cy="711624"/>
              <a:chOff x="7563971" y="116026"/>
              <a:chExt cx="755335"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755335" cy="707886"/>
              </a:xfrm>
              <a:prstGeom prst="rect">
                <a:avLst/>
              </a:prstGeom>
              <a:solidFill>
                <a:schemeClr val="bg1">
                  <a:lumMod val="65000"/>
                </a:schemeClr>
              </a:solidFill>
            </p:spPr>
            <p:txBody>
              <a:bodyPr wrap="none" rtlCol="0">
                <a:spAutoFit/>
              </a:bodyPr>
              <a:lstStyle/>
              <a:p>
                <a:r>
                  <a:rPr lang="en-US" altLang="zh-CN" sz="4000" dirty="0">
                    <a:solidFill>
                      <a:schemeClr val="bg1"/>
                    </a:solidFill>
                  </a:rPr>
                  <a:t>01</a:t>
                </a:r>
                <a:endParaRPr lang="zh-CN" altLang="en-US" sz="4000" dirty="0">
                  <a:solidFill>
                    <a:schemeClr val="bg1"/>
                  </a:solidFill>
                </a:endParaRPr>
              </a:p>
            </p:txBody>
          </p:sp>
        </p:grpSp>
      </p:grpSp>
      <p:sp>
        <p:nvSpPr>
          <p:cNvPr id="2" name="矩形 1"/>
          <p:cNvSpPr/>
          <p:nvPr/>
        </p:nvSpPr>
        <p:spPr>
          <a:xfrm>
            <a:off x="693675" y="1835372"/>
            <a:ext cx="7625631" cy="2585323"/>
          </a:xfrm>
          <a:prstGeom prst="rect">
            <a:avLst/>
          </a:prstGeom>
        </p:spPr>
        <p:txBody>
          <a:bodyPr wrap="square">
            <a:spAutoFit/>
          </a:bodyPr>
          <a:lstStyle/>
          <a:p>
            <a:pPr indent="457200"/>
            <a:r>
              <a:rPr lang="zh-CN" altLang="en-US" dirty="0"/>
              <a:t>土地所有权是指土地所有者在法律规定的范围内，对其拥有的土地享有的占有、使用、收益和处置的权利，它是土地所有制的法律体现。土地所有权包括</a:t>
            </a:r>
            <a:r>
              <a:rPr lang="zh-CN" altLang="en-US" b="1" dirty="0">
                <a:solidFill>
                  <a:srgbClr val="A6A6A6"/>
                </a:solidFill>
              </a:rPr>
              <a:t>土地占有权、土地使用权、土地收益权和土地处分权</a:t>
            </a:r>
            <a:r>
              <a:rPr lang="en-US" altLang="zh-CN" dirty="0"/>
              <a:t>4</a:t>
            </a:r>
            <a:r>
              <a:rPr lang="zh-CN" altLang="en-US" dirty="0"/>
              <a:t>项权能。</a:t>
            </a:r>
            <a:endParaRPr lang="en-US" altLang="zh-CN" dirty="0"/>
          </a:p>
          <a:p>
            <a:pPr indent="457200"/>
            <a:r>
              <a:rPr lang="zh-CN" altLang="en-US" dirty="0"/>
              <a:t>我国的土地所有权为</a:t>
            </a:r>
            <a:r>
              <a:rPr lang="zh-CN" altLang="en-US" b="1" dirty="0">
                <a:solidFill>
                  <a:srgbClr val="A6A6A6"/>
                </a:solidFill>
              </a:rPr>
              <a:t>公有制</a:t>
            </a:r>
            <a:r>
              <a:rPr lang="zh-CN" altLang="en-US" dirty="0"/>
              <a:t>，即</a:t>
            </a:r>
            <a:r>
              <a:rPr lang="zh-CN" altLang="en-US" b="1" dirty="0">
                <a:solidFill>
                  <a:srgbClr val="A6A6A6"/>
                </a:solidFill>
              </a:rPr>
              <a:t>全民所有制和集体所有制</a:t>
            </a:r>
            <a:r>
              <a:rPr lang="zh-CN" altLang="en-US" dirty="0"/>
              <a:t>，不存在土地个人所有制形式。</a:t>
            </a:r>
          </a:p>
          <a:p>
            <a:pPr indent="457200"/>
            <a:r>
              <a:rPr lang="zh-CN" altLang="en-US" dirty="0"/>
              <a:t>土地的全民所有制具体采取的是国家所有制形式，其</a:t>
            </a:r>
            <a:r>
              <a:rPr lang="zh-CN" altLang="en-US" b="1" dirty="0">
                <a:solidFill>
                  <a:srgbClr val="A6A6A6"/>
                </a:solidFill>
              </a:rPr>
              <a:t>所有权具体由国务院代表国家行使</a:t>
            </a:r>
            <a:r>
              <a:rPr lang="zh-CN" altLang="en-US" dirty="0"/>
              <a:t>。</a:t>
            </a:r>
            <a:endParaRPr lang="en-US" altLang="zh-CN" dirty="0"/>
          </a:p>
          <a:p>
            <a:pPr indent="457200"/>
            <a:r>
              <a:rPr lang="zh-CN" altLang="en-US" dirty="0"/>
              <a:t>土地的劳动群众集体所有制具体采取的是农民集体所有制的形式，该种所有制的土地被称为农民集体所有土地，简称</a:t>
            </a:r>
            <a:r>
              <a:rPr lang="zh-CN" altLang="en-US" b="1" dirty="0">
                <a:solidFill>
                  <a:srgbClr val="A6A6A6"/>
                </a:solidFill>
              </a:rPr>
              <a:t>集体土地</a:t>
            </a:r>
            <a:r>
              <a:rPr lang="zh-CN" altLang="en-US" dirty="0"/>
              <a:t>。</a:t>
            </a:r>
          </a:p>
        </p:txBody>
      </p:sp>
    </p:spTree>
    <p:extLst>
      <p:ext uri="{BB962C8B-B14F-4D97-AF65-F5344CB8AC3E}">
        <p14:creationId xmlns:p14="http://schemas.microsoft.com/office/powerpoint/2010/main" val="156090914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1449422" y="383318"/>
            <a:ext cx="6812176" cy="715362"/>
            <a:chOff x="1449422" y="383318"/>
            <a:chExt cx="6812176" cy="715362"/>
          </a:xfrm>
        </p:grpSpPr>
        <p:sp>
          <p:nvSpPr>
            <p:cNvPr id="14" name="矩形 13"/>
            <p:cNvSpPr/>
            <p:nvPr/>
          </p:nvSpPr>
          <p:spPr>
            <a:xfrm>
              <a:off x="1449422" y="637015"/>
              <a:ext cx="6114550" cy="461665"/>
            </a:xfrm>
            <a:prstGeom prst="rect">
              <a:avLst/>
            </a:prstGeom>
          </p:spPr>
          <p:txBody>
            <a:bodyPr wrap="square">
              <a:spAutoFit/>
            </a:bodyPr>
            <a:lstStyle/>
            <a:p>
              <a:pPr algn="r"/>
              <a:r>
                <a:rPr lang="en-US" altLang="zh-CN" sz="2400" b="1" kern="100" dirty="0">
                  <a:solidFill>
                    <a:schemeClr val="bg1">
                      <a:lumMod val="50000"/>
                    </a:schemeClr>
                  </a:solidFill>
                  <a:latin typeface="+mj-ea"/>
                  <a:cs typeface="Times New Roman" panose="02020603050405020304" pitchFamily="18" charset="0"/>
                </a:rPr>
                <a:t>30</a:t>
              </a:r>
              <a:r>
                <a:rPr lang="zh-CN" altLang="en-US" sz="2400" b="1" kern="100" dirty="0">
                  <a:solidFill>
                    <a:schemeClr val="bg1">
                      <a:lumMod val="50000"/>
                    </a:schemeClr>
                  </a:solidFill>
                  <a:latin typeface="+mj-ea"/>
                  <a:cs typeface="Times New Roman" panose="02020603050405020304" pitchFamily="18" charset="0"/>
                </a:rPr>
                <a:t>个省市取消农业户口 想入深户的要三思</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697627" cy="711624"/>
              <a:chOff x="7563971" y="116026"/>
              <a:chExt cx="697627"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697627" cy="707886"/>
              </a:xfrm>
              <a:prstGeom prst="rect">
                <a:avLst/>
              </a:prstGeom>
              <a:solidFill>
                <a:schemeClr val="bg1">
                  <a:lumMod val="65000"/>
                </a:schemeClr>
              </a:solidFill>
            </p:spPr>
            <p:txBody>
              <a:bodyPr wrap="none" rtlCol="0">
                <a:spAutoFit/>
              </a:bodyPr>
              <a:lstStyle/>
              <a:p>
                <a:r>
                  <a:rPr lang="zh-CN" altLang="en-US" sz="4000" dirty="0">
                    <a:solidFill>
                      <a:schemeClr val="bg1"/>
                    </a:solidFill>
                  </a:rPr>
                  <a:t>例</a:t>
                </a:r>
              </a:p>
            </p:txBody>
          </p:sp>
        </p:grpSp>
      </p:grpSp>
      <p:sp>
        <p:nvSpPr>
          <p:cNvPr id="2" name="矩形 1"/>
          <p:cNvSpPr/>
          <p:nvPr/>
        </p:nvSpPr>
        <p:spPr>
          <a:xfrm>
            <a:off x="693675" y="1835372"/>
            <a:ext cx="7625631" cy="923330"/>
          </a:xfrm>
          <a:prstGeom prst="rect">
            <a:avLst/>
          </a:prstGeom>
        </p:spPr>
        <p:txBody>
          <a:bodyPr wrap="square">
            <a:spAutoFit/>
          </a:bodyPr>
          <a:lstStyle/>
          <a:p>
            <a:pPr indent="457200"/>
            <a:r>
              <a:rPr lang="zh-CN" altLang="en-US" dirty="0"/>
              <a:t>国家要取消农业户口和非农户口区分啦，全部登记为居民户口。据不完全统计，截至目前已经有 </a:t>
            </a:r>
            <a:r>
              <a:rPr lang="en-US" altLang="zh-CN" dirty="0"/>
              <a:t>30 </a:t>
            </a:r>
            <a:r>
              <a:rPr lang="zh-CN" altLang="en-US" dirty="0"/>
              <a:t>个省市出台户籍制度改革方案，广东也包括在内哦。</a:t>
            </a:r>
          </a:p>
        </p:txBody>
      </p:sp>
      <p:pic>
        <p:nvPicPr>
          <p:cNvPr id="1026" name="Picture 2" descr="30个省市取消农业户口 想入深户的要三思"/>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7115" y="2758702"/>
            <a:ext cx="5238750" cy="2066925"/>
          </a:xfrm>
          <a:prstGeom prst="rect">
            <a:avLst/>
          </a:prstGeom>
          <a:noFill/>
          <a:extLst>
            <a:ext uri="{909E8E84-426E-40DD-AFC4-6F175D3DCCD1}">
              <a14:hiddenFill xmlns:a14="http://schemas.microsoft.com/office/drawing/2010/main">
                <a:solidFill>
                  <a:srgbClr val="FFFFFF"/>
                </a:solidFill>
              </a14:hiddenFill>
            </a:ext>
          </a:extLst>
        </p:spPr>
      </p:pic>
      <p:sp>
        <p:nvSpPr>
          <p:cNvPr id="3" name="矩形 2"/>
          <p:cNvSpPr/>
          <p:nvPr/>
        </p:nvSpPr>
        <p:spPr>
          <a:xfrm>
            <a:off x="3298467" y="1315896"/>
            <a:ext cx="2416046" cy="369332"/>
          </a:xfrm>
          <a:prstGeom prst="rect">
            <a:avLst/>
          </a:prstGeom>
        </p:spPr>
        <p:txBody>
          <a:bodyPr wrap="none">
            <a:spAutoFit/>
          </a:bodyPr>
          <a:lstStyle/>
          <a:p>
            <a:r>
              <a:rPr lang="en-US" altLang="zh-CN" dirty="0">
                <a:solidFill>
                  <a:srgbClr val="888888"/>
                </a:solidFill>
                <a:latin typeface="Arial" panose="020B0604020202020204" pitchFamily="34" charset="0"/>
              </a:rPr>
              <a:t>2016-10-09 </a:t>
            </a:r>
            <a:r>
              <a:rPr lang="zh-CN" altLang="en-US" dirty="0">
                <a:solidFill>
                  <a:srgbClr val="888888"/>
                </a:solidFill>
                <a:latin typeface="Arial" panose="020B0604020202020204" pitchFamily="34" charset="0"/>
              </a:rPr>
              <a:t>网易新闻</a:t>
            </a:r>
            <a:r>
              <a:rPr lang="en-US" altLang="zh-CN" dirty="0">
                <a:solidFill>
                  <a:srgbClr val="888888"/>
                </a:solidFill>
                <a:latin typeface="Arial" panose="020B0604020202020204" pitchFamily="34" charset="0"/>
              </a:rPr>
              <a:t> </a:t>
            </a:r>
            <a:endParaRPr lang="zh-CN" altLang="en-US" dirty="0"/>
          </a:p>
        </p:txBody>
      </p:sp>
    </p:spTree>
    <p:extLst>
      <p:ext uri="{BB962C8B-B14F-4D97-AF65-F5344CB8AC3E}">
        <p14:creationId xmlns:p14="http://schemas.microsoft.com/office/powerpoint/2010/main" val="56359941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1449422" y="383318"/>
            <a:ext cx="6812176" cy="715362"/>
            <a:chOff x="1449422" y="383318"/>
            <a:chExt cx="6812176" cy="715362"/>
          </a:xfrm>
        </p:grpSpPr>
        <p:sp>
          <p:nvSpPr>
            <p:cNvPr id="14" name="矩形 13"/>
            <p:cNvSpPr/>
            <p:nvPr/>
          </p:nvSpPr>
          <p:spPr>
            <a:xfrm>
              <a:off x="1449422" y="637015"/>
              <a:ext cx="6114550" cy="461665"/>
            </a:xfrm>
            <a:prstGeom prst="rect">
              <a:avLst/>
            </a:prstGeom>
          </p:spPr>
          <p:txBody>
            <a:bodyPr wrap="square">
              <a:spAutoFit/>
            </a:bodyPr>
            <a:lstStyle/>
            <a:p>
              <a:pPr algn="r"/>
              <a:r>
                <a:rPr lang="en-US" altLang="zh-CN" sz="2400" b="1" kern="100" dirty="0">
                  <a:solidFill>
                    <a:schemeClr val="bg1">
                      <a:lumMod val="50000"/>
                    </a:schemeClr>
                  </a:solidFill>
                  <a:latin typeface="+mj-ea"/>
                  <a:cs typeface="Times New Roman" panose="02020603050405020304" pitchFamily="18" charset="0"/>
                </a:rPr>
                <a:t>30</a:t>
              </a:r>
              <a:r>
                <a:rPr lang="zh-CN" altLang="en-US" sz="2400" b="1" kern="100" dirty="0">
                  <a:solidFill>
                    <a:schemeClr val="bg1">
                      <a:lumMod val="50000"/>
                    </a:schemeClr>
                  </a:solidFill>
                  <a:latin typeface="+mj-ea"/>
                  <a:cs typeface="Times New Roman" panose="02020603050405020304" pitchFamily="18" charset="0"/>
                </a:rPr>
                <a:t>个省市取消农业户口 想入深户的要三思</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697627" cy="711624"/>
              <a:chOff x="7563971" y="116026"/>
              <a:chExt cx="697627"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697627" cy="707886"/>
              </a:xfrm>
              <a:prstGeom prst="rect">
                <a:avLst/>
              </a:prstGeom>
              <a:solidFill>
                <a:schemeClr val="bg1">
                  <a:lumMod val="65000"/>
                </a:schemeClr>
              </a:solidFill>
            </p:spPr>
            <p:txBody>
              <a:bodyPr wrap="none" rtlCol="0">
                <a:spAutoFit/>
              </a:bodyPr>
              <a:lstStyle/>
              <a:p>
                <a:r>
                  <a:rPr lang="zh-CN" altLang="en-US" sz="4000" dirty="0">
                    <a:solidFill>
                      <a:schemeClr val="bg1"/>
                    </a:solidFill>
                  </a:rPr>
                  <a:t>例</a:t>
                </a:r>
              </a:p>
            </p:txBody>
          </p:sp>
        </p:grpSp>
      </p:grpSp>
      <p:sp>
        <p:nvSpPr>
          <p:cNvPr id="2" name="矩形 1"/>
          <p:cNvSpPr/>
          <p:nvPr/>
        </p:nvSpPr>
        <p:spPr>
          <a:xfrm>
            <a:off x="693675" y="1835372"/>
            <a:ext cx="7625631" cy="3693319"/>
          </a:xfrm>
          <a:prstGeom prst="rect">
            <a:avLst/>
          </a:prstGeom>
        </p:spPr>
        <p:txBody>
          <a:bodyPr wrap="square">
            <a:spAutoFit/>
          </a:bodyPr>
          <a:lstStyle/>
          <a:p>
            <a:pPr indent="457200"/>
            <a:r>
              <a:rPr lang="zh-CN" altLang="en-US" dirty="0"/>
              <a:t>深户分为集体户口和个人户口</a:t>
            </a:r>
          </a:p>
          <a:p>
            <a:pPr indent="457200"/>
            <a:r>
              <a:rPr lang="zh-CN" altLang="en-US" b="1" dirty="0">
                <a:solidFill>
                  <a:srgbClr val="A6A6A6"/>
                </a:solidFill>
              </a:rPr>
              <a:t>集体户口</a:t>
            </a:r>
            <a:r>
              <a:rPr lang="zh-CN" altLang="en-US" dirty="0"/>
              <a:t>：如果你在深圳木有房，你的直系亲属或朋友在深圳也木有房，那你的户籍关系要挂靠在公司、人才市场等地方。这就是集体户口。</a:t>
            </a:r>
          </a:p>
          <a:p>
            <a:pPr indent="457200"/>
            <a:r>
              <a:rPr lang="zh-CN" altLang="en-US" b="1" dirty="0">
                <a:solidFill>
                  <a:srgbClr val="A6A6A6"/>
                </a:solidFill>
              </a:rPr>
              <a:t>个人户口</a:t>
            </a:r>
            <a:r>
              <a:rPr lang="zh-CN" altLang="en-US" dirty="0"/>
              <a:t>：个人户口也就是我们通常意义上的家庭户口了，你爸妈是深圳户口，生了你，你拿的就是深圳个人户口。</a:t>
            </a:r>
            <a:endParaRPr lang="en-US" altLang="zh-CN" dirty="0"/>
          </a:p>
          <a:p>
            <a:pPr indent="457200"/>
            <a:endParaRPr lang="en-US" altLang="zh-CN" dirty="0"/>
          </a:p>
          <a:p>
            <a:pPr indent="457200"/>
            <a:r>
              <a:rPr lang="zh-CN" altLang="en-US" dirty="0"/>
              <a:t>目前集体户口分为三大类</a:t>
            </a:r>
          </a:p>
          <a:p>
            <a:pPr indent="457200"/>
            <a:r>
              <a:rPr lang="zh-CN" altLang="en-US" b="1" dirty="0">
                <a:solidFill>
                  <a:srgbClr val="A6A6A6"/>
                </a:solidFill>
              </a:rPr>
              <a:t>学生集体户口</a:t>
            </a:r>
            <a:r>
              <a:rPr lang="zh-CN" altLang="en-US" dirty="0"/>
              <a:t>：到深圳读大学的朋友通知书上都会写是否入户，如果迁入的话就是学校的集体户口。 单位集体户口</a:t>
            </a:r>
          </a:p>
          <a:p>
            <a:pPr indent="457200"/>
            <a:r>
              <a:rPr lang="zh-CN" altLang="en-US" b="1" dirty="0">
                <a:solidFill>
                  <a:srgbClr val="A6A6A6"/>
                </a:solidFill>
              </a:rPr>
              <a:t>单位集体户口</a:t>
            </a:r>
            <a:r>
              <a:rPr lang="zh-CN" altLang="en-US" dirty="0"/>
              <a:t>：在深圳做公务员，或者在事业单位上班的朋友，户口会直接迁到单位，变成单位集体户口。 人才市场集体户口</a:t>
            </a:r>
          </a:p>
          <a:p>
            <a:pPr indent="457200"/>
            <a:r>
              <a:rPr lang="zh-CN" altLang="en-US" b="1" dirty="0">
                <a:solidFill>
                  <a:srgbClr val="A6A6A6"/>
                </a:solidFill>
              </a:rPr>
              <a:t>人才市场集体户口</a:t>
            </a:r>
            <a:r>
              <a:rPr lang="zh-CN" altLang="en-US" dirty="0"/>
              <a:t>：如果你在非政府单位上班，要入深户的话就得把户口挂靠到人才服务中心，也就是人才市场集体户口。</a:t>
            </a:r>
          </a:p>
        </p:txBody>
      </p:sp>
    </p:spTree>
    <p:extLst>
      <p:ext uri="{BB962C8B-B14F-4D97-AF65-F5344CB8AC3E}">
        <p14:creationId xmlns:p14="http://schemas.microsoft.com/office/powerpoint/2010/main" val="1561990283"/>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1449422" y="383318"/>
            <a:ext cx="6812176" cy="715362"/>
            <a:chOff x="1449422" y="383318"/>
            <a:chExt cx="6812176" cy="715362"/>
          </a:xfrm>
        </p:grpSpPr>
        <p:sp>
          <p:nvSpPr>
            <p:cNvPr id="14" name="矩形 13"/>
            <p:cNvSpPr/>
            <p:nvPr/>
          </p:nvSpPr>
          <p:spPr>
            <a:xfrm>
              <a:off x="1449422" y="637015"/>
              <a:ext cx="6114550" cy="461665"/>
            </a:xfrm>
            <a:prstGeom prst="rect">
              <a:avLst/>
            </a:prstGeom>
          </p:spPr>
          <p:txBody>
            <a:bodyPr wrap="square">
              <a:spAutoFit/>
            </a:bodyPr>
            <a:lstStyle/>
            <a:p>
              <a:pPr algn="r"/>
              <a:r>
                <a:rPr lang="en-US" altLang="zh-CN" sz="2400" b="1" kern="100" dirty="0">
                  <a:solidFill>
                    <a:schemeClr val="bg1">
                      <a:lumMod val="50000"/>
                    </a:schemeClr>
                  </a:solidFill>
                  <a:latin typeface="+mj-ea"/>
                  <a:cs typeface="Times New Roman" panose="02020603050405020304" pitchFamily="18" charset="0"/>
                </a:rPr>
                <a:t>30</a:t>
              </a:r>
              <a:r>
                <a:rPr lang="zh-CN" altLang="en-US" sz="2400" b="1" kern="100" dirty="0">
                  <a:solidFill>
                    <a:schemeClr val="bg1">
                      <a:lumMod val="50000"/>
                    </a:schemeClr>
                  </a:solidFill>
                  <a:latin typeface="+mj-ea"/>
                  <a:cs typeface="Times New Roman" panose="02020603050405020304" pitchFamily="18" charset="0"/>
                </a:rPr>
                <a:t>个省市取消农业户口 想入深户的要三思</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697627" cy="711624"/>
              <a:chOff x="7563971" y="116026"/>
              <a:chExt cx="697627"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697627" cy="707886"/>
              </a:xfrm>
              <a:prstGeom prst="rect">
                <a:avLst/>
              </a:prstGeom>
              <a:solidFill>
                <a:schemeClr val="bg1">
                  <a:lumMod val="65000"/>
                </a:schemeClr>
              </a:solidFill>
            </p:spPr>
            <p:txBody>
              <a:bodyPr wrap="none" rtlCol="0">
                <a:spAutoFit/>
              </a:bodyPr>
              <a:lstStyle/>
              <a:p>
                <a:r>
                  <a:rPr lang="zh-CN" altLang="en-US" sz="4000" dirty="0">
                    <a:solidFill>
                      <a:schemeClr val="bg1"/>
                    </a:solidFill>
                  </a:rPr>
                  <a:t>例</a:t>
                </a:r>
              </a:p>
            </p:txBody>
          </p:sp>
        </p:grpSp>
      </p:grpSp>
      <p:sp>
        <p:nvSpPr>
          <p:cNvPr id="8" name="矩形 7"/>
          <p:cNvSpPr/>
          <p:nvPr/>
        </p:nvSpPr>
        <p:spPr>
          <a:xfrm>
            <a:off x="693675" y="1835372"/>
            <a:ext cx="7625631" cy="3970318"/>
          </a:xfrm>
          <a:prstGeom prst="rect">
            <a:avLst/>
          </a:prstGeom>
        </p:spPr>
        <p:txBody>
          <a:bodyPr wrap="square">
            <a:spAutoFit/>
          </a:bodyPr>
          <a:lstStyle/>
          <a:p>
            <a:pPr indent="457200"/>
            <a:r>
              <a:rPr lang="zh-CN" altLang="en-US" dirty="0"/>
              <a:t>个人户口和集体户口享受的基本福利、社保和待遇是一样的哦。 但在某些地方，集体户口还是比较麻烦。</a:t>
            </a:r>
          </a:p>
          <a:p>
            <a:pPr indent="457200"/>
            <a:r>
              <a:rPr lang="en-US" altLang="zh-CN" dirty="0"/>
              <a:t>1</a:t>
            </a:r>
            <a:r>
              <a:rPr lang="zh-CN" altLang="en-US" dirty="0"/>
              <a:t>、</a:t>
            </a:r>
            <a:r>
              <a:rPr lang="zh-CN" altLang="en-US" b="1" dirty="0">
                <a:solidFill>
                  <a:srgbClr val="A6A6A6"/>
                </a:solidFill>
              </a:rPr>
              <a:t>户口使用麻烦</a:t>
            </a:r>
          </a:p>
          <a:p>
            <a:pPr indent="457200"/>
            <a:r>
              <a:rPr lang="zh-CN" altLang="en-US" dirty="0"/>
              <a:t>集体户口是挂靠在别的地方，所以你办事要用到户口本的时候就会出现借用问题。你得各种找公司，找人力请假去办理借用吧，反正各种申请跑断你腿，折腾得不行。</a:t>
            </a:r>
            <a:endParaRPr lang="en-US" altLang="zh-CN" dirty="0"/>
          </a:p>
          <a:p>
            <a:pPr indent="457200"/>
            <a:r>
              <a:rPr lang="en-US" altLang="zh-CN" dirty="0"/>
              <a:t>2</a:t>
            </a:r>
            <a:r>
              <a:rPr lang="zh-CN" altLang="en-US" dirty="0"/>
              <a:t>、</a:t>
            </a:r>
            <a:r>
              <a:rPr lang="zh-CN" altLang="en-US" b="1" dirty="0">
                <a:solidFill>
                  <a:srgbClr val="A6A6A6"/>
                </a:solidFill>
              </a:rPr>
              <a:t>子女落户麻烦</a:t>
            </a:r>
          </a:p>
          <a:p>
            <a:pPr indent="457200"/>
            <a:r>
              <a:rPr lang="zh-CN" altLang="en-US" dirty="0"/>
              <a:t>个人户口子女落户直接办理就 </a:t>
            </a:r>
            <a:r>
              <a:rPr lang="en-US" altLang="zh-CN" dirty="0"/>
              <a:t>OK</a:t>
            </a:r>
            <a:r>
              <a:rPr lang="zh-CN" altLang="en-US" dirty="0"/>
              <a:t>，但你是集体户口啊，必须先征得公司同意才能用公司集体户口的首页复印件加盖公司公章办理！</a:t>
            </a:r>
            <a:endParaRPr lang="en-US" altLang="zh-CN" dirty="0"/>
          </a:p>
          <a:p>
            <a:pPr indent="457200"/>
            <a:r>
              <a:rPr lang="zh-CN" altLang="en-US" dirty="0"/>
              <a:t> </a:t>
            </a:r>
            <a:r>
              <a:rPr lang="en-US" altLang="zh-CN" dirty="0"/>
              <a:t>3</a:t>
            </a:r>
            <a:r>
              <a:rPr lang="zh-CN" altLang="en-US" dirty="0"/>
              <a:t>、</a:t>
            </a:r>
            <a:r>
              <a:rPr lang="zh-CN" altLang="en-US" b="1" dirty="0">
                <a:solidFill>
                  <a:srgbClr val="A6A6A6"/>
                </a:solidFill>
              </a:rPr>
              <a:t>子女教育麻烦</a:t>
            </a:r>
          </a:p>
          <a:p>
            <a:pPr indent="457200"/>
            <a:r>
              <a:rPr lang="zh-CN" altLang="en-US" dirty="0"/>
              <a:t>你享受的福利可以和个人户口一样，但你的孩子不一定一样。如深圳学校积分入学时有房产的孩子更有优势！在教育资源这块，两种户口还是有差别的。</a:t>
            </a:r>
            <a:endParaRPr lang="en-US" altLang="zh-CN" dirty="0"/>
          </a:p>
          <a:p>
            <a:pPr indent="457200"/>
            <a:r>
              <a:rPr lang="zh-CN" altLang="en-US" dirty="0"/>
              <a:t>也就是说，老子不买套房，真的是在深圳很难立足啊！</a:t>
            </a:r>
          </a:p>
        </p:txBody>
      </p:sp>
    </p:spTree>
    <p:extLst>
      <p:ext uri="{BB962C8B-B14F-4D97-AF65-F5344CB8AC3E}">
        <p14:creationId xmlns:p14="http://schemas.microsoft.com/office/powerpoint/2010/main" val="3004126353"/>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1449422" y="383318"/>
            <a:ext cx="6812176" cy="715362"/>
            <a:chOff x="1449422" y="383318"/>
            <a:chExt cx="6812176" cy="715362"/>
          </a:xfrm>
        </p:grpSpPr>
        <p:sp>
          <p:nvSpPr>
            <p:cNvPr id="14" name="矩形 13"/>
            <p:cNvSpPr/>
            <p:nvPr/>
          </p:nvSpPr>
          <p:spPr>
            <a:xfrm>
              <a:off x="1449422" y="637015"/>
              <a:ext cx="6114550" cy="461665"/>
            </a:xfrm>
            <a:prstGeom prst="rect">
              <a:avLst/>
            </a:prstGeom>
          </p:spPr>
          <p:txBody>
            <a:bodyPr wrap="square">
              <a:spAutoFit/>
            </a:bodyPr>
            <a:lstStyle/>
            <a:p>
              <a:pPr algn="r"/>
              <a:r>
                <a:rPr lang="en-US" altLang="zh-CN" sz="2400" b="1" kern="100" dirty="0">
                  <a:solidFill>
                    <a:schemeClr val="bg1">
                      <a:lumMod val="50000"/>
                    </a:schemeClr>
                  </a:solidFill>
                  <a:latin typeface="+mj-ea"/>
                  <a:cs typeface="Times New Roman" panose="02020603050405020304" pitchFamily="18" charset="0"/>
                </a:rPr>
                <a:t>30</a:t>
              </a:r>
              <a:r>
                <a:rPr lang="zh-CN" altLang="en-US" sz="2400" b="1" kern="100" dirty="0">
                  <a:solidFill>
                    <a:schemeClr val="bg1">
                      <a:lumMod val="50000"/>
                    </a:schemeClr>
                  </a:solidFill>
                  <a:latin typeface="+mj-ea"/>
                  <a:cs typeface="Times New Roman" panose="02020603050405020304" pitchFamily="18" charset="0"/>
                </a:rPr>
                <a:t>个省市取消农业户口 想入深户的要三思</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697627" cy="711624"/>
              <a:chOff x="7563971" y="116026"/>
              <a:chExt cx="697627"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697627" cy="707886"/>
              </a:xfrm>
              <a:prstGeom prst="rect">
                <a:avLst/>
              </a:prstGeom>
              <a:solidFill>
                <a:schemeClr val="bg1">
                  <a:lumMod val="65000"/>
                </a:schemeClr>
              </a:solidFill>
            </p:spPr>
            <p:txBody>
              <a:bodyPr wrap="none" rtlCol="0">
                <a:spAutoFit/>
              </a:bodyPr>
              <a:lstStyle/>
              <a:p>
                <a:r>
                  <a:rPr lang="zh-CN" altLang="en-US" sz="4000" dirty="0">
                    <a:solidFill>
                      <a:schemeClr val="bg1"/>
                    </a:solidFill>
                  </a:rPr>
                  <a:t>例</a:t>
                </a:r>
              </a:p>
            </p:txBody>
          </p:sp>
        </p:grpSp>
      </p:grpSp>
      <p:sp>
        <p:nvSpPr>
          <p:cNvPr id="8" name="矩形 7"/>
          <p:cNvSpPr/>
          <p:nvPr/>
        </p:nvSpPr>
        <p:spPr>
          <a:xfrm>
            <a:off x="693675" y="1835372"/>
            <a:ext cx="7625631" cy="4524315"/>
          </a:xfrm>
          <a:prstGeom prst="rect">
            <a:avLst/>
          </a:prstGeom>
        </p:spPr>
        <p:txBody>
          <a:bodyPr wrap="square">
            <a:spAutoFit/>
          </a:bodyPr>
          <a:lstStyle/>
          <a:p>
            <a:pPr indent="457200"/>
            <a:r>
              <a:rPr lang="zh-CN" altLang="en-US" dirty="0"/>
              <a:t>还是好好当我的农户吧！毕竟农户还是有很多好处的哦。</a:t>
            </a:r>
          </a:p>
          <a:p>
            <a:pPr indent="457200"/>
            <a:r>
              <a:rPr lang="en-US" altLang="zh-CN" dirty="0"/>
              <a:t>1</a:t>
            </a:r>
            <a:r>
              <a:rPr lang="zh-CN" altLang="en-US" b="1" dirty="0">
                <a:solidFill>
                  <a:srgbClr val="A6A6A6"/>
                </a:solidFill>
              </a:rPr>
              <a:t>享受集体收益分配权</a:t>
            </a:r>
          </a:p>
          <a:p>
            <a:pPr indent="457200"/>
            <a:r>
              <a:rPr lang="zh-CN" altLang="en-US" dirty="0"/>
              <a:t>经济利益集体化啦，现在村里凡是有户口的，不论大小，每人每年都能得到分红，但如果户口迁出农村，不好意思分红没你份咯。</a:t>
            </a:r>
            <a:endParaRPr lang="en-US" altLang="zh-CN" dirty="0"/>
          </a:p>
          <a:p>
            <a:pPr indent="457200"/>
            <a:r>
              <a:rPr lang="en-US" altLang="zh-CN" dirty="0"/>
              <a:t>2</a:t>
            </a:r>
            <a:r>
              <a:rPr lang="zh-CN" altLang="en-US" b="1" dirty="0">
                <a:solidFill>
                  <a:srgbClr val="A6A6A6"/>
                </a:solidFill>
              </a:rPr>
              <a:t>拥有承包地和宅基地</a:t>
            </a:r>
          </a:p>
          <a:p>
            <a:pPr indent="457200"/>
            <a:r>
              <a:rPr lang="zh-CN" altLang="en-US" dirty="0"/>
              <a:t>农民可以在自己家基地建房了！还可以拿到承包地、宅基地、林地等各种各样的补贴，近郊区的土地升值导致农村户口的含金量越来越高，农村户籍太吸引人啦！</a:t>
            </a:r>
            <a:endParaRPr lang="en-US" altLang="zh-CN" dirty="0"/>
          </a:p>
          <a:p>
            <a:pPr indent="457200"/>
            <a:r>
              <a:rPr lang="en-US" altLang="zh-CN" dirty="0"/>
              <a:t>3</a:t>
            </a:r>
            <a:r>
              <a:rPr lang="zh-CN" altLang="en-US" b="1" dirty="0">
                <a:solidFill>
                  <a:srgbClr val="A6A6A6"/>
                </a:solidFill>
              </a:rPr>
              <a:t>整合新型农村合作医疗制度</a:t>
            </a:r>
          </a:p>
          <a:p>
            <a:pPr indent="457200"/>
            <a:r>
              <a:rPr lang="zh-CN" altLang="en-US" dirty="0"/>
              <a:t>新型农村合作医疗制度（以下简称</a:t>
            </a:r>
            <a:r>
              <a:rPr lang="en-US" altLang="zh-CN" dirty="0"/>
              <a:t>"</a:t>
            </a:r>
            <a:r>
              <a:rPr lang="zh-CN" altLang="en-US" dirty="0"/>
              <a:t>新农合</a:t>
            </a:r>
            <a:r>
              <a:rPr lang="en-US" altLang="zh-CN" dirty="0"/>
              <a:t>"</a:t>
            </a:r>
            <a:r>
              <a:rPr lang="zh-CN" altLang="en-US" dirty="0"/>
              <a:t>）是以大病统筹为主的农民医疗互助共济制度，以后凡是患大病的患者将可以报销高额医疗费，参与新农合的农民报销比例不低于 </a:t>
            </a:r>
            <a:r>
              <a:rPr lang="en-US" altLang="zh-CN" dirty="0"/>
              <a:t>50%</a:t>
            </a:r>
            <a:r>
              <a:rPr lang="zh-CN" altLang="en-US" dirty="0"/>
              <a:t>，政府还会给新农合人均筹资一定补助。</a:t>
            </a:r>
            <a:endParaRPr lang="en-US" altLang="zh-CN" dirty="0"/>
          </a:p>
          <a:p>
            <a:pPr indent="457200"/>
            <a:r>
              <a:rPr lang="en-US" altLang="zh-CN" dirty="0"/>
              <a:t>4</a:t>
            </a:r>
            <a:r>
              <a:rPr lang="zh-CN" altLang="en-US" b="1" dirty="0">
                <a:solidFill>
                  <a:srgbClr val="A6A6A6"/>
                </a:solidFill>
              </a:rPr>
              <a:t>征地补偿</a:t>
            </a:r>
          </a:p>
          <a:p>
            <a:pPr indent="457200"/>
            <a:r>
              <a:rPr lang="zh-CN" altLang="en-US" dirty="0"/>
              <a:t>对农民所有土地实行征收或征用，并按照被征地的原用途给予补偿。如北京郊区，补偿标准已经达到每亩地 </a:t>
            </a:r>
            <a:r>
              <a:rPr lang="en-US" altLang="zh-CN" dirty="0"/>
              <a:t>20 </a:t>
            </a:r>
            <a:r>
              <a:rPr lang="zh-CN" altLang="en-US" dirty="0"/>
              <a:t>万元。</a:t>
            </a:r>
          </a:p>
        </p:txBody>
      </p:sp>
    </p:spTree>
    <p:extLst>
      <p:ext uri="{BB962C8B-B14F-4D97-AF65-F5344CB8AC3E}">
        <p14:creationId xmlns:p14="http://schemas.microsoft.com/office/powerpoint/2010/main" val="422848706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1449422" y="383318"/>
            <a:ext cx="6812176" cy="715362"/>
            <a:chOff x="1449422" y="383318"/>
            <a:chExt cx="6812176" cy="715362"/>
          </a:xfrm>
        </p:grpSpPr>
        <p:sp>
          <p:nvSpPr>
            <p:cNvPr id="14" name="矩形 13"/>
            <p:cNvSpPr/>
            <p:nvPr/>
          </p:nvSpPr>
          <p:spPr>
            <a:xfrm>
              <a:off x="1449422" y="637015"/>
              <a:ext cx="6114550" cy="461665"/>
            </a:xfrm>
            <a:prstGeom prst="rect">
              <a:avLst/>
            </a:prstGeom>
          </p:spPr>
          <p:txBody>
            <a:bodyPr wrap="square">
              <a:spAutoFit/>
            </a:bodyPr>
            <a:lstStyle/>
            <a:p>
              <a:pPr algn="r"/>
              <a:r>
                <a:rPr lang="en-US" altLang="zh-CN" sz="2400" b="1" kern="100" dirty="0">
                  <a:solidFill>
                    <a:schemeClr val="bg1">
                      <a:lumMod val="50000"/>
                    </a:schemeClr>
                  </a:solidFill>
                  <a:latin typeface="+mj-ea"/>
                  <a:cs typeface="Times New Roman" panose="02020603050405020304" pitchFamily="18" charset="0"/>
                </a:rPr>
                <a:t>30</a:t>
              </a:r>
              <a:r>
                <a:rPr lang="zh-CN" altLang="en-US" sz="2400" b="1" kern="100" dirty="0">
                  <a:solidFill>
                    <a:schemeClr val="bg1">
                      <a:lumMod val="50000"/>
                    </a:schemeClr>
                  </a:solidFill>
                  <a:latin typeface="+mj-ea"/>
                  <a:cs typeface="Times New Roman" panose="02020603050405020304" pitchFamily="18" charset="0"/>
                </a:rPr>
                <a:t>个省市取消农业户口 想入深户的要三思</a:t>
              </a:r>
              <a:endParaRPr lang="zh-CN" altLang="en-US" sz="2400" b="1" dirty="0">
                <a:solidFill>
                  <a:schemeClr val="bg1">
                    <a:lumMod val="50000"/>
                  </a:schemeClr>
                </a:solidFill>
                <a:latin typeface="+mj-ea"/>
              </a:endParaRPr>
            </a:p>
          </p:txBody>
        </p:sp>
        <p:grpSp>
          <p:nvGrpSpPr>
            <p:cNvPr id="15" name="组合 14"/>
            <p:cNvGrpSpPr/>
            <p:nvPr/>
          </p:nvGrpSpPr>
          <p:grpSpPr>
            <a:xfrm>
              <a:off x="7563971" y="383318"/>
              <a:ext cx="697627" cy="711624"/>
              <a:chOff x="7563971" y="116026"/>
              <a:chExt cx="697627" cy="711624"/>
            </a:xfrm>
            <a:solidFill>
              <a:schemeClr val="tx1">
                <a:lumMod val="50000"/>
                <a:lumOff val="50000"/>
              </a:schemeClr>
            </a:solidFill>
          </p:grpSpPr>
          <p:sp>
            <p:nvSpPr>
              <p:cNvPr id="16" name="矩形 15"/>
              <p:cNvSpPr/>
              <p:nvPr/>
            </p:nvSpPr>
            <p:spPr>
              <a:xfrm>
                <a:off x="7563971" y="116026"/>
                <a:ext cx="696414" cy="666732"/>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7" name="文本框 16"/>
              <p:cNvSpPr txBox="1"/>
              <p:nvPr/>
            </p:nvSpPr>
            <p:spPr>
              <a:xfrm>
                <a:off x="7563971" y="119764"/>
                <a:ext cx="697627" cy="707886"/>
              </a:xfrm>
              <a:prstGeom prst="rect">
                <a:avLst/>
              </a:prstGeom>
              <a:solidFill>
                <a:schemeClr val="bg1">
                  <a:lumMod val="65000"/>
                </a:schemeClr>
              </a:solidFill>
            </p:spPr>
            <p:txBody>
              <a:bodyPr wrap="none" rtlCol="0">
                <a:spAutoFit/>
              </a:bodyPr>
              <a:lstStyle/>
              <a:p>
                <a:r>
                  <a:rPr lang="zh-CN" altLang="en-US" sz="4000" dirty="0">
                    <a:solidFill>
                      <a:schemeClr val="bg1"/>
                    </a:solidFill>
                  </a:rPr>
                  <a:t>例</a:t>
                </a:r>
              </a:p>
            </p:txBody>
          </p:sp>
        </p:grpSp>
      </p:grpSp>
      <p:sp>
        <p:nvSpPr>
          <p:cNvPr id="8" name="矩形 7"/>
          <p:cNvSpPr/>
          <p:nvPr/>
        </p:nvSpPr>
        <p:spPr>
          <a:xfrm>
            <a:off x="693675" y="1835372"/>
            <a:ext cx="7625631" cy="4247317"/>
          </a:xfrm>
          <a:prstGeom prst="rect">
            <a:avLst/>
          </a:prstGeom>
        </p:spPr>
        <p:txBody>
          <a:bodyPr wrap="square">
            <a:spAutoFit/>
          </a:bodyPr>
          <a:lstStyle/>
          <a:p>
            <a:pPr indent="457200"/>
            <a:r>
              <a:rPr lang="en-US" altLang="zh-CN" dirty="0"/>
              <a:t>5</a:t>
            </a:r>
            <a:r>
              <a:rPr lang="zh-CN" altLang="en-US" b="1" dirty="0">
                <a:solidFill>
                  <a:srgbClr val="A6A6A6"/>
                </a:solidFill>
              </a:rPr>
              <a:t>养老保险</a:t>
            </a:r>
          </a:p>
          <a:p>
            <a:pPr indent="457200"/>
            <a:r>
              <a:rPr lang="zh-CN" altLang="en-US" dirty="0"/>
              <a:t>有些地方农村户口的男人 </a:t>
            </a:r>
            <a:r>
              <a:rPr lang="en-US" altLang="zh-CN" dirty="0"/>
              <a:t>45 </a:t>
            </a:r>
            <a:r>
              <a:rPr lang="zh-CN" altLang="en-US" dirty="0"/>
              <a:t>岁以上，女人 </a:t>
            </a:r>
            <a:r>
              <a:rPr lang="en-US" altLang="zh-CN" dirty="0"/>
              <a:t>40 </a:t>
            </a:r>
            <a:r>
              <a:rPr lang="zh-CN" altLang="en-US" dirty="0"/>
              <a:t>岁以上，都买了养老保险，政府帮出 </a:t>
            </a:r>
            <a:r>
              <a:rPr lang="en-US" altLang="zh-CN" dirty="0"/>
              <a:t>1/3</a:t>
            </a:r>
            <a:r>
              <a:rPr lang="zh-CN" altLang="en-US" dirty="0"/>
              <a:t>，村里帮出 </a:t>
            </a:r>
            <a:r>
              <a:rPr lang="en-US" altLang="zh-CN" dirty="0"/>
              <a:t>1/3</a:t>
            </a:r>
            <a:r>
              <a:rPr lang="zh-CN" altLang="en-US" dirty="0"/>
              <a:t>，自己出 </a:t>
            </a:r>
            <a:r>
              <a:rPr lang="en-US" altLang="zh-CN" dirty="0"/>
              <a:t>1/3</a:t>
            </a:r>
            <a:r>
              <a:rPr lang="zh-CN" altLang="en-US" dirty="0"/>
              <a:t>，所以男的到 </a:t>
            </a:r>
            <a:r>
              <a:rPr lang="en-US" altLang="zh-CN" dirty="0"/>
              <a:t>60 </a:t>
            </a:r>
            <a:r>
              <a:rPr lang="zh-CN" altLang="en-US" dirty="0"/>
              <a:t>岁，女的到 </a:t>
            </a:r>
            <a:r>
              <a:rPr lang="en-US" altLang="zh-CN" dirty="0"/>
              <a:t>55 </a:t>
            </a:r>
            <a:r>
              <a:rPr lang="zh-CN" altLang="en-US" dirty="0"/>
              <a:t>岁，只用出很少一笔钱，每月就可以领到一定的养老金。相反很多非农业户口的人如果没有工作，就必须自己买养老保险！</a:t>
            </a:r>
            <a:endParaRPr lang="en-US" altLang="zh-CN" dirty="0"/>
          </a:p>
          <a:p>
            <a:pPr indent="457200"/>
            <a:r>
              <a:rPr lang="en-US" altLang="zh-CN" dirty="0"/>
              <a:t>6</a:t>
            </a:r>
            <a:r>
              <a:rPr lang="zh-CN" altLang="en-US" b="1" dirty="0">
                <a:solidFill>
                  <a:srgbClr val="A6A6A6"/>
                </a:solidFill>
              </a:rPr>
              <a:t>生育</a:t>
            </a:r>
          </a:p>
          <a:p>
            <a:pPr indent="457200"/>
            <a:r>
              <a:rPr lang="zh-CN" altLang="en-US" dirty="0"/>
              <a:t>虽然现在国家已经开放二胎了，但政府给农村一项特例，夫妻双方均属农村户口，第一个孩子是女孩的可以生二胎，独生子女家庭和二女户家庭享受国家补助。</a:t>
            </a:r>
            <a:endParaRPr lang="en-US" altLang="zh-CN" dirty="0"/>
          </a:p>
          <a:p>
            <a:pPr indent="457200"/>
            <a:r>
              <a:rPr lang="en-US" altLang="zh-CN" dirty="0"/>
              <a:t>7</a:t>
            </a:r>
            <a:r>
              <a:rPr lang="zh-CN" altLang="en-US" b="1" dirty="0">
                <a:solidFill>
                  <a:srgbClr val="A6A6A6"/>
                </a:solidFill>
              </a:rPr>
              <a:t>教育</a:t>
            </a:r>
          </a:p>
          <a:p>
            <a:pPr indent="457200"/>
            <a:r>
              <a:rPr lang="zh-CN" altLang="en-US" dirty="0"/>
              <a:t>部分地区农村义务教育全部免费啦！这下好啦，农民的收入和环境都会有所增长，物质生活和精神生活也将多姿多彩！</a:t>
            </a:r>
            <a:endParaRPr lang="en-US" altLang="zh-CN" dirty="0"/>
          </a:p>
          <a:p>
            <a:pPr indent="457200"/>
            <a:r>
              <a:rPr lang="zh-CN" altLang="en-US" dirty="0"/>
              <a:t>结语</a:t>
            </a:r>
            <a:endParaRPr lang="en-US" altLang="zh-CN" dirty="0"/>
          </a:p>
          <a:p>
            <a:pPr indent="457200"/>
            <a:r>
              <a:rPr lang="zh-CN" altLang="en-US" dirty="0"/>
              <a:t>随着近年来农村户口的增值，农村户口也不一定就比深户差</a:t>
            </a:r>
          </a:p>
          <a:p>
            <a:pPr indent="457200"/>
            <a:r>
              <a:rPr lang="zh-CN" altLang="en-US" dirty="0"/>
              <a:t>而深户的各种福利待遇也很不错，重点的就看自己怎么决定啦</a:t>
            </a:r>
          </a:p>
        </p:txBody>
      </p:sp>
    </p:spTree>
    <p:extLst>
      <p:ext uri="{BB962C8B-B14F-4D97-AF65-F5344CB8AC3E}">
        <p14:creationId xmlns:p14="http://schemas.microsoft.com/office/powerpoint/2010/main" val="2924016457"/>
      </p:ext>
    </p:extLst>
  </p:cSld>
  <p:clrMapOvr>
    <a:masterClrMapping/>
  </p:clrMapOvr>
  <p:transition spd="slow">
    <p:push dir="u"/>
  </p:transition>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2">
      <a:majorFont>
        <a:latin typeface="Arial Black"/>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5843</TotalTime>
  <Words>3526</Words>
  <Application>Microsoft Office PowerPoint</Application>
  <PresentationFormat>全屏显示(4:3)</PresentationFormat>
  <Paragraphs>317</Paragraphs>
  <Slides>34</Slides>
  <Notes>31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34</vt:i4>
      </vt:variant>
    </vt:vector>
  </HeadingPairs>
  <TitlesOfParts>
    <vt:vector size="46" baseType="lpstr">
      <vt:lpstr>HY헤드라인M</vt:lpstr>
      <vt:lpstr>仿宋_GB2312</vt:lpstr>
      <vt:lpstr>楷体_GB2312</vt:lpstr>
      <vt:lpstr>宋体</vt:lpstr>
      <vt:lpstr>微软雅黑</vt:lpstr>
      <vt:lpstr>Arial</vt:lpstr>
      <vt:lpstr>Arial Black</vt:lpstr>
      <vt:lpstr>Calibri</vt:lpstr>
      <vt:lpstr>Impact</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谢志鹏</dc:creator>
  <cp:lastModifiedBy>hasee</cp:lastModifiedBy>
  <cp:revision>364</cp:revision>
  <dcterms:created xsi:type="dcterms:W3CDTF">2013-02-22T09:25:07Z</dcterms:created>
  <dcterms:modified xsi:type="dcterms:W3CDTF">2016-10-18T15:41:51Z</dcterms:modified>
</cp:coreProperties>
</file>