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31"/>
  </p:notesMasterIdLst>
  <p:sldIdLst>
    <p:sldId id="259" r:id="rId2"/>
    <p:sldId id="265" r:id="rId3"/>
    <p:sldId id="266" r:id="rId4"/>
    <p:sldId id="274" r:id="rId5"/>
    <p:sldId id="267" r:id="rId6"/>
    <p:sldId id="276" r:id="rId7"/>
    <p:sldId id="289" r:id="rId8"/>
    <p:sldId id="290" r:id="rId9"/>
    <p:sldId id="268" r:id="rId10"/>
    <p:sldId id="277" r:id="rId11"/>
    <p:sldId id="292" r:id="rId12"/>
    <p:sldId id="293" r:id="rId13"/>
    <p:sldId id="291" r:id="rId14"/>
    <p:sldId id="294" r:id="rId15"/>
    <p:sldId id="273" r:id="rId16"/>
    <p:sldId id="295" r:id="rId17"/>
    <p:sldId id="296" r:id="rId18"/>
    <p:sldId id="270" r:id="rId19"/>
    <p:sldId id="297" r:id="rId20"/>
    <p:sldId id="298" r:id="rId21"/>
    <p:sldId id="299" r:id="rId22"/>
    <p:sldId id="300" r:id="rId23"/>
    <p:sldId id="275" r:id="rId24"/>
    <p:sldId id="302" r:id="rId25"/>
    <p:sldId id="303" r:id="rId26"/>
    <p:sldId id="304" r:id="rId27"/>
    <p:sldId id="285" r:id="rId28"/>
    <p:sldId id="287" r:id="rId29"/>
    <p:sldId id="272" r:id="rId30"/>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orient="horz" pos="232" userDrawn="1">
          <p15:clr>
            <a:srgbClr val="A4A3A4"/>
          </p15:clr>
        </p15:guide>
        <p15:guide id="4" orient="horz" pos="4088" userDrawn="1">
          <p15:clr>
            <a:srgbClr val="A4A3A4"/>
          </p15:clr>
        </p15:guide>
        <p15:guide id="5" pos="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3021" autoAdjust="0"/>
  </p:normalViewPr>
  <p:slideViewPr>
    <p:cSldViewPr snapToGrid="0" snapToObjects="1">
      <p:cViewPr varScale="1">
        <p:scale>
          <a:sx n="94" d="100"/>
          <a:sy n="94" d="100"/>
        </p:scale>
        <p:origin x="1158" y="96"/>
      </p:cViewPr>
      <p:guideLst>
        <p:guide pos="3840"/>
        <p:guide orient="horz" pos="2160"/>
        <p:guide orient="horz" pos="232"/>
        <p:guide orient="horz" pos="4088"/>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A2C0B-F7AF-4EB0-93AE-D0B5F635EF65}"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zh-CN" altLang="en-US"/>
        </a:p>
      </dgm:t>
    </dgm:pt>
    <dgm:pt modelId="{7416C56F-8BAA-43DD-96F9-5893F2FCD358}">
      <dgm:prSet/>
      <dgm:spPr/>
      <dgm:t>
        <a:bodyPr/>
        <a:lstStyle/>
        <a:p>
          <a:r>
            <a:rPr lang="zh-CN" altLang="en-US" dirty="0"/>
            <a:t>第一，控制济南土地投放的方法和节奏</a:t>
          </a:r>
        </a:p>
      </dgm:t>
    </dgm:pt>
    <dgm:pt modelId="{A8B9A6EB-8924-4245-8BD8-EB28554FF5B9}" type="parTrans" cxnId="{4969AC9E-DB70-430F-8D69-916C9C6FE5EF}">
      <dgm:prSet/>
      <dgm:spPr/>
      <dgm:t>
        <a:bodyPr/>
        <a:lstStyle/>
        <a:p>
          <a:endParaRPr lang="zh-CN" altLang="en-US"/>
        </a:p>
      </dgm:t>
    </dgm:pt>
    <dgm:pt modelId="{D5C42B7B-9D7D-4967-880F-CA0D1E8A2AE7}" type="sibTrans" cxnId="{4969AC9E-DB70-430F-8D69-916C9C6FE5EF}">
      <dgm:prSet/>
      <dgm:spPr/>
      <dgm:t>
        <a:bodyPr/>
        <a:lstStyle/>
        <a:p>
          <a:endParaRPr lang="zh-CN" altLang="en-US"/>
        </a:p>
      </dgm:t>
    </dgm:pt>
    <dgm:pt modelId="{0CEC753B-A324-495F-A762-BCE385A5F5B3}">
      <dgm:prSet/>
      <dgm:spPr/>
      <dgm:t>
        <a:bodyPr/>
        <a:lstStyle/>
        <a:p>
          <a:r>
            <a:rPr lang="zh-CN" altLang="en-US" dirty="0"/>
            <a:t>第二，完善土地储备制度</a:t>
          </a:r>
        </a:p>
      </dgm:t>
    </dgm:pt>
    <dgm:pt modelId="{EA780183-64CE-4B9A-B3A3-E23676FA1B82}" type="parTrans" cxnId="{07D7A46D-29FB-43A9-AEAC-C64C6C4D9167}">
      <dgm:prSet/>
      <dgm:spPr/>
      <dgm:t>
        <a:bodyPr/>
        <a:lstStyle/>
        <a:p>
          <a:endParaRPr lang="zh-CN" altLang="en-US"/>
        </a:p>
      </dgm:t>
    </dgm:pt>
    <dgm:pt modelId="{5B6A0ACC-1A14-43BA-9152-C983719DA643}" type="sibTrans" cxnId="{07D7A46D-29FB-43A9-AEAC-C64C6C4D9167}">
      <dgm:prSet/>
      <dgm:spPr/>
      <dgm:t>
        <a:bodyPr/>
        <a:lstStyle/>
        <a:p>
          <a:endParaRPr lang="zh-CN" altLang="en-US"/>
        </a:p>
      </dgm:t>
    </dgm:pt>
    <dgm:pt modelId="{667CE2ED-8C56-4712-A339-AD186B3179D9}">
      <dgm:prSet/>
      <dgm:spPr/>
      <dgm:t>
        <a:bodyPr/>
        <a:lstStyle/>
        <a:p>
          <a:r>
            <a:rPr lang="zh-CN" altLang="en-US" dirty="0"/>
            <a:t>第三，完善保障性住房制度</a:t>
          </a:r>
        </a:p>
      </dgm:t>
    </dgm:pt>
    <dgm:pt modelId="{AFFB2DC2-E168-4099-8EE5-6A38E32F4FC2}" type="parTrans" cxnId="{C9CC2DEF-213D-4B45-9F09-952ED9B930C7}">
      <dgm:prSet/>
      <dgm:spPr/>
      <dgm:t>
        <a:bodyPr/>
        <a:lstStyle/>
        <a:p>
          <a:endParaRPr lang="zh-CN" altLang="en-US"/>
        </a:p>
      </dgm:t>
    </dgm:pt>
    <dgm:pt modelId="{94C2478B-4F44-4D74-B3A2-1B49D1414F59}" type="sibTrans" cxnId="{C9CC2DEF-213D-4B45-9F09-952ED9B930C7}">
      <dgm:prSet/>
      <dgm:spPr/>
      <dgm:t>
        <a:bodyPr/>
        <a:lstStyle/>
        <a:p>
          <a:endParaRPr lang="zh-CN" altLang="en-US"/>
        </a:p>
      </dgm:t>
    </dgm:pt>
    <dgm:pt modelId="{B8973E61-5010-4791-B3F2-BDA8027CF43B}">
      <dgm:prSet/>
      <dgm:spPr/>
      <dgm:t>
        <a:bodyPr/>
        <a:lstStyle/>
        <a:p>
          <a:r>
            <a:rPr lang="zh-CN" altLang="en-US" dirty="0"/>
            <a:t>第四，济南商品房存在结构性过剩，应加强跨省市产业合作</a:t>
          </a:r>
        </a:p>
      </dgm:t>
    </dgm:pt>
    <dgm:pt modelId="{4CF626F3-C617-4C73-8082-8685BA0F0564}" type="parTrans" cxnId="{F827A28B-019A-4EAC-AB52-C9FE3B2D14F7}">
      <dgm:prSet/>
      <dgm:spPr/>
      <dgm:t>
        <a:bodyPr/>
        <a:lstStyle/>
        <a:p>
          <a:endParaRPr lang="zh-CN" altLang="en-US"/>
        </a:p>
      </dgm:t>
    </dgm:pt>
    <dgm:pt modelId="{8B85F22A-F49C-41D3-9253-A4512994E4BF}" type="sibTrans" cxnId="{F827A28B-019A-4EAC-AB52-C9FE3B2D14F7}">
      <dgm:prSet/>
      <dgm:spPr/>
      <dgm:t>
        <a:bodyPr/>
        <a:lstStyle/>
        <a:p>
          <a:endParaRPr lang="zh-CN" altLang="en-US"/>
        </a:p>
      </dgm:t>
    </dgm:pt>
    <dgm:pt modelId="{F4F183FB-C0C8-4D0E-A85A-854EFF14EA8D}">
      <dgm:prSet/>
      <dgm:spPr/>
      <dgm:t>
        <a:bodyPr/>
        <a:lstStyle/>
        <a:p>
          <a:r>
            <a:rPr lang="zh-CN" altLang="en-US" dirty="0"/>
            <a:t>第五，济南房地产市场调控应因城施策，多种调控措施相结合</a:t>
          </a:r>
        </a:p>
      </dgm:t>
    </dgm:pt>
    <dgm:pt modelId="{3C09D21A-EBE6-4D12-8518-749664B129A6}" type="parTrans" cxnId="{5A32C48B-3F23-47A8-9097-E0F9BD84B236}">
      <dgm:prSet/>
      <dgm:spPr/>
      <dgm:t>
        <a:bodyPr/>
        <a:lstStyle/>
        <a:p>
          <a:endParaRPr lang="zh-CN" altLang="en-US"/>
        </a:p>
      </dgm:t>
    </dgm:pt>
    <dgm:pt modelId="{F9AFCFE4-FD6F-4ACE-AE72-0DFF204FA41C}" type="sibTrans" cxnId="{5A32C48B-3F23-47A8-9097-E0F9BD84B236}">
      <dgm:prSet/>
      <dgm:spPr/>
      <dgm:t>
        <a:bodyPr/>
        <a:lstStyle/>
        <a:p>
          <a:endParaRPr lang="zh-CN" altLang="en-US"/>
        </a:p>
      </dgm:t>
    </dgm:pt>
    <dgm:pt modelId="{06E53B30-EC96-4D71-A9A0-AA1A90E6C1CD}">
      <dgm:prSet/>
      <dgm:spPr/>
      <dgm:t>
        <a:bodyPr/>
        <a:lstStyle/>
        <a:p>
          <a:r>
            <a:rPr lang="zh-CN" altLang="en-US" dirty="0"/>
            <a:t>第六，扩展社会民间资本投资渠道</a:t>
          </a:r>
        </a:p>
      </dgm:t>
    </dgm:pt>
    <dgm:pt modelId="{B21548C7-ED21-4FB6-AEEF-9D8561D48DBC}" type="parTrans" cxnId="{B0BAC8BB-B32C-43F0-A258-C73E74682BEA}">
      <dgm:prSet/>
      <dgm:spPr/>
      <dgm:t>
        <a:bodyPr/>
        <a:lstStyle/>
        <a:p>
          <a:endParaRPr lang="zh-CN" altLang="en-US"/>
        </a:p>
      </dgm:t>
    </dgm:pt>
    <dgm:pt modelId="{CA3954EB-8D02-4699-8AA7-9AEA973EC6FD}" type="sibTrans" cxnId="{B0BAC8BB-B32C-43F0-A258-C73E74682BEA}">
      <dgm:prSet/>
      <dgm:spPr/>
      <dgm:t>
        <a:bodyPr/>
        <a:lstStyle/>
        <a:p>
          <a:endParaRPr lang="zh-CN" altLang="en-US"/>
        </a:p>
      </dgm:t>
    </dgm:pt>
    <dgm:pt modelId="{B26F6966-4752-4287-9557-87A52E420D5A}" type="pres">
      <dgm:prSet presAssocID="{A45A2C0B-F7AF-4EB0-93AE-D0B5F635EF65}" presName="Name0" presStyleCnt="0">
        <dgm:presLayoutVars>
          <dgm:chMax val="7"/>
          <dgm:chPref val="7"/>
          <dgm:dir/>
        </dgm:presLayoutVars>
      </dgm:prSet>
      <dgm:spPr/>
    </dgm:pt>
    <dgm:pt modelId="{08E50221-A7E8-4D48-84C9-E1AC151B3692}" type="pres">
      <dgm:prSet presAssocID="{A45A2C0B-F7AF-4EB0-93AE-D0B5F635EF65}" presName="Name1" presStyleCnt="0"/>
      <dgm:spPr/>
    </dgm:pt>
    <dgm:pt modelId="{B7A817BF-37B4-44F1-B578-AACFE62C12B6}" type="pres">
      <dgm:prSet presAssocID="{A45A2C0B-F7AF-4EB0-93AE-D0B5F635EF65}" presName="cycle" presStyleCnt="0"/>
      <dgm:spPr/>
    </dgm:pt>
    <dgm:pt modelId="{F4DD963A-A4E6-4C3C-82A4-AF4B8FD89C1F}" type="pres">
      <dgm:prSet presAssocID="{A45A2C0B-F7AF-4EB0-93AE-D0B5F635EF65}" presName="srcNode" presStyleLbl="node1" presStyleIdx="0" presStyleCnt="6"/>
      <dgm:spPr/>
    </dgm:pt>
    <dgm:pt modelId="{B9FF1FEF-463A-401C-B7EB-4B5073B16B74}" type="pres">
      <dgm:prSet presAssocID="{A45A2C0B-F7AF-4EB0-93AE-D0B5F635EF65}" presName="conn" presStyleLbl="parChTrans1D2" presStyleIdx="0" presStyleCnt="1"/>
      <dgm:spPr/>
    </dgm:pt>
    <dgm:pt modelId="{49F58ED1-5450-41EB-8429-BF1759354A86}" type="pres">
      <dgm:prSet presAssocID="{A45A2C0B-F7AF-4EB0-93AE-D0B5F635EF65}" presName="extraNode" presStyleLbl="node1" presStyleIdx="0" presStyleCnt="6"/>
      <dgm:spPr/>
    </dgm:pt>
    <dgm:pt modelId="{6A931F18-26C7-4F6C-85E4-B91B684885E4}" type="pres">
      <dgm:prSet presAssocID="{A45A2C0B-F7AF-4EB0-93AE-D0B5F635EF65}" presName="dstNode" presStyleLbl="node1" presStyleIdx="0" presStyleCnt="6"/>
      <dgm:spPr/>
    </dgm:pt>
    <dgm:pt modelId="{DF1B7E5B-BEDA-4D23-BAAC-8B5E4607290C}" type="pres">
      <dgm:prSet presAssocID="{7416C56F-8BAA-43DD-96F9-5893F2FCD358}" presName="text_1" presStyleLbl="node1" presStyleIdx="0" presStyleCnt="6">
        <dgm:presLayoutVars>
          <dgm:bulletEnabled val="1"/>
        </dgm:presLayoutVars>
      </dgm:prSet>
      <dgm:spPr/>
    </dgm:pt>
    <dgm:pt modelId="{574D2044-0C05-4EE6-87B0-8B842A6592D4}" type="pres">
      <dgm:prSet presAssocID="{7416C56F-8BAA-43DD-96F9-5893F2FCD358}" presName="accent_1" presStyleCnt="0"/>
      <dgm:spPr/>
    </dgm:pt>
    <dgm:pt modelId="{3D2023BB-D614-424B-8351-61C2EB27C398}" type="pres">
      <dgm:prSet presAssocID="{7416C56F-8BAA-43DD-96F9-5893F2FCD358}" presName="accentRepeatNode" presStyleLbl="solidFgAcc1" presStyleIdx="0" presStyleCnt="6"/>
      <dgm:spPr/>
    </dgm:pt>
    <dgm:pt modelId="{B845389C-6A31-4B96-9F7E-AE48BCD4104D}" type="pres">
      <dgm:prSet presAssocID="{0CEC753B-A324-495F-A762-BCE385A5F5B3}" presName="text_2" presStyleLbl="node1" presStyleIdx="1" presStyleCnt="6">
        <dgm:presLayoutVars>
          <dgm:bulletEnabled val="1"/>
        </dgm:presLayoutVars>
      </dgm:prSet>
      <dgm:spPr/>
    </dgm:pt>
    <dgm:pt modelId="{E2EF75F0-2D03-47B0-A33F-39D42239FC4B}" type="pres">
      <dgm:prSet presAssocID="{0CEC753B-A324-495F-A762-BCE385A5F5B3}" presName="accent_2" presStyleCnt="0"/>
      <dgm:spPr/>
    </dgm:pt>
    <dgm:pt modelId="{6D20DC60-C515-4047-BC15-6347E279A9C8}" type="pres">
      <dgm:prSet presAssocID="{0CEC753B-A324-495F-A762-BCE385A5F5B3}" presName="accentRepeatNode" presStyleLbl="solidFgAcc1" presStyleIdx="1" presStyleCnt="6"/>
      <dgm:spPr/>
    </dgm:pt>
    <dgm:pt modelId="{921A613C-9796-480E-B974-E6E19C9FF5E6}" type="pres">
      <dgm:prSet presAssocID="{667CE2ED-8C56-4712-A339-AD186B3179D9}" presName="text_3" presStyleLbl="node1" presStyleIdx="2" presStyleCnt="6">
        <dgm:presLayoutVars>
          <dgm:bulletEnabled val="1"/>
        </dgm:presLayoutVars>
      </dgm:prSet>
      <dgm:spPr/>
    </dgm:pt>
    <dgm:pt modelId="{05AC2743-A77E-467B-B344-A48871EE1B53}" type="pres">
      <dgm:prSet presAssocID="{667CE2ED-8C56-4712-A339-AD186B3179D9}" presName="accent_3" presStyleCnt="0"/>
      <dgm:spPr/>
    </dgm:pt>
    <dgm:pt modelId="{1BC69920-2CF9-48EE-9A0E-59473B110A20}" type="pres">
      <dgm:prSet presAssocID="{667CE2ED-8C56-4712-A339-AD186B3179D9}" presName="accentRepeatNode" presStyleLbl="solidFgAcc1" presStyleIdx="2" presStyleCnt="6"/>
      <dgm:spPr/>
    </dgm:pt>
    <dgm:pt modelId="{C6D51A36-51AE-452C-9982-B4A863EC352E}" type="pres">
      <dgm:prSet presAssocID="{B8973E61-5010-4791-B3F2-BDA8027CF43B}" presName="text_4" presStyleLbl="node1" presStyleIdx="3" presStyleCnt="6">
        <dgm:presLayoutVars>
          <dgm:bulletEnabled val="1"/>
        </dgm:presLayoutVars>
      </dgm:prSet>
      <dgm:spPr/>
    </dgm:pt>
    <dgm:pt modelId="{D016283C-6C37-4548-8B62-EA18BCC1A57A}" type="pres">
      <dgm:prSet presAssocID="{B8973E61-5010-4791-B3F2-BDA8027CF43B}" presName="accent_4" presStyleCnt="0"/>
      <dgm:spPr/>
    </dgm:pt>
    <dgm:pt modelId="{06FC841C-3C3E-4E3D-B650-C4E9DAC2D29D}" type="pres">
      <dgm:prSet presAssocID="{B8973E61-5010-4791-B3F2-BDA8027CF43B}" presName="accentRepeatNode" presStyleLbl="solidFgAcc1" presStyleIdx="3" presStyleCnt="6"/>
      <dgm:spPr/>
    </dgm:pt>
    <dgm:pt modelId="{B24A1B8A-DA3A-4D78-98CE-77E217275B10}" type="pres">
      <dgm:prSet presAssocID="{F4F183FB-C0C8-4D0E-A85A-854EFF14EA8D}" presName="text_5" presStyleLbl="node1" presStyleIdx="4" presStyleCnt="6">
        <dgm:presLayoutVars>
          <dgm:bulletEnabled val="1"/>
        </dgm:presLayoutVars>
      </dgm:prSet>
      <dgm:spPr/>
    </dgm:pt>
    <dgm:pt modelId="{6E99C48E-1318-41C8-BD27-593BBDFF70CC}" type="pres">
      <dgm:prSet presAssocID="{F4F183FB-C0C8-4D0E-A85A-854EFF14EA8D}" presName="accent_5" presStyleCnt="0"/>
      <dgm:spPr/>
    </dgm:pt>
    <dgm:pt modelId="{A505BB8B-3E10-4114-BBEA-F76AEFC6C477}" type="pres">
      <dgm:prSet presAssocID="{F4F183FB-C0C8-4D0E-A85A-854EFF14EA8D}" presName="accentRepeatNode" presStyleLbl="solidFgAcc1" presStyleIdx="4" presStyleCnt="6"/>
      <dgm:spPr/>
    </dgm:pt>
    <dgm:pt modelId="{3D5EE52F-7D04-40CB-AEA8-6B9CB819C465}" type="pres">
      <dgm:prSet presAssocID="{06E53B30-EC96-4D71-A9A0-AA1A90E6C1CD}" presName="text_6" presStyleLbl="node1" presStyleIdx="5" presStyleCnt="6">
        <dgm:presLayoutVars>
          <dgm:bulletEnabled val="1"/>
        </dgm:presLayoutVars>
      </dgm:prSet>
      <dgm:spPr/>
    </dgm:pt>
    <dgm:pt modelId="{464C8B83-AFEC-416D-BED5-FBEB18E045A4}" type="pres">
      <dgm:prSet presAssocID="{06E53B30-EC96-4D71-A9A0-AA1A90E6C1CD}" presName="accent_6" presStyleCnt="0"/>
      <dgm:spPr/>
    </dgm:pt>
    <dgm:pt modelId="{24739A0B-84CF-4081-9F7D-D03BDCE7E46D}" type="pres">
      <dgm:prSet presAssocID="{06E53B30-EC96-4D71-A9A0-AA1A90E6C1CD}" presName="accentRepeatNode" presStyleLbl="solidFgAcc1" presStyleIdx="5" presStyleCnt="6"/>
      <dgm:spPr/>
    </dgm:pt>
  </dgm:ptLst>
  <dgm:cxnLst>
    <dgm:cxn modelId="{A2D8DF5C-E1FD-47CE-88F2-21F2F3874A51}" type="presOf" srcId="{667CE2ED-8C56-4712-A339-AD186B3179D9}" destId="{921A613C-9796-480E-B974-E6E19C9FF5E6}" srcOrd="0" destOrd="0" presId="urn:microsoft.com/office/officeart/2008/layout/VerticalCurvedList"/>
    <dgm:cxn modelId="{A53AAE63-757B-4C7D-87C3-B0E1B5236268}" type="presOf" srcId="{0CEC753B-A324-495F-A762-BCE385A5F5B3}" destId="{B845389C-6A31-4B96-9F7E-AE48BCD4104D}" srcOrd="0" destOrd="0" presId="urn:microsoft.com/office/officeart/2008/layout/VerticalCurvedList"/>
    <dgm:cxn modelId="{C7F45A66-B4A0-40DC-BB22-901EFABDA94C}" type="presOf" srcId="{D5C42B7B-9D7D-4967-880F-CA0D1E8A2AE7}" destId="{B9FF1FEF-463A-401C-B7EB-4B5073B16B74}" srcOrd="0" destOrd="0" presId="urn:microsoft.com/office/officeart/2008/layout/VerticalCurvedList"/>
    <dgm:cxn modelId="{07D7A46D-29FB-43A9-AEAC-C64C6C4D9167}" srcId="{A45A2C0B-F7AF-4EB0-93AE-D0B5F635EF65}" destId="{0CEC753B-A324-495F-A762-BCE385A5F5B3}" srcOrd="1" destOrd="0" parTransId="{EA780183-64CE-4B9A-B3A3-E23676FA1B82}" sibTransId="{5B6A0ACC-1A14-43BA-9152-C983719DA643}"/>
    <dgm:cxn modelId="{F827A28B-019A-4EAC-AB52-C9FE3B2D14F7}" srcId="{A45A2C0B-F7AF-4EB0-93AE-D0B5F635EF65}" destId="{B8973E61-5010-4791-B3F2-BDA8027CF43B}" srcOrd="3" destOrd="0" parTransId="{4CF626F3-C617-4C73-8082-8685BA0F0564}" sibTransId="{8B85F22A-F49C-41D3-9253-A4512994E4BF}"/>
    <dgm:cxn modelId="{5A32C48B-3F23-47A8-9097-E0F9BD84B236}" srcId="{A45A2C0B-F7AF-4EB0-93AE-D0B5F635EF65}" destId="{F4F183FB-C0C8-4D0E-A85A-854EFF14EA8D}" srcOrd="4" destOrd="0" parTransId="{3C09D21A-EBE6-4D12-8518-749664B129A6}" sibTransId="{F9AFCFE4-FD6F-4ACE-AE72-0DFF204FA41C}"/>
    <dgm:cxn modelId="{4969AC9E-DB70-430F-8D69-916C9C6FE5EF}" srcId="{A45A2C0B-F7AF-4EB0-93AE-D0B5F635EF65}" destId="{7416C56F-8BAA-43DD-96F9-5893F2FCD358}" srcOrd="0" destOrd="0" parTransId="{A8B9A6EB-8924-4245-8BD8-EB28554FF5B9}" sibTransId="{D5C42B7B-9D7D-4967-880F-CA0D1E8A2AE7}"/>
    <dgm:cxn modelId="{EBD411A1-62C6-4209-82FD-5F53CE079214}" type="presOf" srcId="{F4F183FB-C0C8-4D0E-A85A-854EFF14EA8D}" destId="{B24A1B8A-DA3A-4D78-98CE-77E217275B10}" srcOrd="0" destOrd="0" presId="urn:microsoft.com/office/officeart/2008/layout/VerticalCurvedList"/>
    <dgm:cxn modelId="{B0BAC8BB-B32C-43F0-A258-C73E74682BEA}" srcId="{A45A2C0B-F7AF-4EB0-93AE-D0B5F635EF65}" destId="{06E53B30-EC96-4D71-A9A0-AA1A90E6C1CD}" srcOrd="5" destOrd="0" parTransId="{B21548C7-ED21-4FB6-AEEF-9D8561D48DBC}" sibTransId="{CA3954EB-8D02-4699-8AA7-9AEA973EC6FD}"/>
    <dgm:cxn modelId="{DCC59BD9-B6E4-4A0C-AA65-149681F680A8}" type="presOf" srcId="{06E53B30-EC96-4D71-A9A0-AA1A90E6C1CD}" destId="{3D5EE52F-7D04-40CB-AEA8-6B9CB819C465}" srcOrd="0" destOrd="0" presId="urn:microsoft.com/office/officeart/2008/layout/VerticalCurvedList"/>
    <dgm:cxn modelId="{DCDCD9EB-BA38-43C4-87F3-850D7E947BF7}" type="presOf" srcId="{A45A2C0B-F7AF-4EB0-93AE-D0B5F635EF65}" destId="{B26F6966-4752-4287-9557-87A52E420D5A}" srcOrd="0" destOrd="0" presId="urn:microsoft.com/office/officeart/2008/layout/VerticalCurvedList"/>
    <dgm:cxn modelId="{25901EEC-4131-47A9-9DB9-335F01AEB0C2}" type="presOf" srcId="{B8973E61-5010-4791-B3F2-BDA8027CF43B}" destId="{C6D51A36-51AE-452C-9982-B4A863EC352E}" srcOrd="0" destOrd="0" presId="urn:microsoft.com/office/officeart/2008/layout/VerticalCurvedList"/>
    <dgm:cxn modelId="{C9CC2DEF-213D-4B45-9F09-952ED9B930C7}" srcId="{A45A2C0B-F7AF-4EB0-93AE-D0B5F635EF65}" destId="{667CE2ED-8C56-4712-A339-AD186B3179D9}" srcOrd="2" destOrd="0" parTransId="{AFFB2DC2-E168-4099-8EE5-6A38E32F4FC2}" sibTransId="{94C2478B-4F44-4D74-B3A2-1B49D1414F59}"/>
    <dgm:cxn modelId="{1FCB36FF-3693-43DC-97CF-827FB7719D4C}" type="presOf" srcId="{7416C56F-8BAA-43DD-96F9-5893F2FCD358}" destId="{DF1B7E5B-BEDA-4D23-BAAC-8B5E4607290C}" srcOrd="0" destOrd="0" presId="urn:microsoft.com/office/officeart/2008/layout/VerticalCurvedList"/>
    <dgm:cxn modelId="{3AE39B04-1448-4B39-8CA5-1F26856175F1}" type="presParOf" srcId="{B26F6966-4752-4287-9557-87A52E420D5A}" destId="{08E50221-A7E8-4D48-84C9-E1AC151B3692}" srcOrd="0" destOrd="0" presId="urn:microsoft.com/office/officeart/2008/layout/VerticalCurvedList"/>
    <dgm:cxn modelId="{D2CD1566-1AA7-47C4-99AF-85733E0BAD46}" type="presParOf" srcId="{08E50221-A7E8-4D48-84C9-E1AC151B3692}" destId="{B7A817BF-37B4-44F1-B578-AACFE62C12B6}" srcOrd="0" destOrd="0" presId="urn:microsoft.com/office/officeart/2008/layout/VerticalCurvedList"/>
    <dgm:cxn modelId="{C03DF135-9AB7-4D21-879E-B947417C75A8}" type="presParOf" srcId="{B7A817BF-37B4-44F1-B578-AACFE62C12B6}" destId="{F4DD963A-A4E6-4C3C-82A4-AF4B8FD89C1F}" srcOrd="0" destOrd="0" presId="urn:microsoft.com/office/officeart/2008/layout/VerticalCurvedList"/>
    <dgm:cxn modelId="{F9EF83CE-D6A9-4A25-B853-454DDEB4CE9A}" type="presParOf" srcId="{B7A817BF-37B4-44F1-B578-AACFE62C12B6}" destId="{B9FF1FEF-463A-401C-B7EB-4B5073B16B74}" srcOrd="1" destOrd="0" presId="urn:microsoft.com/office/officeart/2008/layout/VerticalCurvedList"/>
    <dgm:cxn modelId="{2AD5E587-795C-4560-AC3C-13706168A890}" type="presParOf" srcId="{B7A817BF-37B4-44F1-B578-AACFE62C12B6}" destId="{49F58ED1-5450-41EB-8429-BF1759354A86}" srcOrd="2" destOrd="0" presId="urn:microsoft.com/office/officeart/2008/layout/VerticalCurvedList"/>
    <dgm:cxn modelId="{69A4990C-30B6-4190-8242-9B7661D402D6}" type="presParOf" srcId="{B7A817BF-37B4-44F1-B578-AACFE62C12B6}" destId="{6A931F18-26C7-4F6C-85E4-B91B684885E4}" srcOrd="3" destOrd="0" presId="urn:microsoft.com/office/officeart/2008/layout/VerticalCurvedList"/>
    <dgm:cxn modelId="{59D0FEE9-CBE1-4414-9FF3-94B785581FEC}" type="presParOf" srcId="{08E50221-A7E8-4D48-84C9-E1AC151B3692}" destId="{DF1B7E5B-BEDA-4D23-BAAC-8B5E4607290C}" srcOrd="1" destOrd="0" presId="urn:microsoft.com/office/officeart/2008/layout/VerticalCurvedList"/>
    <dgm:cxn modelId="{41E6CF02-9C12-49D8-BBF6-280C2E6D010C}" type="presParOf" srcId="{08E50221-A7E8-4D48-84C9-E1AC151B3692}" destId="{574D2044-0C05-4EE6-87B0-8B842A6592D4}" srcOrd="2" destOrd="0" presId="urn:microsoft.com/office/officeart/2008/layout/VerticalCurvedList"/>
    <dgm:cxn modelId="{34EF9556-7514-4F63-A0C8-0AE2DEA8C7CE}" type="presParOf" srcId="{574D2044-0C05-4EE6-87B0-8B842A6592D4}" destId="{3D2023BB-D614-424B-8351-61C2EB27C398}" srcOrd="0" destOrd="0" presId="urn:microsoft.com/office/officeart/2008/layout/VerticalCurvedList"/>
    <dgm:cxn modelId="{32C1F24B-DC65-46CA-BDB0-5074CB215745}" type="presParOf" srcId="{08E50221-A7E8-4D48-84C9-E1AC151B3692}" destId="{B845389C-6A31-4B96-9F7E-AE48BCD4104D}" srcOrd="3" destOrd="0" presId="urn:microsoft.com/office/officeart/2008/layout/VerticalCurvedList"/>
    <dgm:cxn modelId="{04678A67-AD16-429A-B89D-56048C6C7153}" type="presParOf" srcId="{08E50221-A7E8-4D48-84C9-E1AC151B3692}" destId="{E2EF75F0-2D03-47B0-A33F-39D42239FC4B}" srcOrd="4" destOrd="0" presId="urn:microsoft.com/office/officeart/2008/layout/VerticalCurvedList"/>
    <dgm:cxn modelId="{C5D57834-F29D-4125-B312-9C8DA8070899}" type="presParOf" srcId="{E2EF75F0-2D03-47B0-A33F-39D42239FC4B}" destId="{6D20DC60-C515-4047-BC15-6347E279A9C8}" srcOrd="0" destOrd="0" presId="urn:microsoft.com/office/officeart/2008/layout/VerticalCurvedList"/>
    <dgm:cxn modelId="{F7589FB7-071C-4D75-8B89-6109076D8A65}" type="presParOf" srcId="{08E50221-A7E8-4D48-84C9-E1AC151B3692}" destId="{921A613C-9796-480E-B974-E6E19C9FF5E6}" srcOrd="5" destOrd="0" presId="urn:microsoft.com/office/officeart/2008/layout/VerticalCurvedList"/>
    <dgm:cxn modelId="{D3AE37C0-98B0-4526-943A-0C1A4AC4CE4F}" type="presParOf" srcId="{08E50221-A7E8-4D48-84C9-E1AC151B3692}" destId="{05AC2743-A77E-467B-B344-A48871EE1B53}" srcOrd="6" destOrd="0" presId="urn:microsoft.com/office/officeart/2008/layout/VerticalCurvedList"/>
    <dgm:cxn modelId="{3C4EB8E3-545F-436E-B039-0519D8AE1AF2}" type="presParOf" srcId="{05AC2743-A77E-467B-B344-A48871EE1B53}" destId="{1BC69920-2CF9-48EE-9A0E-59473B110A20}" srcOrd="0" destOrd="0" presId="urn:microsoft.com/office/officeart/2008/layout/VerticalCurvedList"/>
    <dgm:cxn modelId="{54FB8F2B-6F2A-4461-AD0F-E737E8C8339C}" type="presParOf" srcId="{08E50221-A7E8-4D48-84C9-E1AC151B3692}" destId="{C6D51A36-51AE-452C-9982-B4A863EC352E}" srcOrd="7" destOrd="0" presId="urn:microsoft.com/office/officeart/2008/layout/VerticalCurvedList"/>
    <dgm:cxn modelId="{1068989F-E629-4ECF-A34B-9C64AF131EC4}" type="presParOf" srcId="{08E50221-A7E8-4D48-84C9-E1AC151B3692}" destId="{D016283C-6C37-4548-8B62-EA18BCC1A57A}" srcOrd="8" destOrd="0" presId="urn:microsoft.com/office/officeart/2008/layout/VerticalCurvedList"/>
    <dgm:cxn modelId="{CBBA3CA3-0787-4851-A897-C46DF3468E85}" type="presParOf" srcId="{D016283C-6C37-4548-8B62-EA18BCC1A57A}" destId="{06FC841C-3C3E-4E3D-B650-C4E9DAC2D29D}" srcOrd="0" destOrd="0" presId="urn:microsoft.com/office/officeart/2008/layout/VerticalCurvedList"/>
    <dgm:cxn modelId="{A654F9FD-1B3E-4C94-8A0A-2B5699C20D4E}" type="presParOf" srcId="{08E50221-A7E8-4D48-84C9-E1AC151B3692}" destId="{B24A1B8A-DA3A-4D78-98CE-77E217275B10}" srcOrd="9" destOrd="0" presId="urn:microsoft.com/office/officeart/2008/layout/VerticalCurvedList"/>
    <dgm:cxn modelId="{09B36E64-F1FB-4E5B-9034-43407F557F7F}" type="presParOf" srcId="{08E50221-A7E8-4D48-84C9-E1AC151B3692}" destId="{6E99C48E-1318-41C8-BD27-593BBDFF70CC}" srcOrd="10" destOrd="0" presId="urn:microsoft.com/office/officeart/2008/layout/VerticalCurvedList"/>
    <dgm:cxn modelId="{EC8700AC-95FF-418E-94CB-906AE607F0B6}" type="presParOf" srcId="{6E99C48E-1318-41C8-BD27-593BBDFF70CC}" destId="{A505BB8B-3E10-4114-BBEA-F76AEFC6C477}" srcOrd="0" destOrd="0" presId="urn:microsoft.com/office/officeart/2008/layout/VerticalCurvedList"/>
    <dgm:cxn modelId="{BF528C33-3747-4488-935F-FEC9F57744F6}" type="presParOf" srcId="{08E50221-A7E8-4D48-84C9-E1AC151B3692}" destId="{3D5EE52F-7D04-40CB-AEA8-6B9CB819C465}" srcOrd="11" destOrd="0" presId="urn:microsoft.com/office/officeart/2008/layout/VerticalCurvedList"/>
    <dgm:cxn modelId="{9FF8EB2F-FB69-4445-AE54-C6654807DB65}" type="presParOf" srcId="{08E50221-A7E8-4D48-84C9-E1AC151B3692}" destId="{464C8B83-AFEC-416D-BED5-FBEB18E045A4}" srcOrd="12" destOrd="0" presId="urn:microsoft.com/office/officeart/2008/layout/VerticalCurvedList"/>
    <dgm:cxn modelId="{3CFD3F24-3EBF-4CED-82ED-42CCFDA1928B}" type="presParOf" srcId="{464C8B83-AFEC-416D-BED5-FBEB18E045A4}" destId="{24739A0B-84CF-4081-9F7D-D03BDCE7E46D}"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F1FEF-463A-401C-B7EB-4B5073B16B7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B7E5B-BEDA-4D23-BAAC-8B5E4607290C}">
      <dsp:nvSpPr>
        <dsp:cNvPr id="0" name=""/>
        <dsp:cNvSpPr/>
      </dsp:nvSpPr>
      <dsp:spPr>
        <a:xfrm>
          <a:off x="434398" y="285347"/>
          <a:ext cx="9273462"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第一，控制济南土地投放的方法和节奏</a:t>
          </a:r>
        </a:p>
      </dsp:txBody>
      <dsp:txXfrm>
        <a:off x="434398" y="285347"/>
        <a:ext cx="9273462" cy="570477"/>
      </dsp:txXfrm>
    </dsp:sp>
    <dsp:sp modelId="{3D2023BB-D614-424B-8351-61C2EB27C398}">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5389C-6A31-4B96-9F7E-AE48BCD4104D}">
      <dsp:nvSpPr>
        <dsp:cNvPr id="0" name=""/>
        <dsp:cNvSpPr/>
      </dsp:nvSpPr>
      <dsp:spPr>
        <a:xfrm>
          <a:off x="903654" y="1140954"/>
          <a:ext cx="8804206"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第二，完善土地储备制度</a:t>
          </a:r>
        </a:p>
      </dsp:txBody>
      <dsp:txXfrm>
        <a:off x="903654" y="1140954"/>
        <a:ext cx="8804206" cy="570477"/>
      </dsp:txXfrm>
    </dsp:sp>
    <dsp:sp modelId="{6D20DC60-C515-4047-BC15-6347E279A9C8}">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1A613C-9796-480E-B974-E6E19C9FF5E6}">
      <dsp:nvSpPr>
        <dsp:cNvPr id="0" name=""/>
        <dsp:cNvSpPr/>
      </dsp:nvSpPr>
      <dsp:spPr>
        <a:xfrm>
          <a:off x="1118233" y="1996562"/>
          <a:ext cx="8589626"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第三，完善保障性住房制度</a:t>
          </a:r>
        </a:p>
      </dsp:txBody>
      <dsp:txXfrm>
        <a:off x="1118233" y="1996562"/>
        <a:ext cx="8589626" cy="570477"/>
      </dsp:txXfrm>
    </dsp:sp>
    <dsp:sp modelId="{1BC69920-2CF9-48EE-9A0E-59473B110A20}">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51A36-51AE-452C-9982-B4A863EC352E}">
      <dsp:nvSpPr>
        <dsp:cNvPr id="0" name=""/>
        <dsp:cNvSpPr/>
      </dsp:nvSpPr>
      <dsp:spPr>
        <a:xfrm>
          <a:off x="1118233" y="2851627"/>
          <a:ext cx="8589626"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第四，济南商品房存在结构性过剩，应加强跨省市产业合作</a:t>
          </a:r>
        </a:p>
      </dsp:txBody>
      <dsp:txXfrm>
        <a:off x="1118233" y="2851627"/>
        <a:ext cx="8589626" cy="570477"/>
      </dsp:txXfrm>
    </dsp:sp>
    <dsp:sp modelId="{06FC841C-3C3E-4E3D-B650-C4E9DAC2D29D}">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4A1B8A-DA3A-4D78-98CE-77E217275B10}">
      <dsp:nvSpPr>
        <dsp:cNvPr id="0" name=""/>
        <dsp:cNvSpPr/>
      </dsp:nvSpPr>
      <dsp:spPr>
        <a:xfrm>
          <a:off x="903654" y="3707235"/>
          <a:ext cx="8804206"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第五，济南房地产市场调控应因城施策，多种调控措施相结合</a:t>
          </a:r>
        </a:p>
      </dsp:txBody>
      <dsp:txXfrm>
        <a:off x="903654" y="3707235"/>
        <a:ext cx="8804206" cy="570477"/>
      </dsp:txXfrm>
    </dsp:sp>
    <dsp:sp modelId="{A505BB8B-3E10-4114-BBEA-F76AEFC6C477}">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5EE52F-7D04-40CB-AEA8-6B9CB819C465}">
      <dsp:nvSpPr>
        <dsp:cNvPr id="0" name=""/>
        <dsp:cNvSpPr/>
      </dsp:nvSpPr>
      <dsp:spPr>
        <a:xfrm>
          <a:off x="434398" y="4562842"/>
          <a:ext cx="9273462" cy="57047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90000"/>
            </a:lnSpc>
            <a:spcBef>
              <a:spcPct val="0"/>
            </a:spcBef>
            <a:spcAft>
              <a:spcPct val="35000"/>
            </a:spcAft>
            <a:buNone/>
          </a:pPr>
          <a:r>
            <a:rPr lang="zh-CN" altLang="en-US" sz="2200" kern="1200" dirty="0"/>
            <a:t>第六，扩展社会民间资本投资渠道</a:t>
          </a:r>
        </a:p>
      </dsp:txBody>
      <dsp:txXfrm>
        <a:off x="434398" y="4562842"/>
        <a:ext cx="9273462" cy="570477"/>
      </dsp:txXfrm>
    </dsp:sp>
    <dsp:sp modelId="{24739A0B-84CF-4081-9F7D-D03BDCE7E46D}">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1EB15-656F-4494-87B3-0EA2EDDE53BD}" type="datetimeFigureOut">
              <a:rPr lang="zh-CN" altLang="en-US" smtClean="0"/>
              <a:t>2017/11/5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B8A2B-1AD1-4D38-8287-CFF48F02A850}" type="slidenum">
              <a:rPr lang="zh-CN" altLang="en-US" smtClean="0"/>
              <a:t>‹#›</a:t>
            </a:fld>
            <a:endParaRPr lang="zh-CN" altLang="en-US"/>
          </a:p>
        </p:txBody>
      </p:sp>
    </p:spTree>
    <p:extLst>
      <p:ext uri="{BB962C8B-B14F-4D97-AF65-F5344CB8AC3E}">
        <p14:creationId xmlns:p14="http://schemas.microsoft.com/office/powerpoint/2010/main" val="385579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4</a:t>
            </a:fld>
            <a:endParaRPr lang="zh-CN" altLang="en-US"/>
          </a:p>
        </p:txBody>
      </p:sp>
    </p:spTree>
    <p:extLst>
      <p:ext uri="{BB962C8B-B14F-4D97-AF65-F5344CB8AC3E}">
        <p14:creationId xmlns:p14="http://schemas.microsoft.com/office/powerpoint/2010/main" val="58869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21</a:t>
            </a:fld>
            <a:endParaRPr lang="zh-CN" altLang="en-US"/>
          </a:p>
        </p:txBody>
      </p:sp>
    </p:spTree>
    <p:extLst>
      <p:ext uri="{BB962C8B-B14F-4D97-AF65-F5344CB8AC3E}">
        <p14:creationId xmlns:p14="http://schemas.microsoft.com/office/powerpoint/2010/main" val="261455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solidFill>
                <a:schemeClr val="bg1">
                  <a:lumMod val="50000"/>
                </a:schemeClr>
              </a:solidFill>
              <a:latin typeface="微软雅黑" charset="0"/>
              <a:ea typeface="微软雅黑" charset="0"/>
            </a:endParaRPr>
          </a:p>
        </p:txBody>
      </p:sp>
      <p:sp>
        <p:nvSpPr>
          <p:cNvPr id="4" name="灯片编号占位符 3"/>
          <p:cNvSpPr>
            <a:spLocks noGrp="1"/>
          </p:cNvSpPr>
          <p:nvPr>
            <p:ph type="sldNum" sz="quarter" idx="10"/>
          </p:nvPr>
        </p:nvSpPr>
        <p:spPr/>
        <p:txBody>
          <a:bodyPr/>
          <a:lstStyle/>
          <a:p>
            <a:fld id="{AD0B8A2B-1AD1-4D38-8287-CFF48F02A850}" type="slidenum">
              <a:rPr lang="zh-CN" altLang="en-US" smtClean="0"/>
              <a:t>24</a:t>
            </a:fld>
            <a:endParaRPr lang="zh-CN" altLang="en-US"/>
          </a:p>
        </p:txBody>
      </p:sp>
    </p:spTree>
    <p:extLst>
      <p:ext uri="{BB962C8B-B14F-4D97-AF65-F5344CB8AC3E}">
        <p14:creationId xmlns:p14="http://schemas.microsoft.com/office/powerpoint/2010/main" val="49988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27</a:t>
            </a:fld>
            <a:endParaRPr lang="zh-CN" altLang="en-US"/>
          </a:p>
        </p:txBody>
      </p:sp>
    </p:spTree>
    <p:extLst>
      <p:ext uri="{BB962C8B-B14F-4D97-AF65-F5344CB8AC3E}">
        <p14:creationId xmlns:p14="http://schemas.microsoft.com/office/powerpoint/2010/main" val="260240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28</a:t>
            </a:fld>
            <a:endParaRPr lang="zh-CN" altLang="en-US"/>
          </a:p>
        </p:txBody>
      </p:sp>
    </p:spTree>
    <p:extLst>
      <p:ext uri="{BB962C8B-B14F-4D97-AF65-F5344CB8AC3E}">
        <p14:creationId xmlns:p14="http://schemas.microsoft.com/office/powerpoint/2010/main" val="267264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6</a:t>
            </a:fld>
            <a:endParaRPr lang="zh-CN" altLang="en-US"/>
          </a:p>
        </p:txBody>
      </p:sp>
    </p:spTree>
    <p:extLst>
      <p:ext uri="{BB962C8B-B14F-4D97-AF65-F5344CB8AC3E}">
        <p14:creationId xmlns:p14="http://schemas.microsoft.com/office/powerpoint/2010/main" val="331780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7</a:t>
            </a:fld>
            <a:endParaRPr lang="zh-CN" altLang="en-US"/>
          </a:p>
        </p:txBody>
      </p:sp>
    </p:spTree>
    <p:extLst>
      <p:ext uri="{BB962C8B-B14F-4D97-AF65-F5344CB8AC3E}">
        <p14:creationId xmlns:p14="http://schemas.microsoft.com/office/powerpoint/2010/main" val="188231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8</a:t>
            </a:fld>
            <a:endParaRPr lang="zh-CN" altLang="en-US"/>
          </a:p>
        </p:txBody>
      </p:sp>
    </p:spTree>
    <p:extLst>
      <p:ext uri="{BB962C8B-B14F-4D97-AF65-F5344CB8AC3E}">
        <p14:creationId xmlns:p14="http://schemas.microsoft.com/office/powerpoint/2010/main" val="322489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10</a:t>
            </a:fld>
            <a:endParaRPr lang="zh-CN" altLang="en-US"/>
          </a:p>
        </p:txBody>
      </p:sp>
    </p:spTree>
    <p:extLst>
      <p:ext uri="{BB962C8B-B14F-4D97-AF65-F5344CB8AC3E}">
        <p14:creationId xmlns:p14="http://schemas.microsoft.com/office/powerpoint/2010/main" val="157398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11</a:t>
            </a:fld>
            <a:endParaRPr lang="zh-CN" altLang="en-US"/>
          </a:p>
        </p:txBody>
      </p:sp>
    </p:spTree>
    <p:extLst>
      <p:ext uri="{BB962C8B-B14F-4D97-AF65-F5344CB8AC3E}">
        <p14:creationId xmlns:p14="http://schemas.microsoft.com/office/powerpoint/2010/main" val="368252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13</a:t>
            </a:fld>
            <a:endParaRPr lang="zh-CN" altLang="en-US"/>
          </a:p>
        </p:txBody>
      </p:sp>
    </p:spTree>
    <p:extLst>
      <p:ext uri="{BB962C8B-B14F-4D97-AF65-F5344CB8AC3E}">
        <p14:creationId xmlns:p14="http://schemas.microsoft.com/office/powerpoint/2010/main" val="294913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14</a:t>
            </a:fld>
            <a:endParaRPr lang="zh-CN" altLang="en-US"/>
          </a:p>
        </p:txBody>
      </p:sp>
    </p:spTree>
    <p:extLst>
      <p:ext uri="{BB962C8B-B14F-4D97-AF65-F5344CB8AC3E}">
        <p14:creationId xmlns:p14="http://schemas.microsoft.com/office/powerpoint/2010/main" val="55224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0B8A2B-1AD1-4D38-8287-CFF48F02A850}" type="slidenum">
              <a:rPr lang="zh-CN" altLang="en-US" smtClean="0"/>
              <a:t>20</a:t>
            </a:fld>
            <a:endParaRPr lang="zh-CN" altLang="en-US"/>
          </a:p>
        </p:txBody>
      </p:sp>
    </p:spTree>
    <p:extLst>
      <p:ext uri="{BB962C8B-B14F-4D97-AF65-F5344CB8AC3E}">
        <p14:creationId xmlns:p14="http://schemas.microsoft.com/office/powerpoint/2010/main" val="353261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55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algn="ctr" defTabSz="609585"/>
            <a:r>
              <a:rPr kumimoji="1" lang="zh-CN" altLang="en-US" sz="1333" dirty="0">
                <a:solidFill>
                  <a:srgbClr val="000000"/>
                </a:solidFill>
                <a:latin typeface="Century Gothic"/>
                <a:ea typeface="微软雅黑" charset="0"/>
              </a:rPr>
              <a:t>点击</a:t>
            </a:r>
            <a:r>
              <a:rPr kumimoji="1" lang="en-US" altLang="zh-CN" sz="1333" dirty="0">
                <a:solidFill>
                  <a:srgbClr val="000000"/>
                </a:solidFill>
                <a:latin typeface="Segoe UI Light" charset="0"/>
                <a:ea typeface="Segoe UI Light" charset="0"/>
                <a:cs typeface="Segoe UI Light" charset="0"/>
              </a:rPr>
              <a:t>Logo</a:t>
            </a:r>
            <a:r>
              <a:rPr kumimoji="1" lang="zh-CN" altLang="en-US" sz="1333" dirty="0">
                <a:solidFill>
                  <a:srgbClr val="000000"/>
                </a:solidFill>
                <a:latin typeface="Century Gothic"/>
                <a:ea typeface="微软雅黑" charset="0"/>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184399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61489" t="25058" r="12143" b="25081"/>
          <a:stretch/>
        </p:blipFill>
        <p:spPr>
          <a:xfrm>
            <a:off x="3882314" y="1181451"/>
            <a:ext cx="4495104" cy="4495104"/>
          </a:xfrm>
          <a:prstGeom prst="ellipse">
            <a:avLst/>
          </a:prstGeom>
        </p:spPr>
      </p:pic>
    </p:spTree>
    <p:extLst>
      <p:ext uri="{BB962C8B-B14F-4D97-AF65-F5344CB8AC3E}">
        <p14:creationId xmlns:p14="http://schemas.microsoft.com/office/powerpoint/2010/main" val="18723644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22049" r="54675" b="21936"/>
          <a:stretch/>
        </p:blipFill>
        <p:spPr>
          <a:xfrm>
            <a:off x="952455" y="-12701"/>
            <a:ext cx="10492980" cy="6858001"/>
          </a:xfrm>
          <a:prstGeom prst="rect">
            <a:avLst/>
          </a:prstGeom>
        </p:spPr>
      </p:pic>
    </p:spTree>
    <p:extLst>
      <p:ext uri="{BB962C8B-B14F-4D97-AF65-F5344CB8AC3E}">
        <p14:creationId xmlns:p14="http://schemas.microsoft.com/office/powerpoint/2010/main" val="410897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t="15838" r="78197" b="16675"/>
          <a:stretch/>
        </p:blipFill>
        <p:spPr>
          <a:xfrm>
            <a:off x="8015258" y="-12700"/>
            <a:ext cx="4189442" cy="6858000"/>
          </a:xfrm>
          <a:prstGeom prst="rect">
            <a:avLst/>
          </a:prstGeom>
        </p:spPr>
      </p:pic>
    </p:spTree>
    <p:extLst>
      <p:ext uri="{BB962C8B-B14F-4D97-AF65-F5344CB8AC3E}">
        <p14:creationId xmlns:p14="http://schemas.microsoft.com/office/powerpoint/2010/main" val="245007559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p:blipFill>
        <p:spPr>
          <a:xfrm flipH="1">
            <a:off x="0" y="-12700"/>
            <a:ext cx="4189442" cy="6858000"/>
          </a:xfrm>
          <a:prstGeom prst="rect">
            <a:avLst/>
          </a:prstGeom>
        </p:spPr>
      </p:pic>
    </p:spTree>
    <p:extLst>
      <p:ext uri="{BB962C8B-B14F-4D97-AF65-F5344CB8AC3E}">
        <p14:creationId xmlns:p14="http://schemas.microsoft.com/office/powerpoint/2010/main" val="50810187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srcRect l="54115" t="20375" r="25555" b="20378"/>
          <a:stretch/>
        </p:blipFill>
        <p:spPr>
          <a:xfrm>
            <a:off x="7739212" y="0"/>
            <a:ext cx="4452788" cy="6862813"/>
          </a:xfrm>
          <a:prstGeom prst="rect">
            <a:avLst/>
          </a:prstGeom>
        </p:spPr>
      </p:pic>
    </p:spTree>
    <p:extLst>
      <p:ext uri="{BB962C8B-B14F-4D97-AF65-F5344CB8AC3E}">
        <p14:creationId xmlns:p14="http://schemas.microsoft.com/office/powerpoint/2010/main" val="207532741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atin typeface="Segoe UI Light" charset="0"/>
                <a:ea typeface="Segoe UI Light" charset="0"/>
                <a:cs typeface="Segoe UI Light"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latin typeface="Segoe UI Light" charset="0"/>
                <a:ea typeface="Segoe UI Light" charset="0"/>
                <a:cs typeface="Segoe UI Light" charset="0"/>
              </a:defRPr>
            </a:lvl1pPr>
          </a:lstStyle>
          <a:p>
            <a:pPr lvl="0"/>
            <a:r>
              <a:rPr kumimoji="1" lang="en-US" altLang="zh-CN" dirty="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atin typeface="Segoe UI Light" charset="0"/>
                <a:ea typeface="Segoe UI Light" charset="0"/>
                <a:cs typeface="Segoe UI Light" charset="0"/>
              </a:defRPr>
            </a:lvl1pPr>
          </a:lstStyle>
          <a:p>
            <a:r>
              <a:rPr kumimoji="1" lang="en-US" altLang="zh-CN" sz="1600" b="1" dirty="0"/>
              <a:t>LOGO&amp;PIC</a:t>
            </a:r>
            <a:r>
              <a:rPr kumimoji="1" lang="zh-CN" altLang="en-US" sz="1600" b="1" dirty="0"/>
              <a:t> </a:t>
            </a:r>
            <a:r>
              <a:rPr kumimoji="1" lang="en-US" altLang="zh-CN" sz="1600" b="1" dirty="0"/>
              <a:t>HERE</a:t>
            </a:r>
            <a:endParaRPr kumimoji="1" lang="zh-CN" altLang="en-US" dirty="0"/>
          </a:p>
        </p:txBody>
      </p:sp>
    </p:spTree>
    <p:extLst>
      <p:ext uri="{BB962C8B-B14F-4D97-AF65-F5344CB8AC3E}">
        <p14:creationId xmlns:p14="http://schemas.microsoft.com/office/powerpoint/2010/main" val="163262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背景图片素材</a:t>
            </a:r>
          </a:p>
        </p:txBody>
      </p:sp>
    </p:spTree>
    <p:extLst>
      <p:ext uri="{BB962C8B-B14F-4D97-AF65-F5344CB8AC3E}">
        <p14:creationId xmlns:p14="http://schemas.microsoft.com/office/powerpoint/2010/main" val="49170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585"/>
            <a:r>
              <a:rPr lang="zh-CN" altLang="en-US" sz="1800" dirty="0">
                <a:solidFill>
                  <a:srgbClr val="FFFFFF"/>
                </a:solidFill>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字体使用 </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行距</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背景图片出处</a:t>
            </a: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声明</a:t>
            </a:r>
            <a:endParaRPr lang="en-US" altLang="zh-CN" sz="1400" dirty="0">
              <a:solidFill>
                <a:srgbClr val="FFFFFF"/>
              </a:solidFill>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a:lnSpc>
                <a:spcPct val="130000"/>
              </a:lnSpc>
            </a:pPr>
            <a:r>
              <a:rPr lang="zh-CN" altLang="en-US" sz="1400" dirty="0">
                <a:solidFill>
                  <a:srgbClr val="FFFFFF"/>
                </a:solidFill>
                <a:latin typeface="Segoe UI Light"/>
                <a:ea typeface="微软雅黑"/>
                <a:cs typeface="Segoe UI Light"/>
              </a:rPr>
              <a:t>英文 </a:t>
            </a:r>
            <a:r>
              <a:rPr lang="en-US" altLang="zh-CN" sz="1400" dirty="0">
                <a:solidFill>
                  <a:srgbClr val="FFFFFF"/>
                </a:solidFill>
                <a:latin typeface="Segoe UI Light" charset="0"/>
                <a:ea typeface="Segoe UI Light" charset="0"/>
                <a:cs typeface="Segoe UI Light" charset="0"/>
              </a:rPr>
              <a:t>Segoe UI</a:t>
            </a:r>
            <a:endParaRPr lang="zh-CN" altLang="en-US" sz="1400" dirty="0">
              <a:solidFill>
                <a:srgbClr val="FFFFFF"/>
              </a:solidFill>
              <a:latin typeface="Segoe UI Light" charset="0"/>
              <a:ea typeface="Segoe UI Light" charset="0"/>
              <a:cs typeface="Segoe UI Light" charset="0"/>
            </a:endParaRPr>
          </a:p>
          <a:p>
            <a:pPr>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中文 微软雅黑</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正文 </a:t>
            </a:r>
            <a:r>
              <a:rPr lang="en-US" altLang="zh-CN" sz="1400" dirty="0">
                <a:solidFill>
                  <a:srgbClr val="FFFFFF"/>
                </a:solidFill>
                <a:latin typeface="Segoe UI Light"/>
                <a:ea typeface="微软雅黑"/>
                <a:cs typeface="Segoe UI Light"/>
              </a:rPr>
              <a:t>1.3</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en-US" altLang="zh-CN" sz="1400" dirty="0" err="1">
                <a:solidFill>
                  <a:srgbClr val="FFFFFF"/>
                </a:solidFill>
                <a:latin typeface="Segoe UI Light"/>
                <a:ea typeface="微软雅黑"/>
                <a:cs typeface="Segoe UI Light"/>
              </a:rPr>
              <a:t>cn.bing.com</a:t>
            </a: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Tree>
    <p:extLst>
      <p:ext uri="{BB962C8B-B14F-4D97-AF65-F5344CB8AC3E}">
        <p14:creationId xmlns:p14="http://schemas.microsoft.com/office/powerpoint/2010/main" val="14339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029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79" r:id="rId3"/>
    <p:sldLayoutId id="2147483680" r:id="rId4"/>
    <p:sldLayoutId id="2147483681" r:id="rId5"/>
    <p:sldLayoutId id="2147483682" r:id="rId6"/>
    <p:sldLayoutId id="2147483662" r:id="rId7"/>
    <p:sldLayoutId id="2147483664" r:id="rId8"/>
    <p:sldLayoutId id="2147483663" r:id="rId9"/>
    <p:sldLayoutId id="214748366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7.wmf"/><Relationship Id="rId9"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1537" y="1574039"/>
            <a:ext cx="12233429" cy="1384995"/>
          </a:xfrm>
          <a:prstGeom prst="rect">
            <a:avLst/>
          </a:prstGeom>
        </p:spPr>
        <p:txBody>
          <a:bodyPr wrap="square">
            <a:spAutoFit/>
          </a:bodyPr>
          <a:lstStyle/>
          <a:p>
            <a:r>
              <a:rPr lang="zh-CN" altLang="en-US" sz="4200" b="1" dirty="0"/>
              <a:t>我国城市房地产市场风险测度研究</a:t>
            </a:r>
            <a:endParaRPr lang="en-US" altLang="zh-CN" sz="4200" b="1" dirty="0"/>
          </a:p>
          <a:p>
            <a:pPr algn="ctr"/>
            <a:r>
              <a:rPr lang="en-US" altLang="zh-CN" sz="4200" b="1" dirty="0"/>
              <a:t>——</a:t>
            </a:r>
            <a:r>
              <a:rPr lang="zh-CN" altLang="en-US" sz="4200" b="1" dirty="0"/>
              <a:t>基于综合赋权评价方法对济南市的测算</a:t>
            </a:r>
            <a:endParaRPr lang="en-US" altLang="zh-CN" sz="4200" b="1" dirty="0"/>
          </a:p>
        </p:txBody>
      </p:sp>
      <p:sp>
        <p:nvSpPr>
          <p:cNvPr id="7" name="矩形 6"/>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
        <p:nvSpPr>
          <p:cNvPr id="12" name="矩形 11"/>
          <p:cNvSpPr/>
          <p:nvPr/>
        </p:nvSpPr>
        <p:spPr>
          <a:xfrm>
            <a:off x="5125802" y="4164773"/>
            <a:ext cx="1877437" cy="430887"/>
          </a:xfrm>
          <a:prstGeom prst="rect">
            <a:avLst/>
          </a:prstGeom>
        </p:spPr>
        <p:txBody>
          <a:bodyPr wrap="none">
            <a:spAutoFit/>
          </a:bodyPr>
          <a:lstStyle/>
          <a:p>
            <a:r>
              <a:rPr lang="zh-CN" altLang="en-US" sz="2200" dirty="0"/>
              <a:t>汇报人：何恺</a:t>
            </a:r>
            <a:endParaRPr lang="en-US" altLang="zh-CN" sz="2200" dirty="0"/>
          </a:p>
        </p:txBody>
      </p:sp>
      <p:sp>
        <p:nvSpPr>
          <p:cNvPr id="13" name="矩形 12"/>
          <p:cNvSpPr/>
          <p:nvPr/>
        </p:nvSpPr>
        <p:spPr>
          <a:xfrm>
            <a:off x="3107267" y="3330209"/>
            <a:ext cx="2583319" cy="66474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学校名称</a:t>
            </a:r>
            <a:endParaRPr lang="en-US" altLang="zh-CN" dirty="0">
              <a:solidFill>
                <a:schemeClr val="tx1"/>
              </a:solidFill>
            </a:endParaRPr>
          </a:p>
          <a:p>
            <a:pPr algn="ctr"/>
            <a:r>
              <a:rPr lang="zh-CN" altLang="en-US" dirty="0">
                <a:solidFill>
                  <a:schemeClr val="tx1"/>
                </a:solidFill>
              </a:rPr>
              <a:t>山东师范大学</a:t>
            </a:r>
            <a:endParaRPr lang="en-US" altLang="zh-CN" dirty="0">
              <a:solidFill>
                <a:schemeClr val="tx1"/>
              </a:solidFill>
            </a:endParaRPr>
          </a:p>
        </p:txBody>
      </p:sp>
      <p:sp>
        <p:nvSpPr>
          <p:cNvPr id="14" name="矩形 13"/>
          <p:cNvSpPr/>
          <p:nvPr/>
        </p:nvSpPr>
        <p:spPr>
          <a:xfrm>
            <a:off x="6427264" y="3330209"/>
            <a:ext cx="2477039" cy="66474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论文作者</a:t>
            </a:r>
            <a:endParaRPr lang="en-US" altLang="zh-CN" dirty="0">
              <a:solidFill>
                <a:schemeClr val="tx1"/>
              </a:solidFill>
            </a:endParaRPr>
          </a:p>
          <a:p>
            <a:pPr algn="ctr"/>
            <a:r>
              <a:rPr lang="zh-CN" altLang="en-US" dirty="0">
                <a:solidFill>
                  <a:schemeClr val="tx1"/>
                </a:solidFill>
              </a:rPr>
              <a:t>何恺、程道平</a:t>
            </a:r>
            <a:endParaRPr lang="en-US" altLang="zh-CN" dirty="0">
              <a:solidFill>
                <a:schemeClr val="tx1"/>
              </a:solidFill>
            </a:endParaRPr>
          </a:p>
        </p:txBody>
      </p:sp>
    </p:spTree>
    <p:extLst>
      <p:ext uri="{BB962C8B-B14F-4D97-AF65-F5344CB8AC3E}">
        <p14:creationId xmlns:p14="http://schemas.microsoft.com/office/powerpoint/2010/main" val="4218123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68830" t="39363" r="20020" b="39553"/>
          <a:stretch/>
        </p:blipFill>
        <p:spPr>
          <a:xfrm>
            <a:off x="937436" y="1368423"/>
            <a:ext cx="2534710" cy="2534710"/>
          </a:xfrm>
          <a:prstGeom prst="ellipse">
            <a:avLst/>
          </a:prstGeom>
        </p:spPr>
      </p:pic>
      <p:pic>
        <p:nvPicPr>
          <p:cNvPr id="6" name="图片 5"/>
          <p:cNvPicPr>
            <a:picLocks noChangeAspect="1"/>
          </p:cNvPicPr>
          <p:nvPr/>
        </p:nvPicPr>
        <p:blipFill rotWithShape="1">
          <a:blip r:embed="rId3"/>
          <a:srcRect l="68830" t="39363" r="20020" b="39553"/>
          <a:stretch/>
        </p:blipFill>
        <p:spPr>
          <a:xfrm>
            <a:off x="4828645" y="1368423"/>
            <a:ext cx="2534710" cy="2534710"/>
          </a:xfrm>
          <a:prstGeom prst="ellipse">
            <a:avLst/>
          </a:prstGeom>
        </p:spPr>
      </p:pic>
      <p:pic>
        <p:nvPicPr>
          <p:cNvPr id="7" name="图片 6"/>
          <p:cNvPicPr>
            <a:picLocks noChangeAspect="1"/>
          </p:cNvPicPr>
          <p:nvPr/>
        </p:nvPicPr>
        <p:blipFill rotWithShape="1">
          <a:blip r:embed="rId3"/>
          <a:srcRect l="68830" t="39363" r="20020" b="39553"/>
          <a:stretch/>
        </p:blipFill>
        <p:spPr>
          <a:xfrm>
            <a:off x="8719854" y="1368423"/>
            <a:ext cx="2534710" cy="2534710"/>
          </a:xfrm>
          <a:prstGeom prst="ellipse">
            <a:avLst/>
          </a:prstGeom>
        </p:spPr>
      </p:pic>
      <p:sp>
        <p:nvSpPr>
          <p:cNvPr id="8" name="矩形 7"/>
          <p:cNvSpPr/>
          <p:nvPr/>
        </p:nvSpPr>
        <p:spPr>
          <a:xfrm>
            <a:off x="899194" y="3961884"/>
            <a:ext cx="2736647" cy="369332"/>
          </a:xfrm>
          <a:prstGeom prst="rect">
            <a:avLst/>
          </a:prstGeom>
        </p:spPr>
        <p:txBody>
          <a:bodyPr wrap="none">
            <a:spAutoFit/>
          </a:bodyPr>
          <a:lstStyle/>
          <a:p>
            <a:r>
              <a:rPr lang="en-US" altLang="zh-CN" b="1" dirty="0"/>
              <a:t>GDP</a:t>
            </a:r>
            <a:r>
              <a:rPr lang="zh-CN" altLang="en-US" b="1" dirty="0"/>
              <a:t>增长严重依赖房地产</a:t>
            </a:r>
          </a:p>
        </p:txBody>
      </p:sp>
      <p:sp>
        <p:nvSpPr>
          <p:cNvPr id="9" name="矩形 8"/>
          <p:cNvSpPr/>
          <p:nvPr/>
        </p:nvSpPr>
        <p:spPr>
          <a:xfrm>
            <a:off x="911225" y="4300072"/>
            <a:ext cx="2594406" cy="1627369"/>
          </a:xfrm>
          <a:prstGeom prst="rect">
            <a:avLst/>
          </a:prstGeom>
        </p:spPr>
        <p:txBody>
          <a:bodyPr wrap="square">
            <a:spAutoFit/>
          </a:bodyPr>
          <a:lstStyle/>
          <a:p>
            <a:pPr lvl="0" indent="345600" algn="just">
              <a:lnSpc>
                <a:spcPct val="130000"/>
              </a:lnSpc>
            </a:pPr>
            <a:r>
              <a:rPr lang="en-US" altLang="zh-CN" sz="1300" dirty="0">
                <a:solidFill>
                  <a:schemeClr val="bg1">
                    <a:lumMod val="50000"/>
                  </a:schemeClr>
                </a:solidFill>
                <a:latin typeface="微软雅黑" charset="0"/>
                <a:ea typeface="微软雅黑" charset="0"/>
              </a:rPr>
              <a:t>2015</a:t>
            </a:r>
            <a:r>
              <a:rPr lang="zh-CN" altLang="en-US" sz="1300" dirty="0">
                <a:solidFill>
                  <a:schemeClr val="bg1">
                    <a:lumMod val="50000"/>
                  </a:schemeClr>
                </a:solidFill>
                <a:latin typeface="微软雅黑" charset="0"/>
                <a:ea typeface="微软雅黑" charset="0"/>
              </a:rPr>
              <a:t>年，我国国内生产总值</a:t>
            </a:r>
            <a:r>
              <a:rPr lang="en-US" altLang="zh-CN" sz="1300" dirty="0">
                <a:solidFill>
                  <a:schemeClr val="bg1">
                    <a:lumMod val="50000"/>
                  </a:schemeClr>
                </a:solidFill>
                <a:latin typeface="微软雅黑" charset="0"/>
                <a:ea typeface="微软雅黑" charset="0"/>
              </a:rPr>
              <a:t>682635.1</a:t>
            </a:r>
            <a:r>
              <a:rPr lang="zh-CN" altLang="en-US" sz="1300" dirty="0">
                <a:solidFill>
                  <a:schemeClr val="bg1">
                    <a:lumMod val="50000"/>
                  </a:schemeClr>
                </a:solidFill>
                <a:latin typeface="微软雅黑" charset="0"/>
                <a:ea typeface="微软雅黑" charset="0"/>
              </a:rPr>
              <a:t>亿元，第三产业产值</a:t>
            </a:r>
            <a:r>
              <a:rPr lang="en-US" altLang="zh-CN" sz="1300" dirty="0">
                <a:solidFill>
                  <a:schemeClr val="bg1">
                    <a:lumMod val="50000"/>
                  </a:schemeClr>
                </a:solidFill>
                <a:latin typeface="微软雅黑" charset="0"/>
                <a:ea typeface="微软雅黑" charset="0"/>
              </a:rPr>
              <a:t>344075</a:t>
            </a:r>
            <a:r>
              <a:rPr lang="zh-CN" altLang="en-US" sz="1300" dirty="0">
                <a:solidFill>
                  <a:schemeClr val="bg1">
                    <a:lumMod val="50000"/>
                  </a:schemeClr>
                </a:solidFill>
                <a:latin typeface="微软雅黑" charset="0"/>
                <a:ea typeface="微软雅黑" charset="0"/>
              </a:rPr>
              <a:t>亿元，房地产生产总值</a:t>
            </a:r>
            <a:r>
              <a:rPr lang="en-US" altLang="zh-CN" sz="1300" dirty="0">
                <a:solidFill>
                  <a:schemeClr val="bg1">
                    <a:lumMod val="50000"/>
                  </a:schemeClr>
                </a:solidFill>
                <a:latin typeface="微软雅黑" charset="0"/>
                <a:ea typeface="微软雅黑" charset="0"/>
              </a:rPr>
              <a:t>41307.6</a:t>
            </a:r>
            <a:r>
              <a:rPr lang="zh-CN" altLang="en-US" sz="1300" dirty="0">
                <a:solidFill>
                  <a:schemeClr val="bg1">
                    <a:lumMod val="50000"/>
                  </a:schemeClr>
                </a:solidFill>
                <a:latin typeface="微软雅黑" charset="0"/>
                <a:ea typeface="微软雅黑" charset="0"/>
              </a:rPr>
              <a:t>亿元，房地产业占国内生产总值比重为</a:t>
            </a:r>
            <a:r>
              <a:rPr lang="en-US" altLang="zh-CN" sz="1300" dirty="0">
                <a:solidFill>
                  <a:schemeClr val="bg1">
                    <a:lumMod val="50000"/>
                  </a:schemeClr>
                </a:solidFill>
                <a:latin typeface="微软雅黑" charset="0"/>
                <a:ea typeface="微软雅黑" charset="0"/>
              </a:rPr>
              <a:t>6.05%</a:t>
            </a:r>
            <a:r>
              <a:rPr lang="zh-CN" altLang="en-US" sz="1300" dirty="0">
                <a:solidFill>
                  <a:schemeClr val="bg1">
                    <a:lumMod val="50000"/>
                  </a:schemeClr>
                </a:solidFill>
                <a:latin typeface="微软雅黑" charset="0"/>
                <a:ea typeface="微软雅黑" charset="0"/>
              </a:rPr>
              <a:t>，占第三产业产值比重为</a:t>
            </a:r>
            <a:r>
              <a:rPr lang="en-US" altLang="zh-CN" sz="1300" dirty="0">
                <a:solidFill>
                  <a:schemeClr val="bg1">
                    <a:lumMod val="50000"/>
                  </a:schemeClr>
                </a:solidFill>
                <a:latin typeface="微软雅黑" charset="0"/>
                <a:ea typeface="微软雅黑" charset="0"/>
              </a:rPr>
              <a:t>12.01%</a:t>
            </a:r>
            <a:r>
              <a:rPr lang="zh-CN" altLang="en-US" sz="1300" dirty="0">
                <a:solidFill>
                  <a:schemeClr val="bg1">
                    <a:lumMod val="50000"/>
                  </a:schemeClr>
                </a:solidFill>
                <a:latin typeface="微软雅黑" charset="0"/>
                <a:ea typeface="微软雅黑" charset="0"/>
              </a:rPr>
              <a:t>。</a:t>
            </a:r>
          </a:p>
        </p:txBody>
      </p:sp>
      <p:sp>
        <p:nvSpPr>
          <p:cNvPr id="10" name="矩形 9"/>
          <p:cNvSpPr/>
          <p:nvPr/>
        </p:nvSpPr>
        <p:spPr>
          <a:xfrm>
            <a:off x="4900517" y="3923562"/>
            <a:ext cx="2492990" cy="369332"/>
          </a:xfrm>
          <a:prstGeom prst="rect">
            <a:avLst/>
          </a:prstGeom>
        </p:spPr>
        <p:txBody>
          <a:bodyPr wrap="none">
            <a:spAutoFit/>
          </a:bodyPr>
          <a:lstStyle/>
          <a:p>
            <a:r>
              <a:rPr lang="zh-CN" altLang="en-US" b="1" dirty="0"/>
              <a:t>房地产业关联产业众多</a:t>
            </a:r>
          </a:p>
        </p:txBody>
      </p:sp>
      <p:sp>
        <p:nvSpPr>
          <p:cNvPr id="11" name="矩形 10"/>
          <p:cNvSpPr/>
          <p:nvPr/>
        </p:nvSpPr>
        <p:spPr>
          <a:xfrm>
            <a:off x="4798796" y="4300072"/>
            <a:ext cx="2594406" cy="2147511"/>
          </a:xfrm>
          <a:prstGeom prst="rect">
            <a:avLst/>
          </a:prstGeom>
        </p:spPr>
        <p:txBody>
          <a:bodyPr wrap="square">
            <a:spAutoFit/>
          </a:bodyPr>
          <a:lstStyle/>
          <a:p>
            <a:pPr indent="345600" algn="just">
              <a:lnSpc>
                <a:spcPct val="130000"/>
              </a:lnSpc>
            </a:pPr>
            <a:r>
              <a:rPr lang="zh-CN" altLang="en-US" sz="1300" dirty="0">
                <a:solidFill>
                  <a:schemeClr val="bg1">
                    <a:lumMod val="50000"/>
                  </a:schemeClr>
                </a:solidFill>
                <a:latin typeface="微软雅黑" charset="0"/>
                <a:ea typeface="微软雅黑" charset="0"/>
              </a:rPr>
              <a:t>房地产业关联产业众多，房地产业的兴衰对宏观经济影响巨大。进入经济新常态以来，受之前房地产业高速扩张影响，钢铁、水泥、建筑材料及制品等行业的大量扩张导致这些行业出现了产能过剩的局面。一定程度上影响我国的经济结构调整。</a:t>
            </a:r>
          </a:p>
        </p:txBody>
      </p:sp>
      <p:sp>
        <p:nvSpPr>
          <p:cNvPr id="12" name="矩形 11"/>
          <p:cNvSpPr/>
          <p:nvPr/>
        </p:nvSpPr>
        <p:spPr>
          <a:xfrm>
            <a:off x="8161845" y="3953072"/>
            <a:ext cx="3877985" cy="369332"/>
          </a:xfrm>
          <a:prstGeom prst="rect">
            <a:avLst/>
          </a:prstGeom>
        </p:spPr>
        <p:txBody>
          <a:bodyPr wrap="none">
            <a:spAutoFit/>
          </a:bodyPr>
          <a:lstStyle/>
          <a:p>
            <a:r>
              <a:rPr lang="zh-CN" altLang="en-US" b="1" dirty="0"/>
              <a:t>房地产业的发展影响着金融业的发展</a:t>
            </a:r>
          </a:p>
        </p:txBody>
      </p:sp>
      <p:sp>
        <p:nvSpPr>
          <p:cNvPr id="13" name="矩形 12"/>
          <p:cNvSpPr/>
          <p:nvPr/>
        </p:nvSpPr>
        <p:spPr>
          <a:xfrm>
            <a:off x="8686367" y="4300072"/>
            <a:ext cx="2594406" cy="1367297"/>
          </a:xfrm>
          <a:prstGeom prst="rect">
            <a:avLst/>
          </a:prstGeom>
        </p:spPr>
        <p:txBody>
          <a:bodyPr wrap="square">
            <a:spAutoFit/>
          </a:bodyPr>
          <a:lstStyle/>
          <a:p>
            <a:pPr indent="345600" algn="just">
              <a:lnSpc>
                <a:spcPct val="130000"/>
              </a:lnSpc>
            </a:pPr>
            <a:r>
              <a:rPr lang="zh-CN" altLang="en-US" sz="1300" dirty="0">
                <a:solidFill>
                  <a:schemeClr val="bg1">
                    <a:lumMod val="50000"/>
                  </a:schemeClr>
                </a:solidFill>
                <a:latin typeface="微软雅黑" charset="0"/>
                <a:ea typeface="微软雅黑" charset="0"/>
              </a:rPr>
              <a:t>房地产业占据了较大份额的金融业贷款，房地产业的发展影响着金融业的发展。</a:t>
            </a:r>
            <a:r>
              <a:rPr lang="en-US" altLang="zh-CN" sz="1300" dirty="0">
                <a:solidFill>
                  <a:schemeClr val="bg1">
                    <a:lumMod val="50000"/>
                  </a:schemeClr>
                </a:solidFill>
                <a:latin typeface="微软雅黑" charset="0"/>
                <a:ea typeface="微软雅黑" charset="0"/>
              </a:rPr>
              <a:t>2010-2014 </a:t>
            </a:r>
            <a:r>
              <a:rPr lang="zh-CN" altLang="en-US" sz="1300" dirty="0">
                <a:solidFill>
                  <a:schemeClr val="bg1">
                    <a:lumMod val="50000"/>
                  </a:schemeClr>
                </a:solidFill>
                <a:latin typeface="微软雅黑" charset="0"/>
                <a:ea typeface="微软雅黑" charset="0"/>
              </a:rPr>
              <a:t>年，山东济南的房地产贷款占比由</a:t>
            </a:r>
            <a:r>
              <a:rPr lang="en-US" altLang="zh-CN" sz="1300" dirty="0">
                <a:solidFill>
                  <a:schemeClr val="bg1">
                    <a:lumMod val="50000"/>
                  </a:schemeClr>
                </a:solidFill>
                <a:latin typeface="微软雅黑" charset="0"/>
                <a:ea typeface="微软雅黑" charset="0"/>
              </a:rPr>
              <a:t>11%</a:t>
            </a:r>
            <a:r>
              <a:rPr lang="zh-CN" altLang="en-US" sz="1300" dirty="0">
                <a:solidFill>
                  <a:schemeClr val="bg1">
                    <a:lumMod val="50000"/>
                  </a:schemeClr>
                </a:solidFill>
                <a:latin typeface="微软雅黑" charset="0"/>
                <a:ea typeface="微软雅黑" charset="0"/>
              </a:rPr>
              <a:t>上升到</a:t>
            </a:r>
            <a:r>
              <a:rPr lang="en-US" altLang="zh-CN" sz="1300" dirty="0">
                <a:solidFill>
                  <a:schemeClr val="bg1">
                    <a:lumMod val="50000"/>
                  </a:schemeClr>
                </a:solidFill>
                <a:latin typeface="微软雅黑" charset="0"/>
                <a:ea typeface="微软雅黑" charset="0"/>
              </a:rPr>
              <a:t>16%</a:t>
            </a:r>
            <a:r>
              <a:rPr lang="zh-CN" altLang="en-US" sz="1300" dirty="0">
                <a:solidFill>
                  <a:schemeClr val="bg1">
                    <a:lumMod val="50000"/>
                  </a:schemeClr>
                </a:solidFill>
                <a:latin typeface="微软雅黑" charset="0"/>
                <a:ea typeface="微软雅黑" charset="0"/>
              </a:rPr>
              <a:t>。</a:t>
            </a:r>
          </a:p>
        </p:txBody>
      </p:sp>
      <p:grpSp>
        <p:nvGrpSpPr>
          <p:cNvPr id="14" name="Group 11"/>
          <p:cNvGrpSpPr>
            <a:grpSpLocks noChangeAspect="1"/>
          </p:cNvGrpSpPr>
          <p:nvPr/>
        </p:nvGrpSpPr>
        <p:grpSpPr bwMode="auto">
          <a:xfrm>
            <a:off x="5649892" y="2386500"/>
            <a:ext cx="907982" cy="644666"/>
            <a:chOff x="1407" y="1098"/>
            <a:chExt cx="800" cy="568"/>
          </a:xfrm>
          <a:solidFill>
            <a:schemeClr val="tx1">
              <a:lumMod val="75000"/>
              <a:lumOff val="25000"/>
            </a:schemeClr>
          </a:solidFill>
        </p:grpSpPr>
        <p:sp>
          <p:nvSpPr>
            <p:cNvPr id="15"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6"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7"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 name="Freeform 15"/>
            <p:cNvSpPr>
              <a:spLocks/>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16"/>
            <p:cNvSpPr>
              <a:spLocks/>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0" name="Freeform 17"/>
            <p:cNvSpPr>
              <a:spLocks/>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1" name="Freeform 18"/>
            <p:cNvSpPr>
              <a:spLocks/>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2" name="Freeform 19"/>
            <p:cNvSpPr>
              <a:spLocks/>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23" name="Group 121"/>
          <p:cNvGrpSpPr>
            <a:grpSpLocks noChangeAspect="1"/>
          </p:cNvGrpSpPr>
          <p:nvPr/>
        </p:nvGrpSpPr>
        <p:grpSpPr bwMode="auto">
          <a:xfrm>
            <a:off x="1822608" y="2391040"/>
            <a:ext cx="754758" cy="642396"/>
            <a:chOff x="515" y="3088"/>
            <a:chExt cx="665" cy="566"/>
          </a:xfrm>
          <a:solidFill>
            <a:schemeClr val="tx1">
              <a:lumMod val="75000"/>
              <a:lumOff val="25000"/>
            </a:schemeClr>
          </a:solidFill>
        </p:grpSpPr>
        <p:sp>
          <p:nvSpPr>
            <p:cNvPr id="24" name="Freeform 122"/>
            <p:cNvSpPr>
              <a:spLocks/>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5"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Freeform 124"/>
            <p:cNvSpPr>
              <a:spLocks/>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7" name="Freeform 125"/>
            <p:cNvSpPr>
              <a:spLocks/>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8" name="Freeform 126"/>
            <p:cNvSpPr>
              <a:spLocks/>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9" name="Freeform 127"/>
            <p:cNvSpPr>
              <a:spLocks/>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0" name="Freeform 128"/>
            <p:cNvSpPr>
              <a:spLocks/>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1" name="Freeform 129"/>
            <p:cNvSpPr>
              <a:spLocks/>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2" name="Freeform 130"/>
            <p:cNvSpPr>
              <a:spLocks/>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33" name="Group 32"/>
          <p:cNvGrpSpPr>
            <a:grpSpLocks noChangeAspect="1"/>
          </p:cNvGrpSpPr>
          <p:nvPr/>
        </p:nvGrpSpPr>
        <p:grpSpPr bwMode="auto">
          <a:xfrm>
            <a:off x="9565129" y="2329751"/>
            <a:ext cx="907980" cy="644666"/>
            <a:chOff x="4354" y="1098"/>
            <a:chExt cx="800" cy="568"/>
          </a:xfrm>
          <a:solidFill>
            <a:schemeClr val="tx1">
              <a:lumMod val="75000"/>
              <a:lumOff val="25000"/>
            </a:schemeClr>
          </a:solidFill>
        </p:grpSpPr>
        <p:sp>
          <p:nvSpPr>
            <p:cNvPr id="34"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bg1"/>
                </a:solidFill>
              </a:endParaRPr>
            </a:p>
          </p:txBody>
        </p:sp>
        <p:sp>
          <p:nvSpPr>
            <p:cNvPr id="36"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Freeform 36"/>
            <p:cNvSpPr>
              <a:spLocks/>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8" name="Freeform 37"/>
            <p:cNvSpPr>
              <a:spLocks/>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9" name="Freeform 38"/>
            <p:cNvSpPr>
              <a:spLocks/>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40" name="矩形 39">
            <a:extLst>
              <a:ext uri="{FF2B5EF4-FFF2-40B4-BE49-F238E27FC236}">
                <a16:creationId xmlns:a16="http://schemas.microsoft.com/office/drawing/2014/main" id="{254CB00F-8912-44D5-8245-E20562BCF1C1}"/>
              </a:ext>
            </a:extLst>
          </p:cNvPr>
          <p:cNvSpPr/>
          <p:nvPr/>
        </p:nvSpPr>
        <p:spPr>
          <a:xfrm>
            <a:off x="0" y="60523"/>
            <a:ext cx="2001125" cy="307777"/>
          </a:xfrm>
          <a:prstGeom prst="rect">
            <a:avLst/>
          </a:prstGeom>
        </p:spPr>
        <p:txBody>
          <a:bodyPr wrap="none">
            <a:spAutoFit/>
          </a:bodyPr>
          <a:lstStyle/>
          <a:p>
            <a:r>
              <a:rPr lang="en-US" altLang="zh-CN" sz="1400" b="1" dirty="0"/>
              <a:t>PART THREE </a:t>
            </a:r>
            <a:r>
              <a:rPr lang="zh-CN" altLang="en-US" sz="1400" b="1" dirty="0"/>
              <a:t>研究意义</a:t>
            </a:r>
          </a:p>
        </p:txBody>
      </p:sp>
      <p:sp>
        <p:nvSpPr>
          <p:cNvPr id="41" name="椭圆 40">
            <a:extLst>
              <a:ext uri="{FF2B5EF4-FFF2-40B4-BE49-F238E27FC236}">
                <a16:creationId xmlns:a16="http://schemas.microsoft.com/office/drawing/2014/main" id="{E566A874-3DAE-4C2E-8B69-C53450B8DC8E}"/>
              </a:ext>
            </a:extLst>
          </p:cNvPr>
          <p:cNvSpPr/>
          <p:nvPr/>
        </p:nvSpPr>
        <p:spPr>
          <a:xfrm>
            <a:off x="1953525" y="157740"/>
            <a:ext cx="130917" cy="11334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48" name="矩形 47">
            <a:extLst>
              <a:ext uri="{FF2B5EF4-FFF2-40B4-BE49-F238E27FC236}">
                <a16:creationId xmlns:a16="http://schemas.microsoft.com/office/drawing/2014/main" id="{74D5BBDD-7801-4F16-AC92-6D36AA46C046}"/>
              </a:ext>
            </a:extLst>
          </p:cNvPr>
          <p:cNvSpPr/>
          <p:nvPr/>
        </p:nvSpPr>
        <p:spPr>
          <a:xfrm>
            <a:off x="849713" y="774104"/>
            <a:ext cx="4801314" cy="369332"/>
          </a:xfrm>
          <a:prstGeom prst="rect">
            <a:avLst/>
          </a:prstGeom>
        </p:spPr>
        <p:txBody>
          <a:bodyPr wrap="none">
            <a:spAutoFit/>
          </a:bodyPr>
          <a:lstStyle/>
          <a:p>
            <a:r>
              <a:rPr lang="zh-CN" altLang="en-US" dirty="0"/>
              <a:t>房地产业能够深刻影响新常态下我国宏观经济</a:t>
            </a:r>
          </a:p>
        </p:txBody>
      </p:sp>
      <p:grpSp>
        <p:nvGrpSpPr>
          <p:cNvPr id="49" name="组合 48">
            <a:extLst>
              <a:ext uri="{FF2B5EF4-FFF2-40B4-BE49-F238E27FC236}">
                <a16:creationId xmlns:a16="http://schemas.microsoft.com/office/drawing/2014/main" id="{7E901CBD-7116-4F1D-9225-8E0181D5379F}"/>
              </a:ext>
            </a:extLst>
          </p:cNvPr>
          <p:cNvGrpSpPr/>
          <p:nvPr/>
        </p:nvGrpSpPr>
        <p:grpSpPr>
          <a:xfrm>
            <a:off x="767633" y="687228"/>
            <a:ext cx="4883394" cy="509896"/>
            <a:chOff x="888096" y="1000203"/>
            <a:chExt cx="4259825" cy="944066"/>
          </a:xfrm>
        </p:grpSpPr>
        <p:sp>
          <p:nvSpPr>
            <p:cNvPr id="50" name="矩形 49">
              <a:extLst>
                <a:ext uri="{FF2B5EF4-FFF2-40B4-BE49-F238E27FC236}">
                  <a16:creationId xmlns:a16="http://schemas.microsoft.com/office/drawing/2014/main" id="{87E7FC3D-18C7-49D4-98A5-36D78D6DE019}"/>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椭圆 50">
              <a:extLst>
                <a:ext uri="{FF2B5EF4-FFF2-40B4-BE49-F238E27FC236}">
                  <a16:creationId xmlns:a16="http://schemas.microsoft.com/office/drawing/2014/main" id="{5F4CBB3E-422E-4F35-BE1E-22D9216EC349}"/>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2" name="椭圆 51">
              <a:extLst>
                <a:ext uri="{FF2B5EF4-FFF2-40B4-BE49-F238E27FC236}">
                  <a16:creationId xmlns:a16="http://schemas.microsoft.com/office/drawing/2014/main" id="{8956B84F-E558-4300-933B-D6A81E3957C8}"/>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3" name="椭圆 52">
              <a:extLst>
                <a:ext uri="{FF2B5EF4-FFF2-40B4-BE49-F238E27FC236}">
                  <a16:creationId xmlns:a16="http://schemas.microsoft.com/office/drawing/2014/main" id="{E2D6BB64-A194-474A-9B1A-AE5E1F31F533}"/>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椭圆 53">
              <a:extLst>
                <a:ext uri="{FF2B5EF4-FFF2-40B4-BE49-F238E27FC236}">
                  <a16:creationId xmlns:a16="http://schemas.microsoft.com/office/drawing/2014/main" id="{10101641-1D7D-4A32-B71A-E8D2299C0B5D}"/>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42676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68830" t="39363" r="20020" b="39553"/>
          <a:stretch/>
        </p:blipFill>
        <p:spPr>
          <a:xfrm>
            <a:off x="937436" y="1368423"/>
            <a:ext cx="2534710" cy="2534710"/>
          </a:xfrm>
          <a:prstGeom prst="ellipse">
            <a:avLst/>
          </a:prstGeom>
        </p:spPr>
      </p:pic>
      <p:pic>
        <p:nvPicPr>
          <p:cNvPr id="6" name="图片 5"/>
          <p:cNvPicPr>
            <a:picLocks noChangeAspect="1"/>
          </p:cNvPicPr>
          <p:nvPr/>
        </p:nvPicPr>
        <p:blipFill rotWithShape="1">
          <a:blip r:embed="rId3"/>
          <a:srcRect l="68830" t="39363" r="20020" b="39553"/>
          <a:stretch/>
        </p:blipFill>
        <p:spPr>
          <a:xfrm>
            <a:off x="4828645" y="1368423"/>
            <a:ext cx="2534710" cy="2534710"/>
          </a:xfrm>
          <a:prstGeom prst="ellipse">
            <a:avLst/>
          </a:prstGeom>
        </p:spPr>
      </p:pic>
      <p:pic>
        <p:nvPicPr>
          <p:cNvPr id="7" name="图片 6"/>
          <p:cNvPicPr>
            <a:picLocks noChangeAspect="1"/>
          </p:cNvPicPr>
          <p:nvPr/>
        </p:nvPicPr>
        <p:blipFill rotWithShape="1">
          <a:blip r:embed="rId3"/>
          <a:srcRect l="68830" t="39363" r="20020" b="39553"/>
          <a:stretch/>
        </p:blipFill>
        <p:spPr>
          <a:xfrm>
            <a:off x="8719854" y="1368423"/>
            <a:ext cx="2534710" cy="2534710"/>
          </a:xfrm>
          <a:prstGeom prst="ellipse">
            <a:avLst/>
          </a:prstGeom>
        </p:spPr>
      </p:pic>
      <p:sp>
        <p:nvSpPr>
          <p:cNvPr id="8" name="矩形 7"/>
          <p:cNvSpPr/>
          <p:nvPr/>
        </p:nvSpPr>
        <p:spPr>
          <a:xfrm>
            <a:off x="1415157" y="3961884"/>
            <a:ext cx="1569660" cy="369332"/>
          </a:xfrm>
          <a:prstGeom prst="rect">
            <a:avLst/>
          </a:prstGeom>
        </p:spPr>
        <p:txBody>
          <a:bodyPr wrap="none">
            <a:spAutoFit/>
          </a:bodyPr>
          <a:lstStyle/>
          <a:p>
            <a:r>
              <a:rPr lang="zh-CN" altLang="en-US" b="1" dirty="0"/>
              <a:t>住房价格风险</a:t>
            </a:r>
          </a:p>
        </p:txBody>
      </p:sp>
      <p:sp>
        <p:nvSpPr>
          <p:cNvPr id="9" name="矩形 8"/>
          <p:cNvSpPr/>
          <p:nvPr/>
        </p:nvSpPr>
        <p:spPr>
          <a:xfrm>
            <a:off x="911225" y="4300072"/>
            <a:ext cx="2594406" cy="1107226"/>
          </a:xfrm>
          <a:prstGeom prst="rect">
            <a:avLst/>
          </a:prstGeom>
        </p:spPr>
        <p:txBody>
          <a:bodyPr wrap="square">
            <a:spAutoFit/>
          </a:bodyPr>
          <a:lstStyle/>
          <a:p>
            <a:pPr lvl="0" indent="345600" algn="just">
              <a:lnSpc>
                <a:spcPct val="130000"/>
              </a:lnSpc>
            </a:pPr>
            <a:r>
              <a:rPr lang="zh-CN" altLang="en-US" sz="1300" dirty="0">
                <a:solidFill>
                  <a:schemeClr val="bg1">
                    <a:lumMod val="50000"/>
                  </a:schemeClr>
                </a:solidFill>
                <a:latin typeface="微软雅黑" charset="0"/>
                <a:ea typeface="微软雅黑" charset="0"/>
              </a:rPr>
              <a:t>住房价格风险是房地产市场风险的外在表现和直接动因，也是衡量房地产市场大小的直观尺度。</a:t>
            </a:r>
          </a:p>
        </p:txBody>
      </p:sp>
      <p:sp>
        <p:nvSpPr>
          <p:cNvPr id="10" name="矩形 9"/>
          <p:cNvSpPr/>
          <p:nvPr/>
        </p:nvSpPr>
        <p:spPr>
          <a:xfrm>
            <a:off x="5246765" y="3961516"/>
            <a:ext cx="1800493" cy="369332"/>
          </a:xfrm>
          <a:prstGeom prst="rect">
            <a:avLst/>
          </a:prstGeom>
        </p:spPr>
        <p:txBody>
          <a:bodyPr wrap="none">
            <a:spAutoFit/>
          </a:bodyPr>
          <a:lstStyle/>
          <a:p>
            <a:r>
              <a:rPr lang="zh-CN" altLang="en-US" b="1" dirty="0"/>
              <a:t>住房流动性风险</a:t>
            </a:r>
          </a:p>
        </p:txBody>
      </p:sp>
      <p:sp>
        <p:nvSpPr>
          <p:cNvPr id="11" name="矩形 10"/>
          <p:cNvSpPr/>
          <p:nvPr/>
        </p:nvSpPr>
        <p:spPr>
          <a:xfrm>
            <a:off x="4798796" y="4300072"/>
            <a:ext cx="2594406" cy="1367297"/>
          </a:xfrm>
          <a:prstGeom prst="rect">
            <a:avLst/>
          </a:prstGeom>
        </p:spPr>
        <p:txBody>
          <a:bodyPr wrap="square">
            <a:spAutoFit/>
          </a:bodyPr>
          <a:lstStyle/>
          <a:p>
            <a:pPr indent="345600" algn="just">
              <a:lnSpc>
                <a:spcPct val="130000"/>
              </a:lnSpc>
            </a:pPr>
            <a:r>
              <a:rPr lang="zh-CN" altLang="en-US" sz="1300" dirty="0">
                <a:solidFill>
                  <a:schemeClr val="bg1">
                    <a:lumMod val="50000"/>
                  </a:schemeClr>
                </a:solidFill>
                <a:latin typeface="微软雅黑" charset="0"/>
                <a:ea typeface="微软雅黑" charset="0"/>
              </a:rPr>
              <a:t>在房地产市场风险研究中，住房流动性风险是住房金融风险的重要方面。房地产投融资渠道是否顺畅，会直接影响到住房市场供给量是否充足。</a:t>
            </a:r>
          </a:p>
        </p:txBody>
      </p:sp>
      <p:sp>
        <p:nvSpPr>
          <p:cNvPr id="12" name="矩形 11"/>
          <p:cNvSpPr/>
          <p:nvPr/>
        </p:nvSpPr>
        <p:spPr>
          <a:xfrm>
            <a:off x="9232019" y="3961884"/>
            <a:ext cx="1569660" cy="369332"/>
          </a:xfrm>
          <a:prstGeom prst="rect">
            <a:avLst/>
          </a:prstGeom>
        </p:spPr>
        <p:txBody>
          <a:bodyPr wrap="none">
            <a:spAutoFit/>
          </a:bodyPr>
          <a:lstStyle/>
          <a:p>
            <a:r>
              <a:rPr lang="zh-CN" altLang="en-US" b="1" dirty="0"/>
              <a:t>住房库存风险</a:t>
            </a:r>
          </a:p>
        </p:txBody>
      </p:sp>
      <p:sp>
        <p:nvSpPr>
          <p:cNvPr id="13" name="矩形 12"/>
          <p:cNvSpPr/>
          <p:nvPr/>
        </p:nvSpPr>
        <p:spPr>
          <a:xfrm>
            <a:off x="8686367" y="4300072"/>
            <a:ext cx="2594406" cy="2147511"/>
          </a:xfrm>
          <a:prstGeom prst="rect">
            <a:avLst/>
          </a:prstGeom>
        </p:spPr>
        <p:txBody>
          <a:bodyPr wrap="square">
            <a:spAutoFit/>
          </a:bodyPr>
          <a:lstStyle/>
          <a:p>
            <a:pPr indent="345600" algn="just">
              <a:lnSpc>
                <a:spcPct val="130000"/>
              </a:lnSpc>
            </a:pPr>
            <a:r>
              <a:rPr lang="zh-CN" altLang="en-US" sz="1300" dirty="0">
                <a:solidFill>
                  <a:schemeClr val="bg1">
                    <a:lumMod val="50000"/>
                  </a:schemeClr>
                </a:solidFill>
                <a:latin typeface="微软雅黑" charset="0"/>
                <a:ea typeface="微软雅黑" charset="0"/>
              </a:rPr>
              <a:t>住房库存风险的大小是衡量房地产市场风险的重要观测点。虽然</a:t>
            </a:r>
            <a:r>
              <a:rPr lang="en-US" altLang="zh-CN" sz="1300" dirty="0">
                <a:solidFill>
                  <a:schemeClr val="bg1">
                    <a:lumMod val="50000"/>
                  </a:schemeClr>
                </a:solidFill>
                <a:latin typeface="微软雅黑" charset="0"/>
                <a:ea typeface="微软雅黑" charset="0"/>
              </a:rPr>
              <a:t>2016 </a:t>
            </a:r>
            <a:r>
              <a:rPr lang="zh-CN" altLang="en-US" sz="1300" dirty="0">
                <a:solidFill>
                  <a:schemeClr val="bg1">
                    <a:lumMod val="50000"/>
                  </a:schemeClr>
                </a:solidFill>
                <a:latin typeface="微软雅黑" charset="0"/>
                <a:ea typeface="微软雅黑" charset="0"/>
              </a:rPr>
              <a:t>年</a:t>
            </a:r>
            <a:r>
              <a:rPr lang="en-US" altLang="zh-CN" sz="1300" dirty="0">
                <a:solidFill>
                  <a:schemeClr val="bg1">
                    <a:lumMod val="50000"/>
                  </a:schemeClr>
                </a:solidFill>
                <a:latin typeface="微软雅黑" charset="0"/>
                <a:ea typeface="微软雅黑" charset="0"/>
              </a:rPr>
              <a:t>10</a:t>
            </a:r>
            <a:r>
              <a:rPr lang="zh-CN" altLang="en-US" sz="1300" dirty="0">
                <a:solidFill>
                  <a:schemeClr val="bg1">
                    <a:lumMod val="50000"/>
                  </a:schemeClr>
                </a:solidFill>
                <a:latin typeface="微软雅黑" charset="0"/>
                <a:ea typeface="微软雅黑" charset="0"/>
              </a:rPr>
              <a:t>月，我国一线城市和部分二线热点城市相继出台了房地产调控政策，但在众多的三、四线城市，房地产去库存化周期仍然较长，去库存形势依然严峻。</a:t>
            </a:r>
          </a:p>
        </p:txBody>
      </p:sp>
      <p:grpSp>
        <p:nvGrpSpPr>
          <p:cNvPr id="14" name="Group 11"/>
          <p:cNvGrpSpPr>
            <a:grpSpLocks noChangeAspect="1"/>
          </p:cNvGrpSpPr>
          <p:nvPr/>
        </p:nvGrpSpPr>
        <p:grpSpPr bwMode="auto">
          <a:xfrm>
            <a:off x="5649892" y="2386500"/>
            <a:ext cx="907982" cy="644666"/>
            <a:chOff x="1407" y="1098"/>
            <a:chExt cx="800" cy="568"/>
          </a:xfrm>
          <a:solidFill>
            <a:schemeClr val="tx1">
              <a:lumMod val="75000"/>
              <a:lumOff val="25000"/>
            </a:schemeClr>
          </a:solidFill>
        </p:grpSpPr>
        <p:sp>
          <p:nvSpPr>
            <p:cNvPr id="15" name="Freeform 12"/>
            <p:cNvSpPr>
              <a:spLocks noEditPoints="1"/>
            </p:cNvSpPr>
            <p:nvPr/>
          </p:nvSpPr>
          <p:spPr bwMode="auto">
            <a:xfrm>
              <a:off x="1494" y="1098"/>
              <a:ext cx="626" cy="423"/>
            </a:xfrm>
            <a:custGeom>
              <a:avLst/>
              <a:gdLst>
                <a:gd name="T0" fmla="*/ 621 w 628"/>
                <a:gd name="T1" fmla="*/ 7 h 423"/>
                <a:gd name="T2" fmla="*/ 605 w 628"/>
                <a:gd name="T3" fmla="*/ 0 h 423"/>
                <a:gd name="T4" fmla="*/ 23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3" y="0"/>
                    <a:pt x="23" y="0"/>
                    <a:pt x="23"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6" name="Freeform 13"/>
            <p:cNvSpPr>
              <a:spLocks noEditPoints="1"/>
            </p:cNvSpPr>
            <p:nvPr/>
          </p:nvSpPr>
          <p:spPr bwMode="auto">
            <a:xfrm>
              <a:off x="1407"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7" name="Freeform 14"/>
            <p:cNvSpPr>
              <a:spLocks noEditPoints="1"/>
            </p:cNvSpPr>
            <p:nvPr/>
          </p:nvSpPr>
          <p:spPr bwMode="auto">
            <a:xfrm>
              <a:off x="1408"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 name="Freeform 15"/>
            <p:cNvSpPr>
              <a:spLocks/>
            </p:cNvSpPr>
            <p:nvPr/>
          </p:nvSpPr>
          <p:spPr bwMode="auto">
            <a:xfrm>
              <a:off x="1624" y="1386"/>
              <a:ext cx="48" cy="56"/>
            </a:xfrm>
            <a:custGeom>
              <a:avLst/>
              <a:gdLst>
                <a:gd name="T0" fmla="*/ 48 w 48"/>
                <a:gd name="T1" fmla="*/ 56 h 56"/>
                <a:gd name="T2" fmla="*/ 0 w 48"/>
                <a:gd name="T3" fmla="*/ 56 h 56"/>
                <a:gd name="T4" fmla="*/ 0 w 48"/>
                <a:gd name="T5" fmla="*/ 5 h 56"/>
                <a:gd name="T6" fmla="*/ 2 w 48"/>
                <a:gd name="T7" fmla="*/ 2 h 56"/>
                <a:gd name="T8" fmla="*/ 5 w 48"/>
                <a:gd name="T9" fmla="*/ 0 h 56"/>
                <a:gd name="T10" fmla="*/ 43 w 48"/>
                <a:gd name="T11" fmla="*/ 0 h 56"/>
                <a:gd name="T12" fmla="*/ 47 w 48"/>
                <a:gd name="T13" fmla="*/ 2 h 56"/>
                <a:gd name="T14" fmla="*/ 48 w 48"/>
                <a:gd name="T15" fmla="*/ 5 h 56"/>
                <a:gd name="T16" fmla="*/ 48 w 4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6">
                  <a:moveTo>
                    <a:pt x="48" y="56"/>
                  </a:moveTo>
                  <a:cubicBezTo>
                    <a:pt x="0" y="56"/>
                    <a:pt x="0" y="56"/>
                    <a:pt x="0" y="56"/>
                  </a:cubicBezTo>
                  <a:cubicBezTo>
                    <a:pt x="0" y="5"/>
                    <a:pt x="0" y="5"/>
                    <a:pt x="0" y="5"/>
                  </a:cubicBezTo>
                  <a:cubicBezTo>
                    <a:pt x="0" y="4"/>
                    <a:pt x="1" y="3"/>
                    <a:pt x="2" y="2"/>
                  </a:cubicBezTo>
                  <a:cubicBezTo>
                    <a:pt x="3" y="1"/>
                    <a:pt x="4" y="0"/>
                    <a:pt x="5" y="0"/>
                  </a:cubicBezTo>
                  <a:cubicBezTo>
                    <a:pt x="43" y="0"/>
                    <a:pt x="43" y="0"/>
                    <a:pt x="43" y="0"/>
                  </a:cubicBezTo>
                  <a:cubicBezTo>
                    <a:pt x="44" y="0"/>
                    <a:pt x="46" y="1"/>
                    <a:pt x="47" y="2"/>
                  </a:cubicBezTo>
                  <a:cubicBezTo>
                    <a:pt x="48" y="3"/>
                    <a:pt x="48" y="4"/>
                    <a:pt x="48" y="5"/>
                  </a:cubicBezTo>
                  <a:cubicBezTo>
                    <a:pt x="48" y="56"/>
                    <a:pt x="48" y="56"/>
                    <a:pt x="4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16"/>
            <p:cNvSpPr>
              <a:spLocks/>
            </p:cNvSpPr>
            <p:nvPr/>
          </p:nvSpPr>
          <p:spPr bwMode="auto">
            <a:xfrm>
              <a:off x="1723" y="1314"/>
              <a:ext cx="47" cy="128"/>
            </a:xfrm>
            <a:custGeom>
              <a:avLst/>
              <a:gdLst>
                <a:gd name="T0" fmla="*/ 47 w 47"/>
                <a:gd name="T1" fmla="*/ 128 h 128"/>
                <a:gd name="T2" fmla="*/ 0 w 47"/>
                <a:gd name="T3" fmla="*/ 128 h 128"/>
                <a:gd name="T4" fmla="*/ 0 w 47"/>
                <a:gd name="T5" fmla="*/ 5 h 128"/>
                <a:gd name="T6" fmla="*/ 1 w 47"/>
                <a:gd name="T7" fmla="*/ 2 h 128"/>
                <a:gd name="T8" fmla="*/ 5 w 47"/>
                <a:gd name="T9" fmla="*/ 0 h 128"/>
                <a:gd name="T10" fmla="*/ 42 w 47"/>
                <a:gd name="T11" fmla="*/ 0 h 128"/>
                <a:gd name="T12" fmla="*/ 46 w 47"/>
                <a:gd name="T13" fmla="*/ 2 h 128"/>
                <a:gd name="T14" fmla="*/ 47 w 47"/>
                <a:gd name="T15" fmla="*/ 5 h 128"/>
                <a:gd name="T16" fmla="*/ 47 w 4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28">
                  <a:moveTo>
                    <a:pt x="47" y="128"/>
                  </a:moveTo>
                  <a:cubicBezTo>
                    <a:pt x="0" y="128"/>
                    <a:pt x="0" y="128"/>
                    <a:pt x="0" y="128"/>
                  </a:cubicBezTo>
                  <a:cubicBezTo>
                    <a:pt x="0" y="5"/>
                    <a:pt x="0" y="5"/>
                    <a:pt x="0" y="5"/>
                  </a:cubicBezTo>
                  <a:cubicBezTo>
                    <a:pt x="0" y="4"/>
                    <a:pt x="0" y="3"/>
                    <a:pt x="1" y="2"/>
                  </a:cubicBezTo>
                  <a:cubicBezTo>
                    <a:pt x="2" y="1"/>
                    <a:pt x="3" y="0"/>
                    <a:pt x="5" y="0"/>
                  </a:cubicBezTo>
                  <a:cubicBezTo>
                    <a:pt x="42" y="0"/>
                    <a:pt x="42" y="0"/>
                    <a:pt x="42" y="0"/>
                  </a:cubicBezTo>
                  <a:cubicBezTo>
                    <a:pt x="44" y="0"/>
                    <a:pt x="45" y="1"/>
                    <a:pt x="46" y="2"/>
                  </a:cubicBezTo>
                  <a:cubicBezTo>
                    <a:pt x="47" y="3"/>
                    <a:pt x="47" y="4"/>
                    <a:pt x="47" y="5"/>
                  </a:cubicBezTo>
                  <a:lnTo>
                    <a:pt x="47"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0" name="Freeform 17"/>
            <p:cNvSpPr>
              <a:spLocks/>
            </p:cNvSpPr>
            <p:nvPr/>
          </p:nvSpPr>
          <p:spPr bwMode="auto">
            <a:xfrm>
              <a:off x="1821" y="1353"/>
              <a:ext cx="48" cy="89"/>
            </a:xfrm>
            <a:custGeom>
              <a:avLst/>
              <a:gdLst>
                <a:gd name="T0" fmla="*/ 48 w 48"/>
                <a:gd name="T1" fmla="*/ 89 h 89"/>
                <a:gd name="T2" fmla="*/ 0 w 48"/>
                <a:gd name="T3" fmla="*/ 89 h 89"/>
                <a:gd name="T4" fmla="*/ 0 w 48"/>
                <a:gd name="T5" fmla="*/ 6 h 89"/>
                <a:gd name="T6" fmla="*/ 1 w 48"/>
                <a:gd name="T7" fmla="*/ 2 h 89"/>
                <a:gd name="T8" fmla="*/ 5 w 48"/>
                <a:gd name="T9" fmla="*/ 0 h 89"/>
                <a:gd name="T10" fmla="*/ 43 w 48"/>
                <a:gd name="T11" fmla="*/ 0 h 89"/>
                <a:gd name="T12" fmla="*/ 46 w 48"/>
                <a:gd name="T13" fmla="*/ 2 h 89"/>
                <a:gd name="T14" fmla="*/ 48 w 48"/>
                <a:gd name="T15" fmla="*/ 6 h 89"/>
                <a:gd name="T16" fmla="*/ 48 w 48"/>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9">
                  <a:moveTo>
                    <a:pt x="48" y="89"/>
                  </a:moveTo>
                  <a:cubicBezTo>
                    <a:pt x="0" y="89"/>
                    <a:pt x="0" y="89"/>
                    <a:pt x="0" y="89"/>
                  </a:cubicBezTo>
                  <a:cubicBezTo>
                    <a:pt x="0" y="6"/>
                    <a:pt x="0" y="6"/>
                    <a:pt x="0" y="6"/>
                  </a:cubicBezTo>
                  <a:cubicBezTo>
                    <a:pt x="0" y="4"/>
                    <a:pt x="0" y="3"/>
                    <a:pt x="1" y="2"/>
                  </a:cubicBezTo>
                  <a:cubicBezTo>
                    <a:pt x="2" y="1"/>
                    <a:pt x="4" y="0"/>
                    <a:pt x="5" y="0"/>
                  </a:cubicBezTo>
                  <a:cubicBezTo>
                    <a:pt x="43" y="0"/>
                    <a:pt x="43" y="0"/>
                    <a:pt x="43" y="0"/>
                  </a:cubicBezTo>
                  <a:cubicBezTo>
                    <a:pt x="44" y="0"/>
                    <a:pt x="45" y="1"/>
                    <a:pt x="46" y="2"/>
                  </a:cubicBezTo>
                  <a:cubicBezTo>
                    <a:pt x="47" y="3"/>
                    <a:pt x="48" y="4"/>
                    <a:pt x="48" y="6"/>
                  </a:cubicBezTo>
                  <a:cubicBezTo>
                    <a:pt x="48" y="89"/>
                    <a:pt x="48" y="89"/>
                    <a:pt x="4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1" name="Freeform 18"/>
            <p:cNvSpPr>
              <a:spLocks/>
            </p:cNvSpPr>
            <p:nvPr/>
          </p:nvSpPr>
          <p:spPr bwMode="auto">
            <a:xfrm>
              <a:off x="1901" y="1205"/>
              <a:ext cx="84" cy="237"/>
            </a:xfrm>
            <a:custGeom>
              <a:avLst/>
              <a:gdLst>
                <a:gd name="T0" fmla="*/ 79 w 84"/>
                <a:gd name="T1" fmla="*/ 64 h 237"/>
                <a:gd name="T2" fmla="*/ 84 w 84"/>
                <a:gd name="T3" fmla="*/ 62 h 237"/>
                <a:gd name="T4" fmla="*/ 83 w 84"/>
                <a:gd name="T5" fmla="*/ 56 h 237"/>
                <a:gd name="T6" fmla="*/ 46 w 84"/>
                <a:gd name="T7" fmla="*/ 2 h 237"/>
                <a:gd name="T8" fmla="*/ 42 w 84"/>
                <a:gd name="T9" fmla="*/ 0 h 237"/>
                <a:gd name="T10" fmla="*/ 38 w 84"/>
                <a:gd name="T11" fmla="*/ 2 h 237"/>
                <a:gd name="T12" fmla="*/ 1 w 84"/>
                <a:gd name="T13" fmla="*/ 56 h 237"/>
                <a:gd name="T14" fmla="*/ 1 w 84"/>
                <a:gd name="T15" fmla="*/ 62 h 237"/>
                <a:gd name="T16" fmla="*/ 5 w 84"/>
                <a:gd name="T17" fmla="*/ 64 h 237"/>
                <a:gd name="T18" fmla="*/ 18 w 84"/>
                <a:gd name="T19" fmla="*/ 64 h 237"/>
                <a:gd name="T20" fmla="*/ 18 w 84"/>
                <a:gd name="T21" fmla="*/ 237 h 237"/>
                <a:gd name="T22" fmla="*/ 66 w 84"/>
                <a:gd name="T23" fmla="*/ 237 h 237"/>
                <a:gd name="T24" fmla="*/ 66 w 84"/>
                <a:gd name="T25" fmla="*/ 64 h 237"/>
                <a:gd name="T26" fmla="*/ 79 w 84"/>
                <a:gd name="T27" fmla="*/ 6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37">
                  <a:moveTo>
                    <a:pt x="79" y="64"/>
                  </a:moveTo>
                  <a:cubicBezTo>
                    <a:pt x="81" y="64"/>
                    <a:pt x="83" y="63"/>
                    <a:pt x="84" y="62"/>
                  </a:cubicBezTo>
                  <a:cubicBezTo>
                    <a:pt x="84" y="60"/>
                    <a:pt x="84" y="58"/>
                    <a:pt x="83" y="56"/>
                  </a:cubicBezTo>
                  <a:cubicBezTo>
                    <a:pt x="46" y="2"/>
                    <a:pt x="46" y="2"/>
                    <a:pt x="46" y="2"/>
                  </a:cubicBezTo>
                  <a:cubicBezTo>
                    <a:pt x="45" y="1"/>
                    <a:pt x="44" y="0"/>
                    <a:pt x="42" y="0"/>
                  </a:cubicBezTo>
                  <a:cubicBezTo>
                    <a:pt x="40" y="0"/>
                    <a:pt x="39" y="1"/>
                    <a:pt x="38" y="2"/>
                  </a:cubicBezTo>
                  <a:cubicBezTo>
                    <a:pt x="1" y="56"/>
                    <a:pt x="1" y="56"/>
                    <a:pt x="1" y="56"/>
                  </a:cubicBezTo>
                  <a:cubicBezTo>
                    <a:pt x="0" y="58"/>
                    <a:pt x="0" y="60"/>
                    <a:pt x="1" y="62"/>
                  </a:cubicBezTo>
                  <a:cubicBezTo>
                    <a:pt x="1" y="63"/>
                    <a:pt x="3" y="64"/>
                    <a:pt x="5" y="64"/>
                  </a:cubicBezTo>
                  <a:cubicBezTo>
                    <a:pt x="18" y="64"/>
                    <a:pt x="18" y="64"/>
                    <a:pt x="18" y="64"/>
                  </a:cubicBezTo>
                  <a:cubicBezTo>
                    <a:pt x="18" y="237"/>
                    <a:pt x="18" y="237"/>
                    <a:pt x="18" y="237"/>
                  </a:cubicBezTo>
                  <a:cubicBezTo>
                    <a:pt x="66" y="237"/>
                    <a:pt x="66" y="237"/>
                    <a:pt x="66" y="237"/>
                  </a:cubicBezTo>
                  <a:cubicBezTo>
                    <a:pt x="66" y="64"/>
                    <a:pt x="66" y="64"/>
                    <a:pt x="66" y="64"/>
                  </a:cubicBezTo>
                  <a:lnTo>
                    <a:pt x="7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2" name="Freeform 19"/>
            <p:cNvSpPr>
              <a:spLocks/>
            </p:cNvSpPr>
            <p:nvPr/>
          </p:nvSpPr>
          <p:spPr bwMode="auto">
            <a:xfrm>
              <a:off x="1552" y="1187"/>
              <a:ext cx="510" cy="276"/>
            </a:xfrm>
            <a:custGeom>
              <a:avLst/>
              <a:gdLst>
                <a:gd name="T0" fmla="*/ 8 w 512"/>
                <a:gd name="T1" fmla="*/ 268 h 276"/>
                <a:gd name="T2" fmla="*/ 8 w 512"/>
                <a:gd name="T3" fmla="*/ 4 h 276"/>
                <a:gd name="T4" fmla="*/ 7 w 512"/>
                <a:gd name="T5" fmla="*/ 1 h 276"/>
                <a:gd name="T6" fmla="*/ 4 w 512"/>
                <a:gd name="T7" fmla="*/ 0 h 276"/>
                <a:gd name="T8" fmla="*/ 4 w 512"/>
                <a:gd name="T9" fmla="*/ 0 h 276"/>
                <a:gd name="T10" fmla="*/ 1 w 512"/>
                <a:gd name="T11" fmla="*/ 1 h 276"/>
                <a:gd name="T12" fmla="*/ 0 w 512"/>
                <a:gd name="T13" fmla="*/ 4 h 276"/>
                <a:gd name="T14" fmla="*/ 0 w 512"/>
                <a:gd name="T15" fmla="*/ 276 h 276"/>
                <a:gd name="T16" fmla="*/ 508 w 512"/>
                <a:gd name="T17" fmla="*/ 276 h 276"/>
                <a:gd name="T18" fmla="*/ 511 w 512"/>
                <a:gd name="T19" fmla="*/ 275 h 276"/>
                <a:gd name="T20" fmla="*/ 512 w 512"/>
                <a:gd name="T21" fmla="*/ 272 h 276"/>
                <a:gd name="T22" fmla="*/ 512 w 512"/>
                <a:gd name="T23" fmla="*/ 272 h 276"/>
                <a:gd name="T24" fmla="*/ 511 w 512"/>
                <a:gd name="T25" fmla="*/ 269 h 276"/>
                <a:gd name="T26" fmla="*/ 508 w 512"/>
                <a:gd name="T27" fmla="*/ 268 h 276"/>
                <a:gd name="T28" fmla="*/ 8 w 512"/>
                <a:gd name="T29" fmla="*/ 2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276">
                  <a:moveTo>
                    <a:pt x="8" y="268"/>
                  </a:moveTo>
                  <a:cubicBezTo>
                    <a:pt x="8" y="4"/>
                    <a:pt x="8" y="4"/>
                    <a:pt x="8" y="4"/>
                  </a:cubicBezTo>
                  <a:cubicBezTo>
                    <a:pt x="8" y="3"/>
                    <a:pt x="8" y="2"/>
                    <a:pt x="7" y="1"/>
                  </a:cubicBezTo>
                  <a:cubicBezTo>
                    <a:pt x="6" y="1"/>
                    <a:pt x="5" y="0"/>
                    <a:pt x="4" y="0"/>
                  </a:cubicBezTo>
                  <a:cubicBezTo>
                    <a:pt x="4" y="0"/>
                    <a:pt x="4" y="0"/>
                    <a:pt x="4" y="0"/>
                  </a:cubicBezTo>
                  <a:cubicBezTo>
                    <a:pt x="3" y="0"/>
                    <a:pt x="2" y="1"/>
                    <a:pt x="1" y="1"/>
                  </a:cubicBezTo>
                  <a:cubicBezTo>
                    <a:pt x="0" y="2"/>
                    <a:pt x="0" y="3"/>
                    <a:pt x="0" y="4"/>
                  </a:cubicBezTo>
                  <a:cubicBezTo>
                    <a:pt x="0" y="276"/>
                    <a:pt x="0" y="276"/>
                    <a:pt x="0" y="276"/>
                  </a:cubicBezTo>
                  <a:cubicBezTo>
                    <a:pt x="508" y="276"/>
                    <a:pt x="508" y="276"/>
                    <a:pt x="508" y="276"/>
                  </a:cubicBezTo>
                  <a:cubicBezTo>
                    <a:pt x="509" y="276"/>
                    <a:pt x="510" y="276"/>
                    <a:pt x="511" y="275"/>
                  </a:cubicBezTo>
                  <a:cubicBezTo>
                    <a:pt x="512" y="274"/>
                    <a:pt x="512" y="273"/>
                    <a:pt x="512" y="272"/>
                  </a:cubicBezTo>
                  <a:cubicBezTo>
                    <a:pt x="512" y="272"/>
                    <a:pt x="512" y="272"/>
                    <a:pt x="512" y="272"/>
                  </a:cubicBezTo>
                  <a:cubicBezTo>
                    <a:pt x="512" y="271"/>
                    <a:pt x="512" y="270"/>
                    <a:pt x="511" y="269"/>
                  </a:cubicBezTo>
                  <a:cubicBezTo>
                    <a:pt x="510" y="268"/>
                    <a:pt x="509" y="268"/>
                    <a:pt x="508" y="268"/>
                  </a:cubicBezTo>
                  <a:cubicBezTo>
                    <a:pt x="8" y="268"/>
                    <a:pt x="8" y="268"/>
                    <a:pt x="8" y="2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23" name="Group 121"/>
          <p:cNvGrpSpPr>
            <a:grpSpLocks noChangeAspect="1"/>
          </p:cNvGrpSpPr>
          <p:nvPr/>
        </p:nvGrpSpPr>
        <p:grpSpPr bwMode="auto">
          <a:xfrm>
            <a:off x="1822608" y="2391040"/>
            <a:ext cx="754758" cy="642396"/>
            <a:chOff x="515" y="3088"/>
            <a:chExt cx="665" cy="566"/>
          </a:xfrm>
          <a:solidFill>
            <a:schemeClr val="tx1">
              <a:lumMod val="75000"/>
              <a:lumOff val="25000"/>
            </a:schemeClr>
          </a:solidFill>
        </p:grpSpPr>
        <p:sp>
          <p:nvSpPr>
            <p:cNvPr id="24" name="Freeform 122"/>
            <p:cNvSpPr>
              <a:spLocks/>
            </p:cNvSpPr>
            <p:nvPr/>
          </p:nvSpPr>
          <p:spPr bwMode="auto">
            <a:xfrm>
              <a:off x="706" y="3550"/>
              <a:ext cx="283" cy="104"/>
            </a:xfrm>
            <a:custGeom>
              <a:avLst/>
              <a:gdLst>
                <a:gd name="T0" fmla="*/ 269 w 340"/>
                <a:gd name="T1" fmla="*/ 71 h 125"/>
                <a:gd name="T2" fmla="*/ 269 w 340"/>
                <a:gd name="T3" fmla="*/ 12 h 125"/>
                <a:gd name="T4" fmla="*/ 266 w 340"/>
                <a:gd name="T5" fmla="*/ 3 h 125"/>
                <a:gd name="T6" fmla="*/ 257 w 340"/>
                <a:gd name="T7" fmla="*/ 0 h 125"/>
                <a:gd name="T8" fmla="*/ 83 w 340"/>
                <a:gd name="T9" fmla="*/ 0 h 125"/>
                <a:gd name="T10" fmla="*/ 74 w 340"/>
                <a:gd name="T11" fmla="*/ 3 h 125"/>
                <a:gd name="T12" fmla="*/ 71 w 340"/>
                <a:gd name="T13" fmla="*/ 12 h 125"/>
                <a:gd name="T14" fmla="*/ 71 w 340"/>
                <a:gd name="T15" fmla="*/ 71 h 125"/>
                <a:gd name="T16" fmla="*/ 2 w 340"/>
                <a:gd name="T17" fmla="*/ 108 h 125"/>
                <a:gd name="T18" fmla="*/ 1 w 340"/>
                <a:gd name="T19" fmla="*/ 110 h 125"/>
                <a:gd name="T20" fmla="*/ 0 w 340"/>
                <a:gd name="T21" fmla="*/ 112 h 125"/>
                <a:gd name="T22" fmla="*/ 0 w 340"/>
                <a:gd name="T23" fmla="*/ 120 h 125"/>
                <a:gd name="T24" fmla="*/ 1 w 340"/>
                <a:gd name="T25" fmla="*/ 124 h 125"/>
                <a:gd name="T26" fmla="*/ 5 w 340"/>
                <a:gd name="T27" fmla="*/ 125 h 125"/>
                <a:gd name="T28" fmla="*/ 335 w 340"/>
                <a:gd name="T29" fmla="*/ 125 h 125"/>
                <a:gd name="T30" fmla="*/ 339 w 340"/>
                <a:gd name="T31" fmla="*/ 124 h 125"/>
                <a:gd name="T32" fmla="*/ 340 w 340"/>
                <a:gd name="T33" fmla="*/ 120 h 125"/>
                <a:gd name="T34" fmla="*/ 340 w 340"/>
                <a:gd name="T35" fmla="*/ 112 h 125"/>
                <a:gd name="T36" fmla="*/ 339 w 340"/>
                <a:gd name="T37" fmla="*/ 110 h 125"/>
                <a:gd name="T38" fmla="*/ 338 w 340"/>
                <a:gd name="T39" fmla="*/ 108 h 125"/>
                <a:gd name="T40" fmla="*/ 269 w 340"/>
                <a:gd name="T41" fmla="*/ 7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125">
                  <a:moveTo>
                    <a:pt x="269" y="71"/>
                  </a:moveTo>
                  <a:cubicBezTo>
                    <a:pt x="269" y="12"/>
                    <a:pt x="269" y="12"/>
                    <a:pt x="269" y="12"/>
                  </a:cubicBezTo>
                  <a:cubicBezTo>
                    <a:pt x="269" y="9"/>
                    <a:pt x="268" y="6"/>
                    <a:pt x="266" y="3"/>
                  </a:cubicBezTo>
                  <a:cubicBezTo>
                    <a:pt x="263" y="1"/>
                    <a:pt x="260" y="0"/>
                    <a:pt x="257" y="0"/>
                  </a:cubicBezTo>
                  <a:cubicBezTo>
                    <a:pt x="83" y="0"/>
                    <a:pt x="83" y="0"/>
                    <a:pt x="83" y="0"/>
                  </a:cubicBezTo>
                  <a:cubicBezTo>
                    <a:pt x="80" y="0"/>
                    <a:pt x="77" y="1"/>
                    <a:pt x="74" y="3"/>
                  </a:cubicBezTo>
                  <a:cubicBezTo>
                    <a:pt x="72" y="6"/>
                    <a:pt x="71" y="9"/>
                    <a:pt x="71" y="12"/>
                  </a:cubicBezTo>
                  <a:cubicBezTo>
                    <a:pt x="71" y="71"/>
                    <a:pt x="71" y="71"/>
                    <a:pt x="71" y="71"/>
                  </a:cubicBezTo>
                  <a:cubicBezTo>
                    <a:pt x="2" y="108"/>
                    <a:pt x="2" y="108"/>
                    <a:pt x="2" y="108"/>
                  </a:cubicBezTo>
                  <a:cubicBezTo>
                    <a:pt x="2" y="109"/>
                    <a:pt x="1" y="109"/>
                    <a:pt x="1" y="110"/>
                  </a:cubicBezTo>
                  <a:cubicBezTo>
                    <a:pt x="0" y="111"/>
                    <a:pt x="0" y="111"/>
                    <a:pt x="0" y="112"/>
                  </a:cubicBezTo>
                  <a:cubicBezTo>
                    <a:pt x="0" y="120"/>
                    <a:pt x="0" y="120"/>
                    <a:pt x="0" y="120"/>
                  </a:cubicBezTo>
                  <a:cubicBezTo>
                    <a:pt x="0" y="122"/>
                    <a:pt x="1" y="123"/>
                    <a:pt x="1" y="124"/>
                  </a:cubicBezTo>
                  <a:cubicBezTo>
                    <a:pt x="2" y="124"/>
                    <a:pt x="3" y="125"/>
                    <a:pt x="5" y="125"/>
                  </a:cubicBezTo>
                  <a:cubicBezTo>
                    <a:pt x="335" y="125"/>
                    <a:pt x="335" y="125"/>
                    <a:pt x="335" y="125"/>
                  </a:cubicBezTo>
                  <a:cubicBezTo>
                    <a:pt x="337" y="125"/>
                    <a:pt x="338" y="124"/>
                    <a:pt x="339" y="124"/>
                  </a:cubicBezTo>
                  <a:cubicBezTo>
                    <a:pt x="339" y="123"/>
                    <a:pt x="340" y="122"/>
                    <a:pt x="340" y="120"/>
                  </a:cubicBezTo>
                  <a:cubicBezTo>
                    <a:pt x="340" y="112"/>
                    <a:pt x="340" y="112"/>
                    <a:pt x="340" y="112"/>
                  </a:cubicBezTo>
                  <a:cubicBezTo>
                    <a:pt x="340" y="111"/>
                    <a:pt x="340" y="111"/>
                    <a:pt x="339" y="110"/>
                  </a:cubicBezTo>
                  <a:cubicBezTo>
                    <a:pt x="339" y="109"/>
                    <a:pt x="338" y="109"/>
                    <a:pt x="338" y="108"/>
                  </a:cubicBezTo>
                  <a:lnTo>
                    <a:pt x="26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5" name="Freeform 123"/>
            <p:cNvSpPr>
              <a:spLocks noEditPoints="1"/>
            </p:cNvSpPr>
            <p:nvPr/>
          </p:nvSpPr>
          <p:spPr bwMode="auto">
            <a:xfrm>
              <a:off x="515" y="3088"/>
              <a:ext cx="665" cy="449"/>
            </a:xfrm>
            <a:custGeom>
              <a:avLst/>
              <a:gdLst>
                <a:gd name="T0" fmla="*/ 791 w 800"/>
                <a:gd name="T1" fmla="*/ 9 h 539"/>
                <a:gd name="T2" fmla="*/ 770 w 800"/>
                <a:gd name="T3" fmla="*/ 0 h 539"/>
                <a:gd name="T4" fmla="*/ 30 w 800"/>
                <a:gd name="T5" fmla="*/ 0 h 539"/>
                <a:gd name="T6" fmla="*/ 9 w 800"/>
                <a:gd name="T7" fmla="*/ 9 h 539"/>
                <a:gd name="T8" fmla="*/ 0 w 800"/>
                <a:gd name="T9" fmla="*/ 30 h 539"/>
                <a:gd name="T10" fmla="*/ 0 w 800"/>
                <a:gd name="T11" fmla="*/ 509 h 539"/>
                <a:gd name="T12" fmla="*/ 9 w 800"/>
                <a:gd name="T13" fmla="*/ 530 h 539"/>
                <a:gd name="T14" fmla="*/ 30 w 800"/>
                <a:gd name="T15" fmla="*/ 539 h 539"/>
                <a:gd name="T16" fmla="*/ 770 w 800"/>
                <a:gd name="T17" fmla="*/ 539 h 539"/>
                <a:gd name="T18" fmla="*/ 791 w 800"/>
                <a:gd name="T19" fmla="*/ 530 h 539"/>
                <a:gd name="T20" fmla="*/ 800 w 800"/>
                <a:gd name="T21" fmla="*/ 509 h 539"/>
                <a:gd name="T22" fmla="*/ 800 w 800"/>
                <a:gd name="T23" fmla="*/ 30 h 539"/>
                <a:gd name="T24" fmla="*/ 791 w 800"/>
                <a:gd name="T25" fmla="*/ 9 h 539"/>
                <a:gd name="T26" fmla="*/ 400 w 800"/>
                <a:gd name="T27" fmla="*/ 526 h 539"/>
                <a:gd name="T28" fmla="*/ 387 w 800"/>
                <a:gd name="T29" fmla="*/ 513 h 539"/>
                <a:gd name="T30" fmla="*/ 400 w 800"/>
                <a:gd name="T31" fmla="*/ 500 h 539"/>
                <a:gd name="T32" fmla="*/ 413 w 800"/>
                <a:gd name="T33" fmla="*/ 513 h 539"/>
                <a:gd name="T34" fmla="*/ 400 w 800"/>
                <a:gd name="T35" fmla="*/ 526 h 539"/>
                <a:gd name="T36" fmla="*/ 748 w 800"/>
                <a:gd name="T37" fmla="*/ 487 h 539"/>
                <a:gd name="T38" fmla="*/ 52 w 800"/>
                <a:gd name="T39" fmla="*/ 487 h 539"/>
                <a:gd name="T40" fmla="*/ 52 w 800"/>
                <a:gd name="T41" fmla="*/ 52 h 539"/>
                <a:gd name="T42" fmla="*/ 748 w 800"/>
                <a:gd name="T43" fmla="*/ 52 h 539"/>
                <a:gd name="T44" fmla="*/ 748 w 800"/>
                <a:gd name="T45" fmla="*/ 48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539">
                  <a:moveTo>
                    <a:pt x="791" y="9"/>
                  </a:moveTo>
                  <a:cubicBezTo>
                    <a:pt x="785" y="3"/>
                    <a:pt x="778" y="0"/>
                    <a:pt x="770" y="0"/>
                  </a:cubicBezTo>
                  <a:cubicBezTo>
                    <a:pt x="30" y="0"/>
                    <a:pt x="30" y="0"/>
                    <a:pt x="30" y="0"/>
                  </a:cubicBezTo>
                  <a:cubicBezTo>
                    <a:pt x="22" y="0"/>
                    <a:pt x="15" y="3"/>
                    <a:pt x="9" y="9"/>
                  </a:cubicBezTo>
                  <a:cubicBezTo>
                    <a:pt x="3" y="15"/>
                    <a:pt x="0" y="23"/>
                    <a:pt x="0" y="30"/>
                  </a:cubicBezTo>
                  <a:cubicBezTo>
                    <a:pt x="0" y="509"/>
                    <a:pt x="0" y="509"/>
                    <a:pt x="0" y="509"/>
                  </a:cubicBezTo>
                  <a:cubicBezTo>
                    <a:pt x="0" y="517"/>
                    <a:pt x="3" y="525"/>
                    <a:pt x="9" y="530"/>
                  </a:cubicBezTo>
                  <a:cubicBezTo>
                    <a:pt x="15" y="536"/>
                    <a:pt x="22" y="539"/>
                    <a:pt x="30" y="539"/>
                  </a:cubicBezTo>
                  <a:cubicBezTo>
                    <a:pt x="770" y="539"/>
                    <a:pt x="770" y="539"/>
                    <a:pt x="770" y="539"/>
                  </a:cubicBezTo>
                  <a:cubicBezTo>
                    <a:pt x="778" y="539"/>
                    <a:pt x="785" y="536"/>
                    <a:pt x="791" y="530"/>
                  </a:cubicBezTo>
                  <a:cubicBezTo>
                    <a:pt x="797" y="525"/>
                    <a:pt x="800" y="517"/>
                    <a:pt x="800" y="509"/>
                  </a:cubicBezTo>
                  <a:cubicBezTo>
                    <a:pt x="800" y="30"/>
                    <a:pt x="800" y="30"/>
                    <a:pt x="800" y="30"/>
                  </a:cubicBezTo>
                  <a:cubicBezTo>
                    <a:pt x="800" y="23"/>
                    <a:pt x="797" y="15"/>
                    <a:pt x="791" y="9"/>
                  </a:cubicBezTo>
                  <a:close/>
                  <a:moveTo>
                    <a:pt x="400" y="526"/>
                  </a:moveTo>
                  <a:cubicBezTo>
                    <a:pt x="393" y="526"/>
                    <a:pt x="387" y="521"/>
                    <a:pt x="387" y="513"/>
                  </a:cubicBezTo>
                  <a:cubicBezTo>
                    <a:pt x="387" y="506"/>
                    <a:pt x="393" y="500"/>
                    <a:pt x="400" y="500"/>
                  </a:cubicBezTo>
                  <a:cubicBezTo>
                    <a:pt x="407" y="500"/>
                    <a:pt x="413" y="506"/>
                    <a:pt x="413" y="513"/>
                  </a:cubicBezTo>
                  <a:cubicBezTo>
                    <a:pt x="413" y="521"/>
                    <a:pt x="407" y="526"/>
                    <a:pt x="400" y="526"/>
                  </a:cubicBezTo>
                  <a:close/>
                  <a:moveTo>
                    <a:pt x="748" y="487"/>
                  </a:moveTo>
                  <a:cubicBezTo>
                    <a:pt x="52" y="487"/>
                    <a:pt x="52" y="487"/>
                    <a:pt x="52" y="487"/>
                  </a:cubicBezTo>
                  <a:cubicBezTo>
                    <a:pt x="52" y="52"/>
                    <a:pt x="52" y="52"/>
                    <a:pt x="52" y="52"/>
                  </a:cubicBezTo>
                  <a:cubicBezTo>
                    <a:pt x="748" y="52"/>
                    <a:pt x="748" y="52"/>
                    <a:pt x="748" y="52"/>
                  </a:cubicBezTo>
                  <a:lnTo>
                    <a:pt x="748" y="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Freeform 124"/>
            <p:cNvSpPr>
              <a:spLocks/>
            </p:cNvSpPr>
            <p:nvPr/>
          </p:nvSpPr>
          <p:spPr bwMode="auto">
            <a:xfrm>
              <a:off x="646" y="3459"/>
              <a:ext cx="56" cy="9"/>
            </a:xfrm>
            <a:custGeom>
              <a:avLst/>
              <a:gdLst>
                <a:gd name="T0" fmla="*/ 6 w 67"/>
                <a:gd name="T1" fmla="*/ 0 h 11"/>
                <a:gd name="T2" fmla="*/ 2 w 67"/>
                <a:gd name="T3" fmla="*/ 2 h 11"/>
                <a:gd name="T4" fmla="*/ 0 w 67"/>
                <a:gd name="T5" fmla="*/ 6 h 11"/>
                <a:gd name="T6" fmla="*/ 0 w 67"/>
                <a:gd name="T7" fmla="*/ 11 h 11"/>
                <a:gd name="T8" fmla="*/ 67 w 67"/>
                <a:gd name="T9" fmla="*/ 11 h 11"/>
                <a:gd name="T10" fmla="*/ 67 w 67"/>
                <a:gd name="T11" fmla="*/ 6 h 11"/>
                <a:gd name="T12" fmla="*/ 65 w 67"/>
                <a:gd name="T13" fmla="*/ 2 h 11"/>
                <a:gd name="T14" fmla="*/ 61 w 67"/>
                <a:gd name="T15" fmla="*/ 0 h 11"/>
                <a:gd name="T16" fmla="*/ 6 w 6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1">
                  <a:moveTo>
                    <a:pt x="6" y="0"/>
                  </a:moveTo>
                  <a:cubicBezTo>
                    <a:pt x="4" y="0"/>
                    <a:pt x="3" y="1"/>
                    <a:pt x="2" y="2"/>
                  </a:cubicBezTo>
                  <a:cubicBezTo>
                    <a:pt x="0" y="3"/>
                    <a:pt x="0" y="5"/>
                    <a:pt x="0" y="6"/>
                  </a:cubicBezTo>
                  <a:cubicBezTo>
                    <a:pt x="0" y="11"/>
                    <a:pt x="0" y="11"/>
                    <a:pt x="0" y="11"/>
                  </a:cubicBezTo>
                  <a:cubicBezTo>
                    <a:pt x="67" y="11"/>
                    <a:pt x="67" y="11"/>
                    <a:pt x="67" y="11"/>
                  </a:cubicBezTo>
                  <a:cubicBezTo>
                    <a:pt x="67" y="6"/>
                    <a:pt x="67" y="6"/>
                    <a:pt x="67" y="6"/>
                  </a:cubicBezTo>
                  <a:cubicBezTo>
                    <a:pt x="67" y="5"/>
                    <a:pt x="66" y="3"/>
                    <a:pt x="65" y="2"/>
                  </a:cubicBezTo>
                  <a:cubicBezTo>
                    <a:pt x="64" y="1"/>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7" name="Freeform 125"/>
            <p:cNvSpPr>
              <a:spLocks/>
            </p:cNvSpPr>
            <p:nvPr/>
          </p:nvSpPr>
          <p:spPr bwMode="auto">
            <a:xfrm>
              <a:off x="715" y="3395"/>
              <a:ext cx="55" cy="73"/>
            </a:xfrm>
            <a:custGeom>
              <a:avLst/>
              <a:gdLst>
                <a:gd name="T0" fmla="*/ 6 w 67"/>
                <a:gd name="T1" fmla="*/ 0 h 88"/>
                <a:gd name="T2" fmla="*/ 2 w 67"/>
                <a:gd name="T3" fmla="*/ 1 h 88"/>
                <a:gd name="T4" fmla="*/ 0 w 67"/>
                <a:gd name="T5" fmla="*/ 6 h 88"/>
                <a:gd name="T6" fmla="*/ 0 w 67"/>
                <a:gd name="T7" fmla="*/ 88 h 88"/>
                <a:gd name="T8" fmla="*/ 67 w 67"/>
                <a:gd name="T9" fmla="*/ 88 h 88"/>
                <a:gd name="T10" fmla="*/ 67 w 67"/>
                <a:gd name="T11" fmla="*/ 6 h 88"/>
                <a:gd name="T12" fmla="*/ 65 w 67"/>
                <a:gd name="T13" fmla="*/ 1 h 88"/>
                <a:gd name="T14" fmla="*/ 61 w 67"/>
                <a:gd name="T15" fmla="*/ 0 h 88"/>
                <a:gd name="T16" fmla="*/ 6 w 6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8">
                  <a:moveTo>
                    <a:pt x="6" y="0"/>
                  </a:moveTo>
                  <a:cubicBezTo>
                    <a:pt x="4" y="0"/>
                    <a:pt x="3" y="0"/>
                    <a:pt x="2" y="1"/>
                  </a:cubicBezTo>
                  <a:cubicBezTo>
                    <a:pt x="0" y="3"/>
                    <a:pt x="0" y="4"/>
                    <a:pt x="0" y="6"/>
                  </a:cubicBezTo>
                  <a:cubicBezTo>
                    <a:pt x="0" y="88"/>
                    <a:pt x="0" y="88"/>
                    <a:pt x="0" y="88"/>
                  </a:cubicBezTo>
                  <a:cubicBezTo>
                    <a:pt x="67" y="88"/>
                    <a:pt x="67" y="88"/>
                    <a:pt x="67" y="88"/>
                  </a:cubicBezTo>
                  <a:cubicBezTo>
                    <a:pt x="67" y="6"/>
                    <a:pt x="67" y="6"/>
                    <a:pt x="67" y="6"/>
                  </a:cubicBezTo>
                  <a:cubicBezTo>
                    <a:pt x="67" y="4"/>
                    <a:pt x="66" y="3"/>
                    <a:pt x="65" y="1"/>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8" name="Freeform 126"/>
            <p:cNvSpPr>
              <a:spLocks/>
            </p:cNvSpPr>
            <p:nvPr/>
          </p:nvSpPr>
          <p:spPr bwMode="auto">
            <a:xfrm>
              <a:off x="783" y="3368"/>
              <a:ext cx="55" cy="100"/>
            </a:xfrm>
            <a:custGeom>
              <a:avLst/>
              <a:gdLst>
                <a:gd name="T0" fmla="*/ 6 w 67"/>
                <a:gd name="T1" fmla="*/ 0 h 120"/>
                <a:gd name="T2" fmla="*/ 2 w 67"/>
                <a:gd name="T3" fmla="*/ 2 h 120"/>
                <a:gd name="T4" fmla="*/ 0 w 67"/>
                <a:gd name="T5" fmla="*/ 6 h 120"/>
                <a:gd name="T6" fmla="*/ 0 w 67"/>
                <a:gd name="T7" fmla="*/ 120 h 120"/>
                <a:gd name="T8" fmla="*/ 67 w 67"/>
                <a:gd name="T9" fmla="*/ 120 h 120"/>
                <a:gd name="T10" fmla="*/ 67 w 67"/>
                <a:gd name="T11" fmla="*/ 6 h 120"/>
                <a:gd name="T12" fmla="*/ 65 w 67"/>
                <a:gd name="T13" fmla="*/ 2 h 120"/>
                <a:gd name="T14" fmla="*/ 61 w 67"/>
                <a:gd name="T15" fmla="*/ 0 h 120"/>
                <a:gd name="T16" fmla="*/ 6 w 67"/>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20">
                  <a:moveTo>
                    <a:pt x="6" y="0"/>
                  </a:moveTo>
                  <a:cubicBezTo>
                    <a:pt x="4" y="0"/>
                    <a:pt x="3" y="0"/>
                    <a:pt x="2" y="2"/>
                  </a:cubicBezTo>
                  <a:cubicBezTo>
                    <a:pt x="0" y="3"/>
                    <a:pt x="0" y="4"/>
                    <a:pt x="0" y="6"/>
                  </a:cubicBezTo>
                  <a:cubicBezTo>
                    <a:pt x="0" y="120"/>
                    <a:pt x="0" y="120"/>
                    <a:pt x="0" y="120"/>
                  </a:cubicBezTo>
                  <a:cubicBezTo>
                    <a:pt x="67" y="120"/>
                    <a:pt x="67" y="120"/>
                    <a:pt x="67" y="120"/>
                  </a:cubicBezTo>
                  <a:cubicBezTo>
                    <a:pt x="67" y="6"/>
                    <a:pt x="67" y="6"/>
                    <a:pt x="67" y="6"/>
                  </a:cubicBezTo>
                  <a:cubicBezTo>
                    <a:pt x="67" y="4"/>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9" name="Freeform 127"/>
            <p:cNvSpPr>
              <a:spLocks/>
            </p:cNvSpPr>
            <p:nvPr/>
          </p:nvSpPr>
          <p:spPr bwMode="auto">
            <a:xfrm>
              <a:off x="851" y="3379"/>
              <a:ext cx="56" cy="89"/>
            </a:xfrm>
            <a:custGeom>
              <a:avLst/>
              <a:gdLst>
                <a:gd name="T0" fmla="*/ 6 w 67"/>
                <a:gd name="T1" fmla="*/ 0 h 107"/>
                <a:gd name="T2" fmla="*/ 2 w 67"/>
                <a:gd name="T3" fmla="*/ 2 h 107"/>
                <a:gd name="T4" fmla="*/ 0 w 67"/>
                <a:gd name="T5" fmla="*/ 6 h 107"/>
                <a:gd name="T6" fmla="*/ 0 w 67"/>
                <a:gd name="T7" fmla="*/ 107 h 107"/>
                <a:gd name="T8" fmla="*/ 67 w 67"/>
                <a:gd name="T9" fmla="*/ 107 h 107"/>
                <a:gd name="T10" fmla="*/ 67 w 67"/>
                <a:gd name="T11" fmla="*/ 6 h 107"/>
                <a:gd name="T12" fmla="*/ 65 w 67"/>
                <a:gd name="T13" fmla="*/ 2 h 107"/>
                <a:gd name="T14" fmla="*/ 61 w 67"/>
                <a:gd name="T15" fmla="*/ 0 h 107"/>
                <a:gd name="T16" fmla="*/ 6 w 6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7">
                  <a:moveTo>
                    <a:pt x="6" y="0"/>
                  </a:moveTo>
                  <a:cubicBezTo>
                    <a:pt x="5" y="0"/>
                    <a:pt x="3" y="0"/>
                    <a:pt x="2" y="2"/>
                  </a:cubicBezTo>
                  <a:cubicBezTo>
                    <a:pt x="0" y="3"/>
                    <a:pt x="0" y="5"/>
                    <a:pt x="0" y="6"/>
                  </a:cubicBezTo>
                  <a:cubicBezTo>
                    <a:pt x="0" y="107"/>
                    <a:pt x="0" y="107"/>
                    <a:pt x="0" y="107"/>
                  </a:cubicBezTo>
                  <a:cubicBezTo>
                    <a:pt x="67" y="107"/>
                    <a:pt x="67" y="107"/>
                    <a:pt x="67" y="107"/>
                  </a:cubicBezTo>
                  <a:cubicBezTo>
                    <a:pt x="67" y="6"/>
                    <a:pt x="67" y="6"/>
                    <a:pt x="67" y="6"/>
                  </a:cubicBezTo>
                  <a:cubicBezTo>
                    <a:pt x="67" y="5"/>
                    <a:pt x="66" y="3"/>
                    <a:pt x="65" y="2"/>
                  </a:cubicBezTo>
                  <a:cubicBezTo>
                    <a:pt x="64" y="0"/>
                    <a:pt x="62" y="0"/>
                    <a:pt x="61" y="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0" name="Freeform 128"/>
            <p:cNvSpPr>
              <a:spLocks/>
            </p:cNvSpPr>
            <p:nvPr/>
          </p:nvSpPr>
          <p:spPr bwMode="auto">
            <a:xfrm>
              <a:off x="919" y="3337"/>
              <a:ext cx="56" cy="131"/>
            </a:xfrm>
            <a:custGeom>
              <a:avLst/>
              <a:gdLst>
                <a:gd name="T0" fmla="*/ 6 w 67"/>
                <a:gd name="T1" fmla="*/ 0 h 158"/>
                <a:gd name="T2" fmla="*/ 2 w 67"/>
                <a:gd name="T3" fmla="*/ 1 h 158"/>
                <a:gd name="T4" fmla="*/ 0 w 67"/>
                <a:gd name="T5" fmla="*/ 6 h 158"/>
                <a:gd name="T6" fmla="*/ 0 w 67"/>
                <a:gd name="T7" fmla="*/ 158 h 158"/>
                <a:gd name="T8" fmla="*/ 67 w 67"/>
                <a:gd name="T9" fmla="*/ 158 h 158"/>
                <a:gd name="T10" fmla="*/ 67 w 67"/>
                <a:gd name="T11" fmla="*/ 6 h 158"/>
                <a:gd name="T12" fmla="*/ 65 w 67"/>
                <a:gd name="T13" fmla="*/ 1 h 158"/>
                <a:gd name="T14" fmla="*/ 61 w 67"/>
                <a:gd name="T15" fmla="*/ 0 h 158"/>
                <a:gd name="T16" fmla="*/ 6 w 6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58">
                  <a:moveTo>
                    <a:pt x="6" y="0"/>
                  </a:moveTo>
                  <a:cubicBezTo>
                    <a:pt x="5" y="0"/>
                    <a:pt x="3" y="0"/>
                    <a:pt x="2" y="1"/>
                  </a:cubicBezTo>
                  <a:cubicBezTo>
                    <a:pt x="0" y="3"/>
                    <a:pt x="0" y="4"/>
                    <a:pt x="0" y="6"/>
                  </a:cubicBezTo>
                  <a:cubicBezTo>
                    <a:pt x="0" y="158"/>
                    <a:pt x="0" y="158"/>
                    <a:pt x="0" y="158"/>
                  </a:cubicBezTo>
                  <a:cubicBezTo>
                    <a:pt x="67" y="158"/>
                    <a:pt x="67" y="158"/>
                    <a:pt x="67" y="158"/>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1" name="Freeform 129"/>
            <p:cNvSpPr>
              <a:spLocks/>
            </p:cNvSpPr>
            <p:nvPr/>
          </p:nvSpPr>
          <p:spPr bwMode="auto">
            <a:xfrm>
              <a:off x="987" y="3284"/>
              <a:ext cx="56" cy="184"/>
            </a:xfrm>
            <a:custGeom>
              <a:avLst/>
              <a:gdLst>
                <a:gd name="T0" fmla="*/ 6 w 67"/>
                <a:gd name="T1" fmla="*/ 0 h 222"/>
                <a:gd name="T2" fmla="*/ 2 w 67"/>
                <a:gd name="T3" fmla="*/ 1 h 222"/>
                <a:gd name="T4" fmla="*/ 0 w 67"/>
                <a:gd name="T5" fmla="*/ 6 h 222"/>
                <a:gd name="T6" fmla="*/ 0 w 67"/>
                <a:gd name="T7" fmla="*/ 222 h 222"/>
                <a:gd name="T8" fmla="*/ 67 w 67"/>
                <a:gd name="T9" fmla="*/ 222 h 222"/>
                <a:gd name="T10" fmla="*/ 67 w 67"/>
                <a:gd name="T11" fmla="*/ 6 h 222"/>
                <a:gd name="T12" fmla="*/ 65 w 67"/>
                <a:gd name="T13" fmla="*/ 1 h 222"/>
                <a:gd name="T14" fmla="*/ 61 w 67"/>
                <a:gd name="T15" fmla="*/ 0 h 222"/>
                <a:gd name="T16" fmla="*/ 6 w 67"/>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22">
                  <a:moveTo>
                    <a:pt x="6" y="0"/>
                  </a:moveTo>
                  <a:cubicBezTo>
                    <a:pt x="5" y="0"/>
                    <a:pt x="3" y="0"/>
                    <a:pt x="2" y="1"/>
                  </a:cubicBezTo>
                  <a:cubicBezTo>
                    <a:pt x="1" y="3"/>
                    <a:pt x="0" y="4"/>
                    <a:pt x="0" y="6"/>
                  </a:cubicBezTo>
                  <a:cubicBezTo>
                    <a:pt x="0" y="222"/>
                    <a:pt x="0" y="222"/>
                    <a:pt x="0" y="222"/>
                  </a:cubicBezTo>
                  <a:cubicBezTo>
                    <a:pt x="67" y="222"/>
                    <a:pt x="67" y="222"/>
                    <a:pt x="67" y="222"/>
                  </a:cubicBezTo>
                  <a:cubicBezTo>
                    <a:pt x="67" y="6"/>
                    <a:pt x="67" y="6"/>
                    <a:pt x="67" y="6"/>
                  </a:cubicBezTo>
                  <a:cubicBezTo>
                    <a:pt x="67" y="4"/>
                    <a:pt x="66" y="3"/>
                    <a:pt x="65" y="1"/>
                  </a:cubicBezTo>
                  <a:cubicBezTo>
                    <a:pt x="64" y="0"/>
                    <a:pt x="62" y="0"/>
                    <a:pt x="61"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2" name="Freeform 130"/>
            <p:cNvSpPr>
              <a:spLocks/>
            </p:cNvSpPr>
            <p:nvPr/>
          </p:nvSpPr>
          <p:spPr bwMode="auto">
            <a:xfrm>
              <a:off x="610" y="3178"/>
              <a:ext cx="475" cy="289"/>
            </a:xfrm>
            <a:custGeom>
              <a:avLst/>
              <a:gdLst>
                <a:gd name="T0" fmla="*/ 572 w 572"/>
                <a:gd name="T1" fmla="*/ 7 h 347"/>
                <a:gd name="T2" fmla="*/ 571 w 572"/>
                <a:gd name="T3" fmla="*/ 2 h 347"/>
                <a:gd name="T4" fmla="*/ 567 w 572"/>
                <a:gd name="T5" fmla="*/ 1 h 347"/>
                <a:gd name="T6" fmla="*/ 500 w 572"/>
                <a:gd name="T7" fmla="*/ 20 h 347"/>
                <a:gd name="T8" fmla="*/ 497 w 572"/>
                <a:gd name="T9" fmla="*/ 23 h 347"/>
                <a:gd name="T10" fmla="*/ 498 w 572"/>
                <a:gd name="T11" fmla="*/ 27 h 347"/>
                <a:gd name="T12" fmla="*/ 506 w 572"/>
                <a:gd name="T13" fmla="*/ 37 h 347"/>
                <a:gd name="T14" fmla="*/ 302 w 572"/>
                <a:gd name="T15" fmla="*/ 196 h 347"/>
                <a:gd name="T16" fmla="*/ 190 w 572"/>
                <a:gd name="T17" fmla="*/ 148 h 347"/>
                <a:gd name="T18" fmla="*/ 2 w 572"/>
                <a:gd name="T19" fmla="*/ 327 h 347"/>
                <a:gd name="T20" fmla="*/ 0 w 572"/>
                <a:gd name="T21" fmla="*/ 331 h 347"/>
                <a:gd name="T22" fmla="*/ 2 w 572"/>
                <a:gd name="T23" fmla="*/ 336 h 347"/>
                <a:gd name="T24" fmla="*/ 10 w 572"/>
                <a:gd name="T25" fmla="*/ 345 h 347"/>
                <a:gd name="T26" fmla="*/ 15 w 572"/>
                <a:gd name="T27" fmla="*/ 347 h 347"/>
                <a:gd name="T28" fmla="*/ 19 w 572"/>
                <a:gd name="T29" fmla="*/ 345 h 347"/>
                <a:gd name="T30" fmla="*/ 195 w 572"/>
                <a:gd name="T31" fmla="*/ 178 h 347"/>
                <a:gd name="T32" fmla="*/ 306 w 572"/>
                <a:gd name="T33" fmla="*/ 225 h 347"/>
                <a:gd name="T34" fmla="*/ 521 w 572"/>
                <a:gd name="T35" fmla="*/ 57 h 347"/>
                <a:gd name="T36" fmla="*/ 529 w 572"/>
                <a:gd name="T37" fmla="*/ 68 h 347"/>
                <a:gd name="T38" fmla="*/ 533 w 572"/>
                <a:gd name="T39" fmla="*/ 69 h 347"/>
                <a:gd name="T40" fmla="*/ 536 w 572"/>
                <a:gd name="T41" fmla="*/ 67 h 347"/>
                <a:gd name="T42" fmla="*/ 572 w 572"/>
                <a:gd name="T43" fmla="*/ 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347">
                  <a:moveTo>
                    <a:pt x="572" y="7"/>
                  </a:moveTo>
                  <a:cubicBezTo>
                    <a:pt x="572" y="5"/>
                    <a:pt x="572" y="4"/>
                    <a:pt x="571" y="2"/>
                  </a:cubicBezTo>
                  <a:cubicBezTo>
                    <a:pt x="570" y="1"/>
                    <a:pt x="568" y="0"/>
                    <a:pt x="567" y="1"/>
                  </a:cubicBezTo>
                  <a:cubicBezTo>
                    <a:pt x="500" y="20"/>
                    <a:pt x="500" y="20"/>
                    <a:pt x="500" y="20"/>
                  </a:cubicBezTo>
                  <a:cubicBezTo>
                    <a:pt x="498" y="21"/>
                    <a:pt x="497" y="22"/>
                    <a:pt x="497" y="23"/>
                  </a:cubicBezTo>
                  <a:cubicBezTo>
                    <a:pt x="496" y="25"/>
                    <a:pt x="497" y="26"/>
                    <a:pt x="498" y="27"/>
                  </a:cubicBezTo>
                  <a:cubicBezTo>
                    <a:pt x="506" y="37"/>
                    <a:pt x="506" y="37"/>
                    <a:pt x="506" y="37"/>
                  </a:cubicBezTo>
                  <a:cubicBezTo>
                    <a:pt x="302" y="196"/>
                    <a:pt x="302" y="196"/>
                    <a:pt x="302" y="196"/>
                  </a:cubicBezTo>
                  <a:cubicBezTo>
                    <a:pt x="190" y="148"/>
                    <a:pt x="190" y="148"/>
                    <a:pt x="190" y="148"/>
                  </a:cubicBezTo>
                  <a:cubicBezTo>
                    <a:pt x="2" y="327"/>
                    <a:pt x="2" y="327"/>
                    <a:pt x="2" y="327"/>
                  </a:cubicBezTo>
                  <a:cubicBezTo>
                    <a:pt x="1" y="328"/>
                    <a:pt x="0" y="329"/>
                    <a:pt x="0" y="331"/>
                  </a:cubicBezTo>
                  <a:cubicBezTo>
                    <a:pt x="0" y="333"/>
                    <a:pt x="0" y="334"/>
                    <a:pt x="2" y="336"/>
                  </a:cubicBezTo>
                  <a:cubicBezTo>
                    <a:pt x="10" y="345"/>
                    <a:pt x="10" y="345"/>
                    <a:pt x="10" y="345"/>
                  </a:cubicBezTo>
                  <a:cubicBezTo>
                    <a:pt x="11" y="346"/>
                    <a:pt x="13" y="347"/>
                    <a:pt x="15" y="347"/>
                  </a:cubicBezTo>
                  <a:cubicBezTo>
                    <a:pt x="16" y="347"/>
                    <a:pt x="18" y="346"/>
                    <a:pt x="19" y="345"/>
                  </a:cubicBezTo>
                  <a:cubicBezTo>
                    <a:pt x="195" y="178"/>
                    <a:pt x="195" y="178"/>
                    <a:pt x="195" y="178"/>
                  </a:cubicBezTo>
                  <a:cubicBezTo>
                    <a:pt x="306" y="225"/>
                    <a:pt x="306" y="225"/>
                    <a:pt x="306" y="225"/>
                  </a:cubicBezTo>
                  <a:cubicBezTo>
                    <a:pt x="521" y="57"/>
                    <a:pt x="521" y="57"/>
                    <a:pt x="521" y="57"/>
                  </a:cubicBezTo>
                  <a:cubicBezTo>
                    <a:pt x="529" y="68"/>
                    <a:pt x="529" y="68"/>
                    <a:pt x="529" y="68"/>
                  </a:cubicBezTo>
                  <a:cubicBezTo>
                    <a:pt x="530" y="69"/>
                    <a:pt x="531" y="69"/>
                    <a:pt x="533" y="69"/>
                  </a:cubicBezTo>
                  <a:cubicBezTo>
                    <a:pt x="534" y="69"/>
                    <a:pt x="535" y="68"/>
                    <a:pt x="536" y="67"/>
                  </a:cubicBezTo>
                  <a:lnTo>
                    <a:pt x="57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33" name="Group 32"/>
          <p:cNvGrpSpPr>
            <a:grpSpLocks noChangeAspect="1"/>
          </p:cNvGrpSpPr>
          <p:nvPr/>
        </p:nvGrpSpPr>
        <p:grpSpPr bwMode="auto">
          <a:xfrm>
            <a:off x="9565129" y="2329751"/>
            <a:ext cx="907980" cy="644666"/>
            <a:chOff x="4354" y="1098"/>
            <a:chExt cx="800" cy="568"/>
          </a:xfrm>
          <a:solidFill>
            <a:schemeClr val="tx1">
              <a:lumMod val="75000"/>
              <a:lumOff val="25000"/>
            </a:schemeClr>
          </a:solidFill>
        </p:grpSpPr>
        <p:sp>
          <p:nvSpPr>
            <p:cNvPr id="34" name="Freeform 33"/>
            <p:cNvSpPr>
              <a:spLocks noEditPoints="1"/>
            </p:cNvSpPr>
            <p:nvPr/>
          </p:nvSpPr>
          <p:spPr bwMode="auto">
            <a:xfrm>
              <a:off x="4441" y="1098"/>
              <a:ext cx="626" cy="423"/>
            </a:xfrm>
            <a:custGeom>
              <a:avLst/>
              <a:gdLst>
                <a:gd name="T0" fmla="*/ 621 w 628"/>
                <a:gd name="T1" fmla="*/ 7 h 423"/>
                <a:gd name="T2" fmla="*/ 605 w 628"/>
                <a:gd name="T3" fmla="*/ 0 h 423"/>
                <a:gd name="T4" fmla="*/ 24 w 628"/>
                <a:gd name="T5" fmla="*/ 0 h 423"/>
                <a:gd name="T6" fmla="*/ 7 w 628"/>
                <a:gd name="T7" fmla="*/ 7 h 423"/>
                <a:gd name="T8" fmla="*/ 0 w 628"/>
                <a:gd name="T9" fmla="*/ 23 h 423"/>
                <a:gd name="T10" fmla="*/ 0 w 628"/>
                <a:gd name="T11" fmla="*/ 423 h 423"/>
                <a:gd name="T12" fmla="*/ 628 w 628"/>
                <a:gd name="T13" fmla="*/ 423 h 423"/>
                <a:gd name="T14" fmla="*/ 628 w 628"/>
                <a:gd name="T15" fmla="*/ 23 h 423"/>
                <a:gd name="T16" fmla="*/ 621 w 628"/>
                <a:gd name="T17" fmla="*/ 7 h 423"/>
                <a:gd name="T18" fmla="*/ 314 w 628"/>
                <a:gd name="T19" fmla="*/ 13 h 423"/>
                <a:gd name="T20" fmla="*/ 321 w 628"/>
                <a:gd name="T21" fmla="*/ 20 h 423"/>
                <a:gd name="T22" fmla="*/ 314 w 628"/>
                <a:gd name="T23" fmla="*/ 27 h 423"/>
                <a:gd name="T24" fmla="*/ 307 w 628"/>
                <a:gd name="T25" fmla="*/ 20 h 423"/>
                <a:gd name="T26" fmla="*/ 314 w 628"/>
                <a:gd name="T27" fmla="*/ 13 h 423"/>
                <a:gd name="T28" fmla="*/ 587 w 628"/>
                <a:gd name="T29" fmla="*/ 382 h 423"/>
                <a:gd name="T30" fmla="*/ 41 w 628"/>
                <a:gd name="T31" fmla="*/ 382 h 423"/>
                <a:gd name="T32" fmla="*/ 41 w 628"/>
                <a:gd name="T33" fmla="*/ 41 h 423"/>
                <a:gd name="T34" fmla="*/ 587 w 628"/>
                <a:gd name="T35" fmla="*/ 41 h 423"/>
                <a:gd name="T36" fmla="*/ 587 w 628"/>
                <a:gd name="T37" fmla="*/ 3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23">
                  <a:moveTo>
                    <a:pt x="621" y="7"/>
                  </a:moveTo>
                  <a:cubicBezTo>
                    <a:pt x="617" y="2"/>
                    <a:pt x="611" y="0"/>
                    <a:pt x="605" y="0"/>
                  </a:cubicBezTo>
                  <a:cubicBezTo>
                    <a:pt x="24" y="0"/>
                    <a:pt x="24" y="0"/>
                    <a:pt x="24" y="0"/>
                  </a:cubicBezTo>
                  <a:cubicBezTo>
                    <a:pt x="17" y="0"/>
                    <a:pt x="11" y="2"/>
                    <a:pt x="7" y="7"/>
                  </a:cubicBezTo>
                  <a:cubicBezTo>
                    <a:pt x="2" y="11"/>
                    <a:pt x="0" y="17"/>
                    <a:pt x="0" y="23"/>
                  </a:cubicBezTo>
                  <a:cubicBezTo>
                    <a:pt x="0" y="423"/>
                    <a:pt x="0" y="423"/>
                    <a:pt x="0" y="423"/>
                  </a:cubicBezTo>
                  <a:cubicBezTo>
                    <a:pt x="628" y="423"/>
                    <a:pt x="628" y="423"/>
                    <a:pt x="628" y="423"/>
                  </a:cubicBezTo>
                  <a:cubicBezTo>
                    <a:pt x="628" y="23"/>
                    <a:pt x="628" y="23"/>
                    <a:pt x="628" y="23"/>
                  </a:cubicBezTo>
                  <a:cubicBezTo>
                    <a:pt x="628" y="17"/>
                    <a:pt x="626" y="11"/>
                    <a:pt x="621" y="7"/>
                  </a:cubicBezTo>
                  <a:close/>
                  <a:moveTo>
                    <a:pt x="314" y="13"/>
                  </a:moveTo>
                  <a:cubicBezTo>
                    <a:pt x="318" y="13"/>
                    <a:pt x="321" y="16"/>
                    <a:pt x="321" y="20"/>
                  </a:cubicBezTo>
                  <a:cubicBezTo>
                    <a:pt x="321" y="24"/>
                    <a:pt x="318" y="27"/>
                    <a:pt x="314" y="27"/>
                  </a:cubicBezTo>
                  <a:cubicBezTo>
                    <a:pt x="310" y="27"/>
                    <a:pt x="307" y="24"/>
                    <a:pt x="307" y="20"/>
                  </a:cubicBezTo>
                  <a:cubicBezTo>
                    <a:pt x="307" y="16"/>
                    <a:pt x="310" y="13"/>
                    <a:pt x="314" y="13"/>
                  </a:cubicBezTo>
                  <a:close/>
                  <a:moveTo>
                    <a:pt x="587" y="382"/>
                  </a:moveTo>
                  <a:cubicBezTo>
                    <a:pt x="41" y="382"/>
                    <a:pt x="41" y="382"/>
                    <a:pt x="41" y="382"/>
                  </a:cubicBezTo>
                  <a:cubicBezTo>
                    <a:pt x="41" y="41"/>
                    <a:pt x="41" y="41"/>
                    <a:pt x="41" y="41"/>
                  </a:cubicBezTo>
                  <a:cubicBezTo>
                    <a:pt x="587" y="41"/>
                    <a:pt x="587" y="41"/>
                    <a:pt x="587" y="41"/>
                  </a:cubicBezTo>
                  <a:lnTo>
                    <a:pt x="587"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34"/>
            <p:cNvSpPr>
              <a:spLocks noEditPoints="1"/>
            </p:cNvSpPr>
            <p:nvPr/>
          </p:nvSpPr>
          <p:spPr bwMode="auto">
            <a:xfrm>
              <a:off x="4354" y="1538"/>
              <a:ext cx="800" cy="97"/>
            </a:xfrm>
            <a:custGeom>
              <a:avLst/>
              <a:gdLst>
                <a:gd name="T0" fmla="*/ 87 w 802"/>
                <a:gd name="T1" fmla="*/ 0 h 97"/>
                <a:gd name="T2" fmla="*/ 4 w 802"/>
                <a:gd name="T3" fmla="*/ 83 h 97"/>
                <a:gd name="T4" fmla="*/ 2 w 802"/>
                <a:gd name="T5" fmla="*/ 92 h 97"/>
                <a:gd name="T6" fmla="*/ 10 w 802"/>
                <a:gd name="T7" fmla="*/ 97 h 97"/>
                <a:gd name="T8" fmla="*/ 792 w 802"/>
                <a:gd name="T9" fmla="*/ 97 h 97"/>
                <a:gd name="T10" fmla="*/ 800 w 802"/>
                <a:gd name="T11" fmla="*/ 92 h 97"/>
                <a:gd name="T12" fmla="*/ 798 w 802"/>
                <a:gd name="T13" fmla="*/ 83 h 97"/>
                <a:gd name="T14" fmla="*/ 715 w 802"/>
                <a:gd name="T15" fmla="*/ 0 h 97"/>
                <a:gd name="T16" fmla="*/ 87 w 802"/>
                <a:gd name="T17" fmla="*/ 0 h 97"/>
                <a:gd name="T18" fmla="*/ 711 w 802"/>
                <a:gd name="T19" fmla="*/ 47 h 97"/>
                <a:gd name="T20" fmla="*/ 712 w 802"/>
                <a:gd name="T21" fmla="*/ 54 h 97"/>
                <a:gd name="T22" fmla="*/ 706 w 802"/>
                <a:gd name="T23" fmla="*/ 58 h 97"/>
                <a:gd name="T24" fmla="*/ 484 w 802"/>
                <a:gd name="T25" fmla="*/ 58 h 97"/>
                <a:gd name="T26" fmla="*/ 485 w 802"/>
                <a:gd name="T27" fmla="*/ 64 h 97"/>
                <a:gd name="T28" fmla="*/ 484 w 802"/>
                <a:gd name="T29" fmla="*/ 67 h 97"/>
                <a:gd name="T30" fmla="*/ 481 w 802"/>
                <a:gd name="T31" fmla="*/ 69 h 97"/>
                <a:gd name="T32" fmla="*/ 321 w 802"/>
                <a:gd name="T33" fmla="*/ 69 h 97"/>
                <a:gd name="T34" fmla="*/ 318 w 802"/>
                <a:gd name="T35" fmla="*/ 67 h 97"/>
                <a:gd name="T36" fmla="*/ 317 w 802"/>
                <a:gd name="T37" fmla="*/ 64 h 97"/>
                <a:gd name="T38" fmla="*/ 318 w 802"/>
                <a:gd name="T39" fmla="*/ 58 h 97"/>
                <a:gd name="T40" fmla="*/ 96 w 802"/>
                <a:gd name="T41" fmla="*/ 58 h 97"/>
                <a:gd name="T42" fmla="*/ 90 w 802"/>
                <a:gd name="T43" fmla="*/ 54 h 97"/>
                <a:gd name="T44" fmla="*/ 91 w 802"/>
                <a:gd name="T45" fmla="*/ 47 h 97"/>
                <a:gd name="T46" fmla="*/ 113 w 802"/>
                <a:gd name="T47" fmla="*/ 20 h 97"/>
                <a:gd name="T48" fmla="*/ 689 w 802"/>
                <a:gd name="T49" fmla="*/ 20 h 97"/>
                <a:gd name="T50" fmla="*/ 711 w 802"/>
                <a:gd name="T51" fmla="*/ 4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2" h="97">
                  <a:moveTo>
                    <a:pt x="87" y="0"/>
                  </a:moveTo>
                  <a:cubicBezTo>
                    <a:pt x="4" y="83"/>
                    <a:pt x="4" y="83"/>
                    <a:pt x="4" y="83"/>
                  </a:cubicBezTo>
                  <a:cubicBezTo>
                    <a:pt x="1" y="85"/>
                    <a:pt x="0" y="89"/>
                    <a:pt x="2" y="92"/>
                  </a:cubicBezTo>
                  <a:cubicBezTo>
                    <a:pt x="3" y="95"/>
                    <a:pt x="6" y="97"/>
                    <a:pt x="10" y="97"/>
                  </a:cubicBezTo>
                  <a:cubicBezTo>
                    <a:pt x="792" y="97"/>
                    <a:pt x="792" y="97"/>
                    <a:pt x="792" y="97"/>
                  </a:cubicBezTo>
                  <a:cubicBezTo>
                    <a:pt x="796" y="97"/>
                    <a:pt x="799" y="95"/>
                    <a:pt x="800" y="92"/>
                  </a:cubicBezTo>
                  <a:cubicBezTo>
                    <a:pt x="802" y="89"/>
                    <a:pt x="801" y="85"/>
                    <a:pt x="798" y="83"/>
                  </a:cubicBezTo>
                  <a:cubicBezTo>
                    <a:pt x="715" y="0"/>
                    <a:pt x="715" y="0"/>
                    <a:pt x="715" y="0"/>
                  </a:cubicBezTo>
                  <a:lnTo>
                    <a:pt x="87" y="0"/>
                  </a:lnTo>
                  <a:close/>
                  <a:moveTo>
                    <a:pt x="711" y="47"/>
                  </a:moveTo>
                  <a:cubicBezTo>
                    <a:pt x="713" y="49"/>
                    <a:pt x="713" y="51"/>
                    <a:pt x="712" y="54"/>
                  </a:cubicBezTo>
                  <a:cubicBezTo>
                    <a:pt x="711" y="56"/>
                    <a:pt x="709" y="58"/>
                    <a:pt x="706" y="58"/>
                  </a:cubicBezTo>
                  <a:cubicBezTo>
                    <a:pt x="484" y="58"/>
                    <a:pt x="484" y="58"/>
                    <a:pt x="484" y="58"/>
                  </a:cubicBezTo>
                  <a:cubicBezTo>
                    <a:pt x="485" y="64"/>
                    <a:pt x="485" y="64"/>
                    <a:pt x="485" y="64"/>
                  </a:cubicBezTo>
                  <a:cubicBezTo>
                    <a:pt x="485" y="65"/>
                    <a:pt x="485" y="66"/>
                    <a:pt x="484" y="67"/>
                  </a:cubicBezTo>
                  <a:cubicBezTo>
                    <a:pt x="483" y="68"/>
                    <a:pt x="482" y="69"/>
                    <a:pt x="481" y="69"/>
                  </a:cubicBezTo>
                  <a:cubicBezTo>
                    <a:pt x="321" y="69"/>
                    <a:pt x="321" y="69"/>
                    <a:pt x="321" y="69"/>
                  </a:cubicBezTo>
                  <a:cubicBezTo>
                    <a:pt x="320" y="69"/>
                    <a:pt x="319" y="68"/>
                    <a:pt x="318" y="67"/>
                  </a:cubicBezTo>
                  <a:cubicBezTo>
                    <a:pt x="317" y="66"/>
                    <a:pt x="317" y="65"/>
                    <a:pt x="317" y="64"/>
                  </a:cubicBezTo>
                  <a:cubicBezTo>
                    <a:pt x="318" y="58"/>
                    <a:pt x="318" y="58"/>
                    <a:pt x="318" y="58"/>
                  </a:cubicBezTo>
                  <a:cubicBezTo>
                    <a:pt x="96" y="58"/>
                    <a:pt x="96" y="58"/>
                    <a:pt x="96" y="58"/>
                  </a:cubicBezTo>
                  <a:cubicBezTo>
                    <a:pt x="93" y="58"/>
                    <a:pt x="91" y="56"/>
                    <a:pt x="90" y="54"/>
                  </a:cubicBezTo>
                  <a:cubicBezTo>
                    <a:pt x="89" y="51"/>
                    <a:pt x="89" y="49"/>
                    <a:pt x="91" y="47"/>
                  </a:cubicBezTo>
                  <a:cubicBezTo>
                    <a:pt x="113" y="20"/>
                    <a:pt x="113" y="20"/>
                    <a:pt x="113" y="20"/>
                  </a:cubicBezTo>
                  <a:cubicBezTo>
                    <a:pt x="689" y="20"/>
                    <a:pt x="689" y="20"/>
                    <a:pt x="689" y="20"/>
                  </a:cubicBezTo>
                  <a:lnTo>
                    <a:pt x="71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chemeClr val="bg1"/>
                </a:solidFill>
              </a:endParaRPr>
            </a:p>
          </p:txBody>
        </p:sp>
        <p:sp>
          <p:nvSpPr>
            <p:cNvPr id="36" name="Freeform 35"/>
            <p:cNvSpPr>
              <a:spLocks noEditPoints="1"/>
            </p:cNvSpPr>
            <p:nvPr/>
          </p:nvSpPr>
          <p:spPr bwMode="auto">
            <a:xfrm>
              <a:off x="4355" y="1637"/>
              <a:ext cx="798" cy="29"/>
            </a:xfrm>
            <a:custGeom>
              <a:avLst/>
              <a:gdLst>
                <a:gd name="T0" fmla="*/ 791 w 800"/>
                <a:gd name="T1" fmla="*/ 3 h 29"/>
                <a:gd name="T2" fmla="*/ 469 w 800"/>
                <a:gd name="T3" fmla="*/ 3 h 29"/>
                <a:gd name="T4" fmla="*/ 468 w 800"/>
                <a:gd name="T5" fmla="*/ 6 h 29"/>
                <a:gd name="T6" fmla="*/ 461 w 800"/>
                <a:gd name="T7" fmla="*/ 9 h 29"/>
                <a:gd name="T8" fmla="*/ 339 w 800"/>
                <a:gd name="T9" fmla="*/ 9 h 29"/>
                <a:gd name="T10" fmla="*/ 332 w 800"/>
                <a:gd name="T11" fmla="*/ 6 h 29"/>
                <a:gd name="T12" fmla="*/ 331 w 800"/>
                <a:gd name="T13" fmla="*/ 3 h 29"/>
                <a:gd name="T14" fmla="*/ 9 w 800"/>
                <a:gd name="T15" fmla="*/ 3 h 29"/>
                <a:gd name="T16" fmla="*/ 0 w 800"/>
                <a:gd name="T17" fmla="*/ 0 h 29"/>
                <a:gd name="T18" fmla="*/ 0 w 800"/>
                <a:gd name="T19" fmla="*/ 9 h 29"/>
                <a:gd name="T20" fmla="*/ 6 w 800"/>
                <a:gd name="T21" fmla="*/ 23 h 29"/>
                <a:gd name="T22" fmla="*/ 21 w 800"/>
                <a:gd name="T23" fmla="*/ 29 h 29"/>
                <a:gd name="T24" fmla="*/ 779 w 800"/>
                <a:gd name="T25" fmla="*/ 29 h 29"/>
                <a:gd name="T26" fmla="*/ 794 w 800"/>
                <a:gd name="T27" fmla="*/ 23 h 29"/>
                <a:gd name="T28" fmla="*/ 800 w 800"/>
                <a:gd name="T29" fmla="*/ 9 h 29"/>
                <a:gd name="T30" fmla="*/ 800 w 800"/>
                <a:gd name="T31" fmla="*/ 0 h 29"/>
                <a:gd name="T32" fmla="*/ 791 w 800"/>
                <a:gd name="T33" fmla="*/ 3 h 29"/>
                <a:gd name="T34" fmla="*/ 72 w 800"/>
                <a:gd name="T35" fmla="*/ 21 h 29"/>
                <a:gd name="T36" fmla="*/ 68 w 800"/>
                <a:gd name="T37" fmla="*/ 16 h 29"/>
                <a:gd name="T38" fmla="*/ 72 w 800"/>
                <a:gd name="T39" fmla="*/ 12 h 29"/>
                <a:gd name="T40" fmla="*/ 77 w 800"/>
                <a:gd name="T41" fmla="*/ 16 h 29"/>
                <a:gd name="T42" fmla="*/ 72 w 800"/>
                <a:gd name="T43" fmla="*/ 21 h 29"/>
                <a:gd name="T44" fmla="*/ 94 w 800"/>
                <a:gd name="T45" fmla="*/ 21 h 29"/>
                <a:gd name="T46" fmla="*/ 89 w 800"/>
                <a:gd name="T47" fmla="*/ 16 h 29"/>
                <a:gd name="T48" fmla="*/ 94 w 800"/>
                <a:gd name="T49" fmla="*/ 12 h 29"/>
                <a:gd name="T50" fmla="*/ 98 w 800"/>
                <a:gd name="T51" fmla="*/ 16 h 29"/>
                <a:gd name="T52" fmla="*/ 94 w 800"/>
                <a:gd name="T53" fmla="*/ 21 h 29"/>
                <a:gd name="T54" fmla="*/ 115 w 800"/>
                <a:gd name="T55" fmla="*/ 21 h 29"/>
                <a:gd name="T56" fmla="*/ 111 w 800"/>
                <a:gd name="T57" fmla="*/ 16 h 29"/>
                <a:gd name="T58" fmla="*/ 115 w 800"/>
                <a:gd name="T59" fmla="*/ 12 h 29"/>
                <a:gd name="T60" fmla="*/ 120 w 800"/>
                <a:gd name="T61" fmla="*/ 16 h 29"/>
                <a:gd name="T62" fmla="*/ 115 w 800"/>
                <a:gd name="T63"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29">
                  <a:moveTo>
                    <a:pt x="791" y="3"/>
                  </a:moveTo>
                  <a:cubicBezTo>
                    <a:pt x="469" y="3"/>
                    <a:pt x="469" y="3"/>
                    <a:pt x="469" y="3"/>
                  </a:cubicBezTo>
                  <a:cubicBezTo>
                    <a:pt x="469" y="4"/>
                    <a:pt x="468" y="5"/>
                    <a:pt x="468" y="6"/>
                  </a:cubicBezTo>
                  <a:cubicBezTo>
                    <a:pt x="466" y="8"/>
                    <a:pt x="463" y="9"/>
                    <a:pt x="461" y="9"/>
                  </a:cubicBezTo>
                  <a:cubicBezTo>
                    <a:pt x="339" y="9"/>
                    <a:pt x="339" y="9"/>
                    <a:pt x="339" y="9"/>
                  </a:cubicBezTo>
                  <a:cubicBezTo>
                    <a:pt x="337" y="9"/>
                    <a:pt x="334" y="8"/>
                    <a:pt x="332" y="6"/>
                  </a:cubicBezTo>
                  <a:cubicBezTo>
                    <a:pt x="332" y="5"/>
                    <a:pt x="331" y="4"/>
                    <a:pt x="331" y="3"/>
                  </a:cubicBezTo>
                  <a:cubicBezTo>
                    <a:pt x="9" y="3"/>
                    <a:pt x="9" y="3"/>
                    <a:pt x="9" y="3"/>
                  </a:cubicBezTo>
                  <a:cubicBezTo>
                    <a:pt x="5" y="3"/>
                    <a:pt x="2" y="2"/>
                    <a:pt x="0" y="0"/>
                  </a:cubicBezTo>
                  <a:cubicBezTo>
                    <a:pt x="0" y="9"/>
                    <a:pt x="0" y="9"/>
                    <a:pt x="0" y="9"/>
                  </a:cubicBezTo>
                  <a:cubicBezTo>
                    <a:pt x="0" y="14"/>
                    <a:pt x="2" y="19"/>
                    <a:pt x="6" y="23"/>
                  </a:cubicBezTo>
                  <a:cubicBezTo>
                    <a:pt x="10" y="27"/>
                    <a:pt x="15" y="29"/>
                    <a:pt x="21" y="29"/>
                  </a:cubicBezTo>
                  <a:cubicBezTo>
                    <a:pt x="779" y="29"/>
                    <a:pt x="779" y="29"/>
                    <a:pt x="779" y="29"/>
                  </a:cubicBezTo>
                  <a:cubicBezTo>
                    <a:pt x="785" y="29"/>
                    <a:pt x="790" y="27"/>
                    <a:pt x="794" y="23"/>
                  </a:cubicBezTo>
                  <a:cubicBezTo>
                    <a:pt x="798" y="19"/>
                    <a:pt x="800" y="14"/>
                    <a:pt x="800" y="9"/>
                  </a:cubicBezTo>
                  <a:cubicBezTo>
                    <a:pt x="800" y="0"/>
                    <a:pt x="800" y="0"/>
                    <a:pt x="800" y="0"/>
                  </a:cubicBezTo>
                  <a:cubicBezTo>
                    <a:pt x="798" y="2"/>
                    <a:pt x="795" y="3"/>
                    <a:pt x="791" y="3"/>
                  </a:cubicBezTo>
                  <a:close/>
                  <a:moveTo>
                    <a:pt x="72" y="21"/>
                  </a:moveTo>
                  <a:cubicBezTo>
                    <a:pt x="70" y="21"/>
                    <a:pt x="68" y="19"/>
                    <a:pt x="68" y="16"/>
                  </a:cubicBezTo>
                  <a:cubicBezTo>
                    <a:pt x="68" y="14"/>
                    <a:pt x="70" y="12"/>
                    <a:pt x="72" y="12"/>
                  </a:cubicBezTo>
                  <a:cubicBezTo>
                    <a:pt x="75" y="12"/>
                    <a:pt x="77" y="14"/>
                    <a:pt x="77" y="16"/>
                  </a:cubicBezTo>
                  <a:cubicBezTo>
                    <a:pt x="77" y="19"/>
                    <a:pt x="75" y="21"/>
                    <a:pt x="72" y="21"/>
                  </a:cubicBezTo>
                  <a:close/>
                  <a:moveTo>
                    <a:pt x="94" y="21"/>
                  </a:moveTo>
                  <a:cubicBezTo>
                    <a:pt x="91" y="21"/>
                    <a:pt x="89" y="19"/>
                    <a:pt x="89" y="16"/>
                  </a:cubicBezTo>
                  <a:cubicBezTo>
                    <a:pt x="89" y="14"/>
                    <a:pt x="91" y="12"/>
                    <a:pt x="94" y="12"/>
                  </a:cubicBezTo>
                  <a:cubicBezTo>
                    <a:pt x="96" y="12"/>
                    <a:pt x="98" y="14"/>
                    <a:pt x="98" y="16"/>
                  </a:cubicBezTo>
                  <a:cubicBezTo>
                    <a:pt x="98" y="19"/>
                    <a:pt x="96" y="21"/>
                    <a:pt x="94" y="21"/>
                  </a:cubicBezTo>
                  <a:close/>
                  <a:moveTo>
                    <a:pt x="115" y="21"/>
                  </a:moveTo>
                  <a:cubicBezTo>
                    <a:pt x="113" y="21"/>
                    <a:pt x="111" y="19"/>
                    <a:pt x="111" y="16"/>
                  </a:cubicBezTo>
                  <a:cubicBezTo>
                    <a:pt x="111" y="14"/>
                    <a:pt x="113" y="12"/>
                    <a:pt x="115" y="12"/>
                  </a:cubicBezTo>
                  <a:cubicBezTo>
                    <a:pt x="118" y="12"/>
                    <a:pt x="120" y="14"/>
                    <a:pt x="120" y="16"/>
                  </a:cubicBezTo>
                  <a:cubicBezTo>
                    <a:pt x="120" y="19"/>
                    <a:pt x="118" y="21"/>
                    <a:pt x="1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Freeform 36"/>
            <p:cNvSpPr>
              <a:spLocks/>
            </p:cNvSpPr>
            <p:nvPr/>
          </p:nvSpPr>
          <p:spPr bwMode="auto">
            <a:xfrm>
              <a:off x="4702" y="1225"/>
              <a:ext cx="50" cy="48"/>
            </a:xfrm>
            <a:custGeom>
              <a:avLst/>
              <a:gdLst>
                <a:gd name="T0" fmla="*/ 50 w 50"/>
                <a:gd name="T1" fmla="*/ 24 h 48"/>
                <a:gd name="T2" fmla="*/ 47 w 50"/>
                <a:gd name="T3" fmla="*/ 36 h 48"/>
                <a:gd name="T4" fmla="*/ 40 w 50"/>
                <a:gd name="T5" fmla="*/ 30 h 48"/>
                <a:gd name="T6" fmla="*/ 41 w 50"/>
                <a:gd name="T7" fmla="*/ 24 h 48"/>
                <a:gd name="T8" fmla="*/ 25 w 50"/>
                <a:gd name="T9" fmla="*/ 8 h 48"/>
                <a:gd name="T10" fmla="*/ 9 w 50"/>
                <a:gd name="T11" fmla="*/ 24 h 48"/>
                <a:gd name="T12" fmla="*/ 19 w 50"/>
                <a:gd name="T13" fmla="*/ 40 h 48"/>
                <a:gd name="T14" fmla="*/ 19 w 50"/>
                <a:gd name="T15" fmla="*/ 48 h 48"/>
                <a:gd name="T16" fmla="*/ 0 w 50"/>
                <a:gd name="T17" fmla="*/ 24 h 48"/>
                <a:gd name="T18" fmla="*/ 25 w 50"/>
                <a:gd name="T19" fmla="*/ 0 h 48"/>
                <a:gd name="T20" fmla="*/ 50 w 50"/>
                <a:gd name="T21"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50" y="24"/>
                  </a:moveTo>
                  <a:cubicBezTo>
                    <a:pt x="50" y="29"/>
                    <a:pt x="48" y="33"/>
                    <a:pt x="47" y="36"/>
                  </a:cubicBezTo>
                  <a:cubicBezTo>
                    <a:pt x="40" y="30"/>
                    <a:pt x="40" y="30"/>
                    <a:pt x="40" y="30"/>
                  </a:cubicBezTo>
                  <a:cubicBezTo>
                    <a:pt x="41" y="28"/>
                    <a:pt x="41" y="26"/>
                    <a:pt x="41" y="24"/>
                  </a:cubicBezTo>
                  <a:cubicBezTo>
                    <a:pt x="41" y="15"/>
                    <a:pt x="34" y="8"/>
                    <a:pt x="25" y="8"/>
                  </a:cubicBezTo>
                  <a:cubicBezTo>
                    <a:pt x="16" y="8"/>
                    <a:pt x="9" y="15"/>
                    <a:pt x="9" y="24"/>
                  </a:cubicBezTo>
                  <a:cubicBezTo>
                    <a:pt x="9" y="31"/>
                    <a:pt x="13" y="37"/>
                    <a:pt x="19" y="40"/>
                  </a:cubicBezTo>
                  <a:cubicBezTo>
                    <a:pt x="19" y="48"/>
                    <a:pt x="19" y="48"/>
                    <a:pt x="19" y="48"/>
                  </a:cubicBezTo>
                  <a:cubicBezTo>
                    <a:pt x="8" y="45"/>
                    <a:pt x="0" y="36"/>
                    <a:pt x="0" y="24"/>
                  </a:cubicBezTo>
                  <a:cubicBezTo>
                    <a:pt x="0" y="11"/>
                    <a:pt x="11" y="0"/>
                    <a:pt x="25" y="0"/>
                  </a:cubicBezTo>
                  <a:cubicBezTo>
                    <a:pt x="39" y="0"/>
                    <a:pt x="50" y="11"/>
                    <a:pt x="5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8" name="Freeform 37"/>
            <p:cNvSpPr>
              <a:spLocks/>
            </p:cNvSpPr>
            <p:nvPr/>
          </p:nvSpPr>
          <p:spPr bwMode="auto">
            <a:xfrm>
              <a:off x="4682" y="1204"/>
              <a:ext cx="90" cy="90"/>
            </a:xfrm>
            <a:custGeom>
              <a:avLst/>
              <a:gdLst>
                <a:gd name="T0" fmla="*/ 45 w 90"/>
                <a:gd name="T1" fmla="*/ 0 h 90"/>
                <a:gd name="T2" fmla="*/ 0 w 90"/>
                <a:gd name="T3" fmla="*/ 45 h 90"/>
                <a:gd name="T4" fmla="*/ 39 w 90"/>
                <a:gd name="T5" fmla="*/ 90 h 90"/>
                <a:gd name="T6" fmla="*/ 39 w 90"/>
                <a:gd name="T7" fmla="*/ 82 h 90"/>
                <a:gd name="T8" fmla="*/ 8 w 90"/>
                <a:gd name="T9" fmla="*/ 45 h 90"/>
                <a:gd name="T10" fmla="*/ 45 w 90"/>
                <a:gd name="T11" fmla="*/ 9 h 90"/>
                <a:gd name="T12" fmla="*/ 82 w 90"/>
                <a:gd name="T13" fmla="*/ 45 h 90"/>
                <a:gd name="T14" fmla="*/ 75 w 90"/>
                <a:gd name="T15" fmla="*/ 66 h 90"/>
                <a:gd name="T16" fmla="*/ 81 w 90"/>
                <a:gd name="T17" fmla="*/ 72 h 90"/>
                <a:gd name="T18" fmla="*/ 90 w 90"/>
                <a:gd name="T19" fmla="*/ 45 h 90"/>
                <a:gd name="T20" fmla="*/ 45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5" y="0"/>
                  </a:moveTo>
                  <a:cubicBezTo>
                    <a:pt x="20" y="0"/>
                    <a:pt x="0" y="21"/>
                    <a:pt x="0" y="45"/>
                  </a:cubicBezTo>
                  <a:cubicBezTo>
                    <a:pt x="0" y="68"/>
                    <a:pt x="17" y="87"/>
                    <a:pt x="39" y="90"/>
                  </a:cubicBezTo>
                  <a:cubicBezTo>
                    <a:pt x="39" y="82"/>
                    <a:pt x="39" y="82"/>
                    <a:pt x="39" y="82"/>
                  </a:cubicBezTo>
                  <a:cubicBezTo>
                    <a:pt x="21" y="79"/>
                    <a:pt x="8" y="64"/>
                    <a:pt x="8" y="45"/>
                  </a:cubicBezTo>
                  <a:cubicBezTo>
                    <a:pt x="8" y="25"/>
                    <a:pt x="25" y="9"/>
                    <a:pt x="45" y="9"/>
                  </a:cubicBezTo>
                  <a:cubicBezTo>
                    <a:pt x="65" y="9"/>
                    <a:pt x="82" y="25"/>
                    <a:pt x="82" y="45"/>
                  </a:cubicBezTo>
                  <a:cubicBezTo>
                    <a:pt x="82" y="53"/>
                    <a:pt x="79" y="60"/>
                    <a:pt x="75" y="66"/>
                  </a:cubicBezTo>
                  <a:cubicBezTo>
                    <a:pt x="81" y="72"/>
                    <a:pt x="81" y="72"/>
                    <a:pt x="81" y="72"/>
                  </a:cubicBezTo>
                  <a:cubicBezTo>
                    <a:pt x="87" y="65"/>
                    <a:pt x="90" y="55"/>
                    <a:pt x="90" y="45"/>
                  </a:cubicBezTo>
                  <a:cubicBezTo>
                    <a:pt x="90" y="21"/>
                    <a:pt x="70"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9" name="Freeform 38"/>
            <p:cNvSpPr>
              <a:spLocks/>
            </p:cNvSpPr>
            <p:nvPr/>
          </p:nvSpPr>
          <p:spPr bwMode="auto">
            <a:xfrm>
              <a:off x="4727" y="1248"/>
              <a:ext cx="99" cy="167"/>
            </a:xfrm>
            <a:custGeom>
              <a:avLst/>
              <a:gdLst>
                <a:gd name="T0" fmla="*/ 0 w 99"/>
                <a:gd name="T1" fmla="*/ 1 h 167"/>
                <a:gd name="T2" fmla="*/ 0 w 99"/>
                <a:gd name="T3" fmla="*/ 1 h 167"/>
                <a:gd name="T4" fmla="*/ 0 w 99"/>
                <a:gd name="T5" fmla="*/ 143 h 167"/>
                <a:gd name="T6" fmla="*/ 0 w 99"/>
                <a:gd name="T7" fmla="*/ 143 h 167"/>
                <a:gd name="T8" fmla="*/ 1 w 99"/>
                <a:gd name="T9" fmla="*/ 143 h 167"/>
                <a:gd name="T10" fmla="*/ 1 w 99"/>
                <a:gd name="T11" fmla="*/ 143 h 167"/>
                <a:gd name="T12" fmla="*/ 29 w 99"/>
                <a:gd name="T13" fmla="*/ 119 h 167"/>
                <a:gd name="T14" fmla="*/ 29 w 99"/>
                <a:gd name="T15" fmla="*/ 119 h 167"/>
                <a:gd name="T16" fmla="*/ 29 w 99"/>
                <a:gd name="T17" fmla="*/ 119 h 167"/>
                <a:gd name="T18" fmla="*/ 30 w 99"/>
                <a:gd name="T19" fmla="*/ 119 h 167"/>
                <a:gd name="T20" fmla="*/ 47 w 99"/>
                <a:gd name="T21" fmla="*/ 163 h 167"/>
                <a:gd name="T22" fmla="*/ 50 w 99"/>
                <a:gd name="T23" fmla="*/ 166 h 167"/>
                <a:gd name="T24" fmla="*/ 54 w 99"/>
                <a:gd name="T25" fmla="*/ 166 h 167"/>
                <a:gd name="T26" fmla="*/ 76 w 99"/>
                <a:gd name="T27" fmla="*/ 157 h 167"/>
                <a:gd name="T28" fmla="*/ 79 w 99"/>
                <a:gd name="T29" fmla="*/ 155 h 167"/>
                <a:gd name="T30" fmla="*/ 79 w 99"/>
                <a:gd name="T31" fmla="*/ 151 h 167"/>
                <a:gd name="T32" fmla="*/ 61 w 99"/>
                <a:gd name="T33" fmla="*/ 107 h 167"/>
                <a:gd name="T34" fmla="*/ 61 w 99"/>
                <a:gd name="T35" fmla="*/ 106 h 167"/>
                <a:gd name="T36" fmla="*/ 61 w 99"/>
                <a:gd name="T37" fmla="*/ 106 h 167"/>
                <a:gd name="T38" fmla="*/ 62 w 99"/>
                <a:gd name="T39" fmla="*/ 106 h 167"/>
                <a:gd name="T40" fmla="*/ 98 w 99"/>
                <a:gd name="T41" fmla="*/ 104 h 167"/>
                <a:gd name="T42" fmla="*/ 99 w 99"/>
                <a:gd name="T43" fmla="*/ 104 h 167"/>
                <a:gd name="T44" fmla="*/ 99 w 99"/>
                <a:gd name="T45" fmla="*/ 104 h 167"/>
                <a:gd name="T46" fmla="*/ 99 w 99"/>
                <a:gd name="T47" fmla="*/ 103 h 167"/>
                <a:gd name="T48" fmla="*/ 1 w 99"/>
                <a:gd name="T49" fmla="*/ 1 h 167"/>
                <a:gd name="T50" fmla="*/ 0 w 99"/>
                <a:gd name="T51"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67">
                  <a:moveTo>
                    <a:pt x="0" y="1"/>
                  </a:moveTo>
                  <a:cubicBezTo>
                    <a:pt x="0" y="1"/>
                    <a:pt x="0" y="1"/>
                    <a:pt x="0" y="1"/>
                  </a:cubicBezTo>
                  <a:cubicBezTo>
                    <a:pt x="0" y="143"/>
                    <a:pt x="0" y="143"/>
                    <a:pt x="0" y="143"/>
                  </a:cubicBezTo>
                  <a:cubicBezTo>
                    <a:pt x="0" y="143"/>
                    <a:pt x="0" y="143"/>
                    <a:pt x="0" y="143"/>
                  </a:cubicBezTo>
                  <a:cubicBezTo>
                    <a:pt x="1" y="143"/>
                    <a:pt x="1" y="143"/>
                    <a:pt x="1" y="143"/>
                  </a:cubicBezTo>
                  <a:cubicBezTo>
                    <a:pt x="1" y="143"/>
                    <a:pt x="1" y="143"/>
                    <a:pt x="1" y="143"/>
                  </a:cubicBezTo>
                  <a:cubicBezTo>
                    <a:pt x="29" y="119"/>
                    <a:pt x="29" y="119"/>
                    <a:pt x="29" y="119"/>
                  </a:cubicBezTo>
                  <a:cubicBezTo>
                    <a:pt x="29" y="119"/>
                    <a:pt x="29" y="119"/>
                    <a:pt x="29" y="119"/>
                  </a:cubicBezTo>
                  <a:cubicBezTo>
                    <a:pt x="29" y="119"/>
                    <a:pt x="29" y="119"/>
                    <a:pt x="29" y="119"/>
                  </a:cubicBezTo>
                  <a:cubicBezTo>
                    <a:pt x="29" y="119"/>
                    <a:pt x="30" y="119"/>
                    <a:pt x="30" y="119"/>
                  </a:cubicBezTo>
                  <a:cubicBezTo>
                    <a:pt x="47" y="163"/>
                    <a:pt x="47" y="163"/>
                    <a:pt x="47" y="163"/>
                  </a:cubicBezTo>
                  <a:cubicBezTo>
                    <a:pt x="48" y="164"/>
                    <a:pt x="49" y="165"/>
                    <a:pt x="50" y="166"/>
                  </a:cubicBezTo>
                  <a:cubicBezTo>
                    <a:pt x="52" y="167"/>
                    <a:pt x="53" y="167"/>
                    <a:pt x="54" y="166"/>
                  </a:cubicBezTo>
                  <a:cubicBezTo>
                    <a:pt x="76" y="157"/>
                    <a:pt x="76" y="157"/>
                    <a:pt x="76" y="157"/>
                  </a:cubicBezTo>
                  <a:cubicBezTo>
                    <a:pt x="77" y="157"/>
                    <a:pt x="78" y="156"/>
                    <a:pt x="79" y="155"/>
                  </a:cubicBezTo>
                  <a:cubicBezTo>
                    <a:pt x="79" y="153"/>
                    <a:pt x="79" y="152"/>
                    <a:pt x="79" y="151"/>
                  </a:cubicBezTo>
                  <a:cubicBezTo>
                    <a:pt x="61" y="107"/>
                    <a:pt x="61" y="107"/>
                    <a:pt x="61" y="107"/>
                  </a:cubicBezTo>
                  <a:cubicBezTo>
                    <a:pt x="61" y="106"/>
                    <a:pt x="61" y="106"/>
                    <a:pt x="61" y="106"/>
                  </a:cubicBezTo>
                  <a:cubicBezTo>
                    <a:pt x="61" y="106"/>
                    <a:pt x="61" y="106"/>
                    <a:pt x="61" y="106"/>
                  </a:cubicBezTo>
                  <a:cubicBezTo>
                    <a:pt x="61" y="106"/>
                    <a:pt x="62" y="106"/>
                    <a:pt x="62" y="106"/>
                  </a:cubicBezTo>
                  <a:cubicBezTo>
                    <a:pt x="98" y="104"/>
                    <a:pt x="98" y="104"/>
                    <a:pt x="98" y="104"/>
                  </a:cubicBezTo>
                  <a:cubicBezTo>
                    <a:pt x="98" y="104"/>
                    <a:pt x="98" y="104"/>
                    <a:pt x="99" y="104"/>
                  </a:cubicBezTo>
                  <a:cubicBezTo>
                    <a:pt x="99" y="104"/>
                    <a:pt x="99" y="104"/>
                    <a:pt x="99" y="104"/>
                  </a:cubicBezTo>
                  <a:cubicBezTo>
                    <a:pt x="99" y="104"/>
                    <a:pt x="99" y="103"/>
                    <a:pt x="99" y="103"/>
                  </a:cubicBezTo>
                  <a:cubicBezTo>
                    <a:pt x="1" y="1"/>
                    <a:pt x="1" y="1"/>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40" name="矩形 39">
            <a:extLst>
              <a:ext uri="{FF2B5EF4-FFF2-40B4-BE49-F238E27FC236}">
                <a16:creationId xmlns:a16="http://schemas.microsoft.com/office/drawing/2014/main" id="{254CB00F-8912-44D5-8245-E20562BCF1C1}"/>
              </a:ext>
            </a:extLst>
          </p:cNvPr>
          <p:cNvSpPr/>
          <p:nvPr/>
        </p:nvSpPr>
        <p:spPr>
          <a:xfrm>
            <a:off x="0" y="60523"/>
            <a:ext cx="2001125" cy="307777"/>
          </a:xfrm>
          <a:prstGeom prst="rect">
            <a:avLst/>
          </a:prstGeom>
        </p:spPr>
        <p:txBody>
          <a:bodyPr wrap="none">
            <a:spAutoFit/>
          </a:bodyPr>
          <a:lstStyle/>
          <a:p>
            <a:r>
              <a:rPr lang="en-US" altLang="zh-CN" sz="1400" b="1" dirty="0"/>
              <a:t>PART THREE </a:t>
            </a:r>
            <a:r>
              <a:rPr lang="zh-CN" altLang="en-US" sz="1400" b="1" dirty="0"/>
              <a:t>研究意义</a:t>
            </a:r>
          </a:p>
        </p:txBody>
      </p:sp>
      <p:sp>
        <p:nvSpPr>
          <p:cNvPr id="41" name="椭圆 40">
            <a:extLst>
              <a:ext uri="{FF2B5EF4-FFF2-40B4-BE49-F238E27FC236}">
                <a16:creationId xmlns:a16="http://schemas.microsoft.com/office/drawing/2014/main" id="{E566A874-3DAE-4C2E-8B69-C53450B8DC8E}"/>
              </a:ext>
            </a:extLst>
          </p:cNvPr>
          <p:cNvSpPr/>
          <p:nvPr/>
        </p:nvSpPr>
        <p:spPr>
          <a:xfrm>
            <a:off x="1953525" y="157740"/>
            <a:ext cx="130917" cy="11334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48" name="矩形 47">
            <a:extLst>
              <a:ext uri="{FF2B5EF4-FFF2-40B4-BE49-F238E27FC236}">
                <a16:creationId xmlns:a16="http://schemas.microsoft.com/office/drawing/2014/main" id="{74D5BBDD-7801-4F16-AC92-6D36AA46C046}"/>
              </a:ext>
            </a:extLst>
          </p:cNvPr>
          <p:cNvSpPr/>
          <p:nvPr/>
        </p:nvSpPr>
        <p:spPr>
          <a:xfrm>
            <a:off x="849713" y="774104"/>
            <a:ext cx="2723823" cy="369332"/>
          </a:xfrm>
          <a:prstGeom prst="rect">
            <a:avLst/>
          </a:prstGeom>
        </p:spPr>
        <p:txBody>
          <a:bodyPr wrap="none">
            <a:spAutoFit/>
          </a:bodyPr>
          <a:lstStyle/>
          <a:p>
            <a:r>
              <a:rPr lang="zh-CN" altLang="en-US" dirty="0"/>
              <a:t>房地产市场风险指标体系</a:t>
            </a:r>
          </a:p>
        </p:txBody>
      </p:sp>
      <p:grpSp>
        <p:nvGrpSpPr>
          <p:cNvPr id="49" name="组合 48">
            <a:extLst>
              <a:ext uri="{FF2B5EF4-FFF2-40B4-BE49-F238E27FC236}">
                <a16:creationId xmlns:a16="http://schemas.microsoft.com/office/drawing/2014/main" id="{7E901CBD-7116-4F1D-9225-8E0181D5379F}"/>
              </a:ext>
            </a:extLst>
          </p:cNvPr>
          <p:cNvGrpSpPr/>
          <p:nvPr/>
        </p:nvGrpSpPr>
        <p:grpSpPr>
          <a:xfrm>
            <a:off x="767633" y="687228"/>
            <a:ext cx="2805903" cy="509896"/>
            <a:chOff x="888096" y="1000203"/>
            <a:chExt cx="4259825" cy="944066"/>
          </a:xfrm>
        </p:grpSpPr>
        <p:sp>
          <p:nvSpPr>
            <p:cNvPr id="50" name="矩形 49">
              <a:extLst>
                <a:ext uri="{FF2B5EF4-FFF2-40B4-BE49-F238E27FC236}">
                  <a16:creationId xmlns:a16="http://schemas.microsoft.com/office/drawing/2014/main" id="{87E7FC3D-18C7-49D4-98A5-36D78D6DE019}"/>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1" name="椭圆 50">
              <a:extLst>
                <a:ext uri="{FF2B5EF4-FFF2-40B4-BE49-F238E27FC236}">
                  <a16:creationId xmlns:a16="http://schemas.microsoft.com/office/drawing/2014/main" id="{5F4CBB3E-422E-4F35-BE1E-22D9216EC349}"/>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2" name="椭圆 51">
              <a:extLst>
                <a:ext uri="{FF2B5EF4-FFF2-40B4-BE49-F238E27FC236}">
                  <a16:creationId xmlns:a16="http://schemas.microsoft.com/office/drawing/2014/main" id="{8956B84F-E558-4300-933B-D6A81E3957C8}"/>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3" name="椭圆 52">
              <a:extLst>
                <a:ext uri="{FF2B5EF4-FFF2-40B4-BE49-F238E27FC236}">
                  <a16:creationId xmlns:a16="http://schemas.microsoft.com/office/drawing/2014/main" id="{E2D6BB64-A194-474A-9B1A-AE5E1F31F533}"/>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椭圆 53">
              <a:extLst>
                <a:ext uri="{FF2B5EF4-FFF2-40B4-BE49-F238E27FC236}">
                  <a16:creationId xmlns:a16="http://schemas.microsoft.com/office/drawing/2014/main" id="{10101641-1D7D-4A32-B71A-E8D2299C0B5D}"/>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16222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 FOUR</a:t>
            </a:r>
          </a:p>
        </p:txBody>
      </p:sp>
      <p:sp>
        <p:nvSpPr>
          <p:cNvPr id="3" name="文本框 2"/>
          <p:cNvSpPr txBox="1"/>
          <p:nvPr/>
        </p:nvSpPr>
        <p:spPr>
          <a:xfrm>
            <a:off x="3510604" y="2371735"/>
            <a:ext cx="5642273" cy="1292662"/>
          </a:xfrm>
          <a:prstGeom prst="rect">
            <a:avLst/>
          </a:prstGeom>
          <a:noFill/>
        </p:spPr>
        <p:txBody>
          <a:bodyPr wrap="square" rtlCol="0">
            <a:spAutoFit/>
          </a:bodyPr>
          <a:lstStyle/>
          <a:p>
            <a:pPr algn="ctr" defTabSz="609585">
              <a:lnSpc>
                <a:spcPct val="130000"/>
              </a:lnSpc>
            </a:pPr>
            <a:r>
              <a:rPr lang="zh-CN" altLang="en-US" sz="6000" dirty="0">
                <a:latin typeface="+mj-lt"/>
                <a:ea typeface="微软雅黑" charset="0"/>
              </a:rPr>
              <a:t>指标与模型构建</a:t>
            </a:r>
          </a:p>
        </p:txBody>
      </p:sp>
      <p:sp>
        <p:nvSpPr>
          <p:cNvPr id="4" name="矩形 3"/>
          <p:cNvSpPr/>
          <p:nvPr/>
        </p:nvSpPr>
        <p:spPr>
          <a:xfrm>
            <a:off x="4889817" y="4139690"/>
            <a:ext cx="2412366" cy="1133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29F1C235-EEF0-4D05-8ECB-8963EF7D5AD0}"/>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31300990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357F99B5-83FF-4E50-9793-EE634168F827}"/>
              </a:ext>
            </a:extLst>
          </p:cNvPr>
          <p:cNvSpPr/>
          <p:nvPr/>
        </p:nvSpPr>
        <p:spPr>
          <a:xfrm>
            <a:off x="0" y="60523"/>
            <a:ext cx="2413096" cy="523220"/>
          </a:xfrm>
          <a:prstGeom prst="rect">
            <a:avLst/>
          </a:prstGeom>
        </p:spPr>
        <p:txBody>
          <a:bodyPr wrap="none">
            <a:spAutoFit/>
          </a:bodyPr>
          <a:lstStyle/>
          <a:p>
            <a:r>
              <a:rPr lang="en-US" altLang="zh-CN" sz="1400" b="1" dirty="0"/>
              <a:t>PART FOUR</a:t>
            </a:r>
            <a:r>
              <a:rPr lang="zh-CN" altLang="en-US" sz="1400" b="1" dirty="0"/>
              <a:t>指标与模型构建</a:t>
            </a:r>
          </a:p>
          <a:p>
            <a:endParaRPr lang="zh-CN" altLang="en-US" sz="1400" b="1" dirty="0"/>
          </a:p>
        </p:txBody>
      </p:sp>
      <p:sp>
        <p:nvSpPr>
          <p:cNvPr id="17" name="椭圆 16">
            <a:extLst>
              <a:ext uri="{FF2B5EF4-FFF2-40B4-BE49-F238E27FC236}">
                <a16:creationId xmlns:a16="http://schemas.microsoft.com/office/drawing/2014/main" id="{00AA00C0-8015-4DEC-A063-0F4CEE6F40C4}"/>
              </a:ext>
            </a:extLst>
          </p:cNvPr>
          <p:cNvSpPr/>
          <p:nvPr/>
        </p:nvSpPr>
        <p:spPr>
          <a:xfrm>
            <a:off x="2383823"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4" name="图片 3">
            <a:extLst>
              <a:ext uri="{FF2B5EF4-FFF2-40B4-BE49-F238E27FC236}">
                <a16:creationId xmlns:a16="http://schemas.microsoft.com/office/drawing/2014/main" id="{4F15CF91-BD31-437A-89CC-D4EFBF72EBF7}"/>
              </a:ext>
            </a:extLst>
          </p:cNvPr>
          <p:cNvPicPr>
            <a:picLocks noChangeAspect="1"/>
          </p:cNvPicPr>
          <p:nvPr/>
        </p:nvPicPr>
        <p:blipFill>
          <a:blip r:embed="rId3"/>
          <a:stretch>
            <a:fillRect/>
          </a:stretch>
        </p:blipFill>
        <p:spPr>
          <a:xfrm>
            <a:off x="1074197" y="522273"/>
            <a:ext cx="6338657" cy="6211453"/>
          </a:xfrm>
          <a:prstGeom prst="rect">
            <a:avLst/>
          </a:prstGeom>
        </p:spPr>
      </p:pic>
    </p:spTree>
    <p:extLst>
      <p:ext uri="{BB962C8B-B14F-4D97-AF65-F5344CB8AC3E}">
        <p14:creationId xmlns:p14="http://schemas.microsoft.com/office/powerpoint/2010/main" val="23419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357F99B5-83FF-4E50-9793-EE634168F827}"/>
              </a:ext>
            </a:extLst>
          </p:cNvPr>
          <p:cNvSpPr/>
          <p:nvPr/>
        </p:nvSpPr>
        <p:spPr>
          <a:xfrm>
            <a:off x="0" y="60523"/>
            <a:ext cx="2413096" cy="523220"/>
          </a:xfrm>
          <a:prstGeom prst="rect">
            <a:avLst/>
          </a:prstGeom>
        </p:spPr>
        <p:txBody>
          <a:bodyPr wrap="none">
            <a:spAutoFit/>
          </a:bodyPr>
          <a:lstStyle/>
          <a:p>
            <a:r>
              <a:rPr lang="en-US" altLang="zh-CN" sz="1400" b="1" dirty="0"/>
              <a:t>PART FOUR</a:t>
            </a:r>
            <a:r>
              <a:rPr lang="zh-CN" altLang="en-US" sz="1400" b="1" dirty="0"/>
              <a:t>指标与模型构建</a:t>
            </a:r>
          </a:p>
          <a:p>
            <a:endParaRPr lang="zh-CN" altLang="en-US" sz="1400" b="1" dirty="0"/>
          </a:p>
        </p:txBody>
      </p:sp>
      <p:sp>
        <p:nvSpPr>
          <p:cNvPr id="17" name="椭圆 16">
            <a:extLst>
              <a:ext uri="{FF2B5EF4-FFF2-40B4-BE49-F238E27FC236}">
                <a16:creationId xmlns:a16="http://schemas.microsoft.com/office/drawing/2014/main" id="{00AA00C0-8015-4DEC-A063-0F4CEE6F40C4}"/>
              </a:ext>
            </a:extLst>
          </p:cNvPr>
          <p:cNvSpPr/>
          <p:nvPr/>
        </p:nvSpPr>
        <p:spPr>
          <a:xfrm>
            <a:off x="2383823"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2" name="图片 1">
            <a:extLst>
              <a:ext uri="{FF2B5EF4-FFF2-40B4-BE49-F238E27FC236}">
                <a16:creationId xmlns:a16="http://schemas.microsoft.com/office/drawing/2014/main" id="{39BFCC94-FD1B-4B7D-B20B-693E0DBADBC9}"/>
              </a:ext>
            </a:extLst>
          </p:cNvPr>
          <p:cNvPicPr>
            <a:picLocks noChangeAspect="1"/>
          </p:cNvPicPr>
          <p:nvPr/>
        </p:nvPicPr>
        <p:blipFill>
          <a:blip r:embed="rId3"/>
          <a:stretch>
            <a:fillRect/>
          </a:stretch>
        </p:blipFill>
        <p:spPr>
          <a:xfrm>
            <a:off x="97655" y="1428453"/>
            <a:ext cx="8647671" cy="4250793"/>
          </a:xfrm>
          <a:prstGeom prst="rect">
            <a:avLst/>
          </a:prstGeom>
        </p:spPr>
      </p:pic>
    </p:spTree>
    <p:extLst>
      <p:ext uri="{BB962C8B-B14F-4D97-AF65-F5344CB8AC3E}">
        <p14:creationId xmlns:p14="http://schemas.microsoft.com/office/powerpoint/2010/main" val="60280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10794" y="928946"/>
            <a:ext cx="4008892" cy="509896"/>
            <a:chOff x="888096" y="1000203"/>
            <a:chExt cx="4259825" cy="944066"/>
          </a:xfrm>
        </p:grpSpPr>
        <p:sp>
          <p:nvSpPr>
            <p:cNvPr id="5" name="矩形 4"/>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椭圆 5"/>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7" name="矩形 16"/>
          <p:cNvSpPr/>
          <p:nvPr/>
        </p:nvSpPr>
        <p:spPr>
          <a:xfrm>
            <a:off x="1041701" y="1004322"/>
            <a:ext cx="3877985" cy="369332"/>
          </a:xfrm>
          <a:prstGeom prst="rect">
            <a:avLst/>
          </a:prstGeom>
        </p:spPr>
        <p:txBody>
          <a:bodyPr wrap="none">
            <a:spAutoFit/>
          </a:bodyPr>
          <a:lstStyle/>
          <a:p>
            <a:r>
              <a:rPr lang="zh-CN" altLang="en-US" dirty="0"/>
              <a:t>“层次分析法＋熵值法”综合赋权法</a:t>
            </a:r>
          </a:p>
        </p:txBody>
      </p:sp>
      <p:sp>
        <p:nvSpPr>
          <p:cNvPr id="18" name="矩形 17"/>
          <p:cNvSpPr/>
          <p:nvPr/>
        </p:nvSpPr>
        <p:spPr>
          <a:xfrm>
            <a:off x="959621" y="1481030"/>
            <a:ext cx="6550312" cy="3145861"/>
          </a:xfrm>
          <a:prstGeom prst="rect">
            <a:avLst/>
          </a:prstGeom>
        </p:spPr>
        <p:txBody>
          <a:bodyPr wrap="square">
            <a:spAutoFit/>
          </a:bodyPr>
          <a:lstStyle/>
          <a:p>
            <a:pPr indent="324000">
              <a:lnSpc>
                <a:spcPct val="130000"/>
              </a:lnSpc>
            </a:pPr>
            <a:r>
              <a:rPr lang="zh-CN" altLang="en-US" sz="1400" dirty="0">
                <a:solidFill>
                  <a:schemeClr val="bg1">
                    <a:lumMod val="50000"/>
                  </a:schemeClr>
                </a:solidFill>
                <a:latin typeface="微软雅黑" charset="0"/>
                <a:ea typeface="微软雅黑" charset="0"/>
              </a:rPr>
              <a:t>运用</a:t>
            </a:r>
            <a:r>
              <a:rPr lang="zh-CN" altLang="en-US" sz="1400" b="1" dirty="0">
                <a:solidFill>
                  <a:schemeClr val="bg1">
                    <a:lumMod val="50000"/>
                  </a:schemeClr>
                </a:solidFill>
                <a:latin typeface="微软雅黑" charset="0"/>
                <a:ea typeface="微软雅黑" charset="0"/>
              </a:rPr>
              <a:t>层次分析法</a:t>
            </a:r>
            <a:r>
              <a:rPr lang="zh-CN" altLang="en-US" sz="1400" dirty="0">
                <a:solidFill>
                  <a:schemeClr val="bg1">
                    <a:lumMod val="50000"/>
                  </a:schemeClr>
                </a:solidFill>
                <a:latin typeface="微软雅黑" charset="0"/>
                <a:ea typeface="微软雅黑" charset="0"/>
              </a:rPr>
              <a:t>，对以上</a:t>
            </a:r>
            <a:r>
              <a:rPr lang="en-US" altLang="zh-CN" sz="1400" dirty="0">
                <a:solidFill>
                  <a:schemeClr val="bg1">
                    <a:lumMod val="50000"/>
                  </a:schemeClr>
                </a:solidFill>
                <a:latin typeface="微软雅黑" charset="0"/>
                <a:ea typeface="微软雅黑" charset="0"/>
              </a:rPr>
              <a:t>20</a:t>
            </a:r>
            <a:r>
              <a:rPr lang="zh-CN" altLang="en-US" sz="1400" dirty="0">
                <a:solidFill>
                  <a:schemeClr val="bg1">
                    <a:lumMod val="50000"/>
                  </a:schemeClr>
                </a:solidFill>
                <a:latin typeface="微软雅黑" charset="0"/>
                <a:ea typeface="微软雅黑" charset="0"/>
              </a:rPr>
              <a:t>个指标通过专家打分与德尔菲法结合进行赋权，计算层次单排序与层次总排序，并进行总排序的一致性检验。如果一致性检验通过，就可以由层次分析法得到指标的层次总排序</a:t>
            </a:r>
            <a:r>
              <a:rPr lang="en-US" altLang="zh-CN" sz="1400" dirty="0" err="1">
                <a:solidFill>
                  <a:schemeClr val="bg1">
                    <a:lumMod val="50000"/>
                  </a:schemeClr>
                </a:solidFill>
                <a:latin typeface="微软雅黑" charset="0"/>
                <a:ea typeface="微软雅黑" charset="0"/>
              </a:rPr>
              <a:t>w</a:t>
            </a:r>
            <a:r>
              <a:rPr lang="en-US" altLang="zh-CN" sz="1400" baseline="-25000" dirty="0" err="1">
                <a:solidFill>
                  <a:schemeClr val="bg1">
                    <a:lumMod val="50000"/>
                  </a:schemeClr>
                </a:solidFill>
                <a:latin typeface="微软雅黑" charset="0"/>
                <a:ea typeface="微软雅黑" charset="0"/>
              </a:rPr>
              <a:t>i</a:t>
            </a:r>
            <a:r>
              <a:rPr lang="zh-CN" altLang="en-US" sz="1400" dirty="0">
                <a:solidFill>
                  <a:schemeClr val="bg1">
                    <a:lumMod val="50000"/>
                  </a:schemeClr>
                </a:solidFill>
                <a:latin typeface="微软雅黑" charset="0"/>
                <a:ea typeface="微软雅黑" charset="0"/>
              </a:rPr>
              <a:t>。</a:t>
            </a:r>
          </a:p>
          <a:p>
            <a:pPr indent="324000">
              <a:lnSpc>
                <a:spcPct val="130000"/>
              </a:lnSpc>
            </a:pPr>
            <a:r>
              <a:rPr lang="zh-CN" altLang="en-US" sz="1400" b="1" dirty="0">
                <a:solidFill>
                  <a:schemeClr val="bg1">
                    <a:lumMod val="50000"/>
                  </a:schemeClr>
                </a:solidFill>
                <a:latin typeface="微软雅黑" charset="0"/>
                <a:ea typeface="微软雅黑" charset="0"/>
              </a:rPr>
              <a:t>熵值法</a:t>
            </a:r>
            <a:r>
              <a:rPr lang="zh-CN" altLang="en-US" sz="1400" dirty="0">
                <a:solidFill>
                  <a:schemeClr val="bg1">
                    <a:lumMod val="50000"/>
                  </a:schemeClr>
                </a:solidFill>
                <a:latin typeface="微软雅黑" charset="0"/>
                <a:ea typeface="微软雅黑" charset="0"/>
              </a:rPr>
              <a:t>赋权，首先对原始数据做标准化处理，得到标准化矩阵，然后计算指标的熵值和信息效用值，最后确定各项指标的权重</a:t>
            </a:r>
            <a:r>
              <a:rPr lang="en-US" altLang="zh-CN" sz="1400" dirty="0" err="1">
                <a:solidFill>
                  <a:schemeClr val="bg1">
                    <a:lumMod val="50000"/>
                  </a:schemeClr>
                </a:solidFill>
                <a:latin typeface="微软雅黑" charset="0"/>
                <a:ea typeface="微软雅黑" charset="0"/>
              </a:rPr>
              <a:t>w</a:t>
            </a:r>
            <a:r>
              <a:rPr lang="en-US" altLang="zh-CN" sz="1400" baseline="-25000" dirty="0" err="1">
                <a:solidFill>
                  <a:schemeClr val="bg1">
                    <a:lumMod val="50000"/>
                  </a:schemeClr>
                </a:solidFill>
                <a:latin typeface="微软雅黑" charset="0"/>
                <a:ea typeface="微软雅黑" charset="0"/>
              </a:rPr>
              <a:t>j</a:t>
            </a:r>
            <a:r>
              <a:rPr lang="zh-CN" altLang="en-US" sz="1400" dirty="0">
                <a:solidFill>
                  <a:schemeClr val="bg1">
                    <a:lumMod val="50000"/>
                  </a:schemeClr>
                </a:solidFill>
                <a:latin typeface="微软雅黑" charset="0"/>
                <a:ea typeface="微软雅黑" charset="0"/>
              </a:rPr>
              <a:t>。</a:t>
            </a:r>
          </a:p>
          <a:p>
            <a:pPr indent="324000">
              <a:lnSpc>
                <a:spcPct val="130000"/>
              </a:lnSpc>
            </a:pPr>
            <a:r>
              <a:rPr lang="zh-CN" altLang="en-US" sz="1400" dirty="0">
                <a:solidFill>
                  <a:schemeClr val="bg1">
                    <a:lumMod val="50000"/>
                  </a:schemeClr>
                </a:solidFill>
                <a:latin typeface="微软雅黑" charset="0"/>
                <a:ea typeface="微软雅黑" charset="0"/>
              </a:rPr>
              <a:t>通过以上的层次分析法和熵值法分别求得相应的权重</a:t>
            </a:r>
            <a:r>
              <a:rPr lang="en-US" altLang="zh-CN" sz="1400" dirty="0" err="1">
                <a:solidFill>
                  <a:schemeClr val="bg1">
                    <a:lumMod val="50000"/>
                  </a:schemeClr>
                </a:solidFill>
                <a:latin typeface="微软雅黑" charset="0"/>
                <a:ea typeface="微软雅黑" charset="0"/>
              </a:rPr>
              <a:t>w</a:t>
            </a:r>
            <a:r>
              <a:rPr lang="en-US" altLang="zh-CN" sz="1400" baseline="-25000" dirty="0" err="1">
                <a:solidFill>
                  <a:schemeClr val="bg1">
                    <a:lumMod val="50000"/>
                  </a:schemeClr>
                </a:solidFill>
                <a:latin typeface="微软雅黑" charset="0"/>
                <a:ea typeface="微软雅黑" charset="0"/>
              </a:rPr>
              <a:t>i</a:t>
            </a:r>
            <a:r>
              <a:rPr lang="zh-CN" altLang="en-US" sz="1400" dirty="0">
                <a:solidFill>
                  <a:schemeClr val="bg1">
                    <a:lumMod val="50000"/>
                  </a:schemeClr>
                </a:solidFill>
                <a:latin typeface="微软雅黑" charset="0"/>
                <a:ea typeface="微软雅黑" charset="0"/>
              </a:rPr>
              <a:t>和</a:t>
            </a:r>
            <a:r>
              <a:rPr lang="en-US" altLang="zh-CN" sz="1400" dirty="0" err="1">
                <a:solidFill>
                  <a:schemeClr val="bg1">
                    <a:lumMod val="50000"/>
                  </a:schemeClr>
                </a:solidFill>
                <a:latin typeface="微软雅黑" charset="0"/>
                <a:ea typeface="微软雅黑" charset="0"/>
              </a:rPr>
              <a:t>w</a:t>
            </a:r>
            <a:r>
              <a:rPr lang="en-US" altLang="zh-CN" sz="1400" baseline="-25000" dirty="0" err="1">
                <a:solidFill>
                  <a:schemeClr val="bg1">
                    <a:lumMod val="50000"/>
                  </a:schemeClr>
                </a:solidFill>
                <a:latin typeface="微软雅黑" charset="0"/>
                <a:ea typeface="微软雅黑" charset="0"/>
              </a:rPr>
              <a:t>j</a:t>
            </a:r>
            <a:r>
              <a:rPr lang="zh-CN" altLang="en-US" sz="1400" dirty="0">
                <a:solidFill>
                  <a:schemeClr val="bg1">
                    <a:lumMod val="50000"/>
                  </a:schemeClr>
                </a:solidFill>
                <a:latin typeface="微软雅黑" charset="0"/>
                <a:ea typeface="微软雅黑" charset="0"/>
              </a:rPr>
              <a:t>，采用层次分析法和熵值法相结合的</a:t>
            </a:r>
            <a:r>
              <a:rPr lang="zh-CN" altLang="en-US" sz="1400" b="1" dirty="0">
                <a:solidFill>
                  <a:schemeClr val="bg1">
                    <a:lumMod val="50000"/>
                  </a:schemeClr>
                </a:solidFill>
                <a:latin typeface="微软雅黑" charset="0"/>
                <a:ea typeface="微软雅黑" charset="0"/>
              </a:rPr>
              <a:t>综合赋权方法</a:t>
            </a:r>
            <a:r>
              <a:rPr lang="zh-CN" altLang="en-US" sz="1400" dirty="0">
                <a:solidFill>
                  <a:schemeClr val="bg1">
                    <a:lumMod val="50000"/>
                  </a:schemeClr>
                </a:solidFill>
                <a:latin typeface="微软雅黑" charset="0"/>
                <a:ea typeface="微软雅黑" charset="0"/>
              </a:rPr>
              <a:t>，即用层次分析法求得的权重和熵值法求得的权重进行加权平均求出最终权重</a:t>
            </a:r>
            <a:r>
              <a:rPr lang="en-US" altLang="zh-CN" sz="1400" dirty="0">
                <a:solidFill>
                  <a:schemeClr val="bg1">
                    <a:lumMod val="50000"/>
                  </a:schemeClr>
                </a:solidFill>
                <a:latin typeface="微软雅黑" charset="0"/>
                <a:ea typeface="微软雅黑" charset="0"/>
              </a:rPr>
              <a:t>W</a:t>
            </a:r>
            <a:r>
              <a:rPr lang="zh-CN" altLang="en-US" sz="1400" dirty="0">
                <a:solidFill>
                  <a:schemeClr val="bg1">
                    <a:lumMod val="50000"/>
                  </a:schemeClr>
                </a:solidFill>
                <a:latin typeface="微软雅黑" charset="0"/>
                <a:ea typeface="微软雅黑" charset="0"/>
              </a:rPr>
              <a:t>。</a:t>
            </a:r>
          </a:p>
          <a:p>
            <a:pPr indent="324000">
              <a:lnSpc>
                <a:spcPct val="130000"/>
              </a:lnSpc>
            </a:pPr>
            <a:endParaRPr lang="zh-CN" altLang="en-US"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式中，</a:t>
            </a:r>
            <a:r>
              <a:rPr lang="en-US" altLang="zh-CN" sz="1400" dirty="0">
                <a:solidFill>
                  <a:schemeClr val="bg1">
                    <a:lumMod val="50000"/>
                  </a:schemeClr>
                </a:solidFill>
                <a:latin typeface="微软雅黑" charset="0"/>
                <a:ea typeface="微软雅黑" charset="0"/>
              </a:rPr>
              <a:t>W</a:t>
            </a:r>
            <a:r>
              <a:rPr lang="zh-CN" altLang="en-US" sz="1400" dirty="0">
                <a:solidFill>
                  <a:schemeClr val="bg1">
                    <a:lumMod val="50000"/>
                  </a:schemeClr>
                </a:solidFill>
                <a:latin typeface="微软雅黑" charset="0"/>
                <a:ea typeface="微软雅黑" charset="0"/>
              </a:rPr>
              <a:t>为综合权重，</a:t>
            </a:r>
            <a:r>
              <a:rPr lang="en-US" altLang="zh-CN" sz="1400" dirty="0">
                <a:solidFill>
                  <a:schemeClr val="bg1">
                    <a:lumMod val="50000"/>
                  </a:schemeClr>
                </a:solidFill>
                <a:latin typeface="微软雅黑" charset="0"/>
                <a:ea typeface="微软雅黑" charset="0"/>
              </a:rPr>
              <a:t>α</a:t>
            </a:r>
            <a:r>
              <a:rPr lang="zh-CN" altLang="en-US" sz="1400" dirty="0">
                <a:solidFill>
                  <a:schemeClr val="bg1">
                    <a:lumMod val="50000"/>
                  </a:schemeClr>
                </a:solidFill>
                <a:latin typeface="微软雅黑" charset="0"/>
                <a:ea typeface="微软雅黑" charset="0"/>
              </a:rPr>
              <a:t>为主观偏好系数，</a:t>
            </a:r>
            <a:r>
              <a:rPr lang="en-US" altLang="zh-CN" sz="1400" dirty="0">
                <a:solidFill>
                  <a:schemeClr val="bg1">
                    <a:lumMod val="50000"/>
                  </a:schemeClr>
                </a:solidFill>
                <a:latin typeface="微软雅黑" charset="0"/>
                <a:ea typeface="微软雅黑" charset="0"/>
              </a:rPr>
              <a:t>1-α</a:t>
            </a:r>
            <a:r>
              <a:rPr lang="zh-CN" altLang="en-US" sz="1400" dirty="0">
                <a:solidFill>
                  <a:schemeClr val="bg1">
                    <a:lumMod val="50000"/>
                  </a:schemeClr>
                </a:solidFill>
                <a:latin typeface="微软雅黑" charset="0"/>
                <a:ea typeface="微软雅黑" charset="0"/>
              </a:rPr>
              <a:t>为客观偏好系数，</a:t>
            </a:r>
            <a:r>
              <a:rPr lang="en-US" altLang="zh-CN" sz="1400" dirty="0">
                <a:solidFill>
                  <a:schemeClr val="bg1">
                    <a:lumMod val="50000"/>
                  </a:schemeClr>
                </a:solidFill>
                <a:latin typeface="微软雅黑" charset="0"/>
                <a:ea typeface="微软雅黑" charset="0"/>
              </a:rPr>
              <a:t>α∈[0,1]</a:t>
            </a:r>
            <a:r>
              <a:rPr lang="zh-CN" altLang="en-US" sz="1400" dirty="0">
                <a:solidFill>
                  <a:schemeClr val="bg1">
                    <a:lumMod val="50000"/>
                  </a:schemeClr>
                </a:solidFill>
                <a:latin typeface="微软雅黑" charset="0"/>
                <a:ea typeface="微软雅黑" charset="0"/>
              </a:rPr>
              <a:t>， </a:t>
            </a:r>
            <a:r>
              <a:rPr lang="en-US" altLang="zh-CN" sz="1400" dirty="0">
                <a:solidFill>
                  <a:schemeClr val="bg1">
                    <a:lumMod val="50000"/>
                  </a:schemeClr>
                </a:solidFill>
                <a:latin typeface="微软雅黑" charset="0"/>
                <a:ea typeface="微软雅黑" charset="0"/>
              </a:rPr>
              <a:t>α</a:t>
            </a:r>
            <a:r>
              <a:rPr lang="zh-CN" altLang="en-US" sz="1400" dirty="0">
                <a:solidFill>
                  <a:schemeClr val="bg1">
                    <a:lumMod val="50000"/>
                  </a:schemeClr>
                </a:solidFill>
                <a:latin typeface="微软雅黑" charset="0"/>
                <a:ea typeface="微软雅黑" charset="0"/>
              </a:rPr>
              <a:t>的具体数字由决策者根据经验给出。</a:t>
            </a:r>
          </a:p>
        </p:txBody>
      </p:sp>
      <p:sp>
        <p:nvSpPr>
          <p:cNvPr id="43" name="矩形 42">
            <a:extLst>
              <a:ext uri="{FF2B5EF4-FFF2-40B4-BE49-F238E27FC236}">
                <a16:creationId xmlns:a16="http://schemas.microsoft.com/office/drawing/2014/main" id="{C823B218-1342-46EA-AFAF-08F5334C3181}"/>
              </a:ext>
            </a:extLst>
          </p:cNvPr>
          <p:cNvSpPr/>
          <p:nvPr/>
        </p:nvSpPr>
        <p:spPr>
          <a:xfrm>
            <a:off x="0" y="60523"/>
            <a:ext cx="2413096" cy="523220"/>
          </a:xfrm>
          <a:prstGeom prst="rect">
            <a:avLst/>
          </a:prstGeom>
        </p:spPr>
        <p:txBody>
          <a:bodyPr wrap="none">
            <a:spAutoFit/>
          </a:bodyPr>
          <a:lstStyle/>
          <a:p>
            <a:r>
              <a:rPr lang="en-US" altLang="zh-CN" sz="1400" b="1" dirty="0"/>
              <a:t>PART FOUR</a:t>
            </a:r>
            <a:r>
              <a:rPr lang="zh-CN" altLang="en-US" sz="1400" b="1" dirty="0"/>
              <a:t>指标与模型构建</a:t>
            </a:r>
          </a:p>
          <a:p>
            <a:endParaRPr lang="zh-CN" altLang="en-US" sz="1400" b="1" dirty="0"/>
          </a:p>
        </p:txBody>
      </p:sp>
      <p:sp>
        <p:nvSpPr>
          <p:cNvPr id="44" name="椭圆 43">
            <a:extLst>
              <a:ext uri="{FF2B5EF4-FFF2-40B4-BE49-F238E27FC236}">
                <a16:creationId xmlns:a16="http://schemas.microsoft.com/office/drawing/2014/main" id="{6E98A734-BB01-4150-89E6-9AFAB2A1BA13}"/>
              </a:ext>
            </a:extLst>
          </p:cNvPr>
          <p:cNvSpPr/>
          <p:nvPr/>
        </p:nvSpPr>
        <p:spPr>
          <a:xfrm>
            <a:off x="2383823"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45" name="Picture 10">
            <a:extLst>
              <a:ext uri="{FF2B5EF4-FFF2-40B4-BE49-F238E27FC236}">
                <a16:creationId xmlns:a16="http://schemas.microsoft.com/office/drawing/2014/main" id="{73260289-70D4-44DB-B889-D2F76BBB67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2466" y="3726765"/>
            <a:ext cx="2075175" cy="33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5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9620" y="1481030"/>
            <a:ext cx="7465923" cy="5133713"/>
          </a:xfrm>
          <a:prstGeom prst="rect">
            <a:avLst/>
          </a:prstGeom>
        </p:spPr>
        <p:txBody>
          <a:bodyPr wrap="square">
            <a:spAutoFit/>
          </a:bodyPr>
          <a:lstStyle/>
          <a:p>
            <a:pPr indent="324000">
              <a:lnSpc>
                <a:spcPct val="130000"/>
              </a:lnSpc>
            </a:pPr>
            <a:r>
              <a:rPr lang="zh-CN" altLang="en-US" sz="1400" dirty="0">
                <a:solidFill>
                  <a:schemeClr val="bg1">
                    <a:lumMod val="50000"/>
                  </a:schemeClr>
                </a:solidFill>
                <a:latin typeface="微软雅黑" charset="0"/>
                <a:ea typeface="微软雅黑" charset="0"/>
              </a:rPr>
              <a:t>基于“层次分析法</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熵值法”综合赋权的直线加权综合评价方法是通过利用层次分析法和熵值法求得的综合权重后，再和原始数据进行加权，求得最后的评价指数的一种方法。</a:t>
            </a:r>
          </a:p>
          <a:p>
            <a:pPr indent="324000">
              <a:lnSpc>
                <a:spcPct val="130000"/>
              </a:lnSpc>
            </a:pPr>
            <a:r>
              <a:rPr lang="en-US" altLang="zh-CN" sz="1400" dirty="0">
                <a:solidFill>
                  <a:schemeClr val="bg1">
                    <a:lumMod val="50000"/>
                  </a:schemeClr>
                </a:solidFill>
                <a:latin typeface="微软雅黑" charset="0"/>
                <a:ea typeface="微软雅黑" charset="0"/>
              </a:rPr>
              <a:t>(1)</a:t>
            </a:r>
            <a:r>
              <a:rPr lang="zh-CN" altLang="en-US" sz="1400" dirty="0">
                <a:solidFill>
                  <a:schemeClr val="bg1">
                    <a:lumMod val="50000"/>
                  </a:schemeClr>
                </a:solidFill>
                <a:latin typeface="微软雅黑" charset="0"/>
                <a:ea typeface="微软雅黑" charset="0"/>
              </a:rPr>
              <a:t>通过利用层次分析法和熵值法求得的综合权重构成的矩阵为：</a:t>
            </a:r>
            <a:endParaRPr lang="en-US" altLang="zh-CN" sz="1400" dirty="0">
              <a:solidFill>
                <a:schemeClr val="bg1">
                  <a:lumMod val="50000"/>
                </a:schemeClr>
              </a:solidFill>
              <a:latin typeface="微软雅黑" charset="0"/>
              <a:ea typeface="微软雅黑" charset="0"/>
            </a:endParaRP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式中，   为每个指标的权重。</a:t>
            </a:r>
          </a:p>
          <a:p>
            <a:pPr indent="324000">
              <a:lnSpc>
                <a:spcPct val="130000"/>
              </a:lnSpc>
            </a:pPr>
            <a:r>
              <a:rPr lang="en-US" altLang="zh-CN" sz="1400" dirty="0">
                <a:solidFill>
                  <a:schemeClr val="bg1">
                    <a:lumMod val="50000"/>
                  </a:schemeClr>
                </a:solidFill>
                <a:latin typeface="微软雅黑" charset="0"/>
                <a:ea typeface="微软雅黑" charset="0"/>
              </a:rPr>
              <a:t>(2)</a:t>
            </a:r>
            <a:r>
              <a:rPr lang="zh-CN" altLang="en-US" sz="1400" dirty="0">
                <a:solidFill>
                  <a:schemeClr val="bg1">
                    <a:lumMod val="50000"/>
                  </a:schemeClr>
                </a:solidFill>
                <a:latin typeface="微软雅黑" charset="0"/>
                <a:ea typeface="微软雅黑" charset="0"/>
              </a:rPr>
              <a:t>原始数据构成的矩阵为</a:t>
            </a:r>
            <a:endParaRPr lang="en-US" altLang="zh-CN" sz="1400" dirty="0">
              <a:solidFill>
                <a:schemeClr val="bg1">
                  <a:lumMod val="50000"/>
                </a:schemeClr>
              </a:solidFill>
              <a:latin typeface="微软雅黑" charset="0"/>
              <a:ea typeface="微软雅黑" charset="0"/>
            </a:endParaRP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式中，   为每个指标原始数值。</a:t>
            </a:r>
            <a:endParaRPr lang="en-US" altLang="zh-CN" sz="1400" dirty="0">
              <a:solidFill>
                <a:schemeClr val="bg1">
                  <a:lumMod val="50000"/>
                </a:schemeClr>
              </a:solidFill>
              <a:latin typeface="微软雅黑" charset="0"/>
              <a:ea typeface="微软雅黑" charset="0"/>
            </a:endParaRPr>
          </a:p>
          <a:p>
            <a:pPr indent="324000">
              <a:lnSpc>
                <a:spcPct val="130000"/>
              </a:lnSpc>
            </a:pPr>
            <a:r>
              <a:rPr lang="en-US" altLang="zh-CN" sz="1400" dirty="0">
                <a:solidFill>
                  <a:schemeClr val="bg1">
                    <a:lumMod val="50000"/>
                  </a:schemeClr>
                </a:solidFill>
                <a:latin typeface="微软雅黑" charset="0"/>
                <a:ea typeface="微软雅黑" charset="0"/>
              </a:rPr>
              <a:t>(3) </a:t>
            </a:r>
            <a:r>
              <a:rPr lang="zh-CN" altLang="en-US" sz="1400" dirty="0">
                <a:solidFill>
                  <a:schemeClr val="bg1">
                    <a:lumMod val="50000"/>
                  </a:schemeClr>
                </a:solidFill>
                <a:latin typeface="微软雅黑" charset="0"/>
                <a:ea typeface="微软雅黑" charset="0"/>
              </a:rPr>
              <a:t>极值标准化修正法</a:t>
            </a:r>
          </a:p>
          <a:p>
            <a:pPr indent="324000">
              <a:lnSpc>
                <a:spcPct val="130000"/>
              </a:lnSpc>
            </a:pPr>
            <a:r>
              <a:rPr lang="zh-CN" altLang="en-US" sz="1400" dirty="0">
                <a:solidFill>
                  <a:schemeClr val="bg1">
                    <a:lumMod val="50000"/>
                  </a:schemeClr>
                </a:solidFill>
                <a:latin typeface="微软雅黑" charset="0"/>
                <a:ea typeface="微软雅黑" charset="0"/>
              </a:rPr>
              <a:t>极值标准化修正相对比较复杂，是归一化方法的一种。该方法需要求解</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a:t>
            </a:r>
            <a:r>
              <a:rPr lang="zh-CN" altLang="en-US" sz="1400" dirty="0">
                <a:solidFill>
                  <a:schemeClr val="bg1">
                    <a:lumMod val="50000"/>
                  </a:schemeClr>
                </a:solidFill>
                <a:latin typeface="微软雅黑" charset="0"/>
                <a:ea typeface="微软雅黑" charset="0"/>
              </a:rPr>
              <a:t>两个参数，其主要优点是可以</a:t>
            </a:r>
            <a:r>
              <a:rPr lang="zh-CN" altLang="en-US" sz="1400" b="1" dirty="0">
                <a:solidFill>
                  <a:schemeClr val="bg1">
                    <a:lumMod val="50000"/>
                  </a:schemeClr>
                </a:solidFill>
                <a:latin typeface="微软雅黑" charset="0"/>
                <a:ea typeface="微软雅黑" charset="0"/>
              </a:rPr>
              <a:t>避免极值标准化方法、定基转化法等方法的不足</a:t>
            </a:r>
            <a:r>
              <a:rPr lang="zh-CN" altLang="en-US" sz="1400" dirty="0">
                <a:solidFill>
                  <a:schemeClr val="bg1">
                    <a:lumMod val="50000"/>
                  </a:schemeClr>
                </a:solidFill>
                <a:latin typeface="微软雅黑" charset="0"/>
                <a:ea typeface="微软雅黑" charset="0"/>
              </a:rPr>
              <a:t>，即最小值皆为</a:t>
            </a:r>
            <a:r>
              <a:rPr lang="en-US" altLang="zh-CN" sz="1400" dirty="0">
                <a:solidFill>
                  <a:schemeClr val="bg1">
                    <a:lumMod val="50000"/>
                  </a:schemeClr>
                </a:solidFill>
                <a:latin typeface="微软雅黑" charset="0"/>
                <a:ea typeface="微软雅黑" charset="0"/>
              </a:rPr>
              <a:t>0</a:t>
            </a:r>
            <a:r>
              <a:rPr lang="zh-CN" altLang="en-US" sz="1400" dirty="0">
                <a:solidFill>
                  <a:schemeClr val="bg1">
                    <a:lumMod val="50000"/>
                  </a:schemeClr>
                </a:solidFill>
                <a:latin typeface="微软雅黑" charset="0"/>
                <a:ea typeface="微软雅黑" charset="0"/>
              </a:rPr>
              <a:t>的问题，同时也不会造成原始数据为</a:t>
            </a:r>
            <a:r>
              <a:rPr lang="en-US" altLang="zh-CN" sz="1400" dirty="0">
                <a:solidFill>
                  <a:schemeClr val="bg1">
                    <a:lumMod val="50000"/>
                  </a:schemeClr>
                </a:solidFill>
                <a:latin typeface="微软雅黑" charset="0"/>
                <a:ea typeface="微软雅黑" charset="0"/>
              </a:rPr>
              <a:t>0</a:t>
            </a:r>
            <a:r>
              <a:rPr lang="zh-CN" altLang="en-US" sz="1400" dirty="0">
                <a:solidFill>
                  <a:schemeClr val="bg1">
                    <a:lumMod val="50000"/>
                  </a:schemeClr>
                </a:solidFill>
                <a:latin typeface="微软雅黑" charset="0"/>
                <a:ea typeface="微软雅黑" charset="0"/>
              </a:rPr>
              <a:t>而标准化后非</a:t>
            </a:r>
            <a:r>
              <a:rPr lang="en-US" altLang="zh-CN" sz="1400" dirty="0">
                <a:solidFill>
                  <a:schemeClr val="bg1">
                    <a:lumMod val="50000"/>
                  </a:schemeClr>
                </a:solidFill>
                <a:latin typeface="微软雅黑" charset="0"/>
                <a:ea typeface="微软雅黑" charset="0"/>
              </a:rPr>
              <a:t>0</a:t>
            </a:r>
            <a:r>
              <a:rPr lang="zh-CN" altLang="en-US" sz="1400" dirty="0">
                <a:solidFill>
                  <a:schemeClr val="bg1">
                    <a:lumMod val="50000"/>
                  </a:schemeClr>
                </a:solidFill>
                <a:latin typeface="微软雅黑" charset="0"/>
                <a:ea typeface="微软雅黑" charset="0"/>
              </a:rPr>
              <a:t>的问题。</a:t>
            </a:r>
          </a:p>
          <a:p>
            <a:pPr indent="324000">
              <a:lnSpc>
                <a:spcPct val="130000"/>
              </a:lnSpc>
            </a:pPr>
            <a:r>
              <a:rPr lang="zh-CN" altLang="en-US" sz="1400" dirty="0">
                <a:solidFill>
                  <a:schemeClr val="bg1">
                    <a:lumMod val="50000"/>
                  </a:schemeClr>
                </a:solidFill>
                <a:latin typeface="微软雅黑" charset="0"/>
                <a:ea typeface="微软雅黑" charset="0"/>
              </a:rPr>
              <a:t>计算公式为</a:t>
            </a: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式中，</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a:t>
            </a:r>
            <a:r>
              <a:rPr lang="zh-CN" altLang="en-US" sz="1400" dirty="0">
                <a:solidFill>
                  <a:schemeClr val="bg1">
                    <a:lumMod val="50000"/>
                  </a:schemeClr>
                </a:solidFill>
                <a:latin typeface="微软雅黑" charset="0"/>
                <a:ea typeface="微软雅黑" charset="0"/>
              </a:rPr>
              <a:t>代表一组数据的率定系数，计算时，根据修正归一化公式，当</a:t>
            </a:r>
            <a:r>
              <a:rPr lang="en-US" altLang="zh-CN" sz="1400" dirty="0">
                <a:solidFill>
                  <a:schemeClr val="bg1">
                    <a:lumMod val="50000"/>
                  </a:schemeClr>
                </a:solidFill>
                <a:latin typeface="微软雅黑" charset="0"/>
                <a:ea typeface="微软雅黑" charset="0"/>
              </a:rPr>
              <a:t>X</a:t>
            </a:r>
            <a:r>
              <a:rPr lang="en-US" altLang="zh-CN" sz="1400" baseline="-25000" dirty="0">
                <a:solidFill>
                  <a:schemeClr val="bg1">
                    <a:lumMod val="50000"/>
                  </a:schemeClr>
                </a:solidFill>
                <a:latin typeface="微软雅黑" charset="0"/>
                <a:ea typeface="微软雅黑" charset="0"/>
              </a:rPr>
              <a:t>i</a:t>
            </a:r>
            <a:r>
              <a:rPr lang="zh-CN" altLang="en-US" sz="1400" dirty="0">
                <a:solidFill>
                  <a:schemeClr val="bg1">
                    <a:lumMod val="50000"/>
                  </a:schemeClr>
                </a:solidFill>
                <a:latin typeface="微软雅黑" charset="0"/>
                <a:ea typeface="微软雅黑" charset="0"/>
              </a:rPr>
              <a:t>取</a:t>
            </a:r>
            <a:r>
              <a:rPr lang="en-US" altLang="zh-CN" sz="1400" dirty="0">
                <a:solidFill>
                  <a:schemeClr val="bg1">
                    <a:lumMod val="50000"/>
                  </a:schemeClr>
                </a:solidFill>
                <a:latin typeface="微软雅黑" charset="0"/>
                <a:ea typeface="微软雅黑" charset="0"/>
              </a:rPr>
              <a:t>max(X</a:t>
            </a:r>
            <a:r>
              <a:rPr lang="en-US" altLang="zh-CN" sz="1400" baseline="-25000" dirty="0">
                <a:solidFill>
                  <a:schemeClr val="bg1">
                    <a:lumMod val="50000"/>
                  </a:schemeClr>
                </a:solidFill>
                <a:latin typeface="微软雅黑" charset="0"/>
                <a:ea typeface="微软雅黑" charset="0"/>
              </a:rPr>
              <a:t>i</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时， 取</a:t>
            </a:r>
            <a:r>
              <a:rPr lang="en-US" altLang="zh-CN" sz="1400" dirty="0">
                <a:solidFill>
                  <a:schemeClr val="bg1">
                    <a:lumMod val="50000"/>
                  </a:schemeClr>
                </a:solidFill>
                <a:latin typeface="微软雅黑" charset="0"/>
                <a:ea typeface="微软雅黑" charset="0"/>
              </a:rPr>
              <a:t>0.99</a:t>
            </a:r>
            <a:r>
              <a:rPr lang="zh-CN" altLang="en-US" sz="1400" dirty="0">
                <a:solidFill>
                  <a:schemeClr val="bg1">
                    <a:lumMod val="50000"/>
                  </a:schemeClr>
                </a:solidFill>
                <a:latin typeface="微软雅黑" charset="0"/>
                <a:ea typeface="微软雅黑" charset="0"/>
              </a:rPr>
              <a:t>，当</a:t>
            </a:r>
            <a:r>
              <a:rPr lang="en-US" altLang="zh-CN" sz="1400" dirty="0">
                <a:solidFill>
                  <a:schemeClr val="bg1">
                    <a:lumMod val="50000"/>
                  </a:schemeClr>
                </a:solidFill>
                <a:latin typeface="微软雅黑" charset="0"/>
                <a:ea typeface="微软雅黑" charset="0"/>
              </a:rPr>
              <a:t>X</a:t>
            </a:r>
            <a:r>
              <a:rPr lang="en-US" altLang="zh-CN" sz="1400" baseline="-25000" dirty="0">
                <a:solidFill>
                  <a:schemeClr val="bg1">
                    <a:lumMod val="50000"/>
                  </a:schemeClr>
                </a:solidFill>
                <a:latin typeface="微软雅黑" charset="0"/>
                <a:ea typeface="微软雅黑" charset="0"/>
              </a:rPr>
              <a:t>i</a:t>
            </a:r>
            <a:r>
              <a:rPr lang="zh-CN" altLang="en-US" sz="1400" dirty="0">
                <a:solidFill>
                  <a:schemeClr val="bg1">
                    <a:lumMod val="50000"/>
                  </a:schemeClr>
                </a:solidFill>
                <a:latin typeface="微软雅黑" charset="0"/>
                <a:ea typeface="微软雅黑" charset="0"/>
              </a:rPr>
              <a:t>取</a:t>
            </a:r>
            <a:r>
              <a:rPr lang="en-US" altLang="zh-CN" sz="1400" dirty="0">
                <a:solidFill>
                  <a:schemeClr val="bg1">
                    <a:lumMod val="50000"/>
                  </a:schemeClr>
                </a:solidFill>
                <a:latin typeface="微软雅黑" charset="0"/>
                <a:ea typeface="微软雅黑" charset="0"/>
              </a:rPr>
              <a:t>min(X</a:t>
            </a:r>
            <a:r>
              <a:rPr lang="en-US" altLang="zh-CN" sz="1400" baseline="-25000" dirty="0">
                <a:solidFill>
                  <a:schemeClr val="bg1">
                    <a:lumMod val="50000"/>
                  </a:schemeClr>
                </a:solidFill>
                <a:latin typeface="微软雅黑" charset="0"/>
                <a:ea typeface="微软雅黑" charset="0"/>
              </a:rPr>
              <a:t>i</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时，</a:t>
            </a:r>
            <a:r>
              <a:rPr lang="en-US" altLang="zh-CN" sz="1400" dirty="0" err="1">
                <a:solidFill>
                  <a:schemeClr val="bg1">
                    <a:lumMod val="50000"/>
                  </a:schemeClr>
                </a:solidFill>
                <a:latin typeface="微软雅黑" charset="0"/>
                <a:ea typeface="微软雅黑" charset="0"/>
              </a:rPr>
              <a:t>Z</a:t>
            </a:r>
            <a:r>
              <a:rPr lang="en-US" altLang="zh-CN" sz="1400" baseline="-25000" dirty="0" err="1">
                <a:solidFill>
                  <a:schemeClr val="bg1">
                    <a:lumMod val="50000"/>
                  </a:schemeClr>
                </a:solidFill>
                <a:latin typeface="微软雅黑" charset="0"/>
                <a:ea typeface="微软雅黑" charset="0"/>
              </a:rPr>
              <a:t>i</a:t>
            </a:r>
            <a:r>
              <a:rPr lang="zh-CN" altLang="en-US" sz="1400" dirty="0">
                <a:solidFill>
                  <a:schemeClr val="bg1">
                    <a:lumMod val="50000"/>
                  </a:schemeClr>
                </a:solidFill>
                <a:latin typeface="微软雅黑" charset="0"/>
                <a:ea typeface="微软雅黑" charset="0"/>
              </a:rPr>
              <a:t>取</a:t>
            </a:r>
            <a:r>
              <a:rPr lang="en-US" altLang="zh-CN" sz="1400" dirty="0">
                <a:solidFill>
                  <a:schemeClr val="bg1">
                    <a:lumMod val="50000"/>
                  </a:schemeClr>
                </a:solidFill>
                <a:latin typeface="微软雅黑" charset="0"/>
                <a:ea typeface="微软雅黑" charset="0"/>
              </a:rPr>
              <a:t>0.01</a:t>
            </a:r>
            <a:r>
              <a:rPr lang="zh-CN" altLang="en-US" sz="1400" dirty="0">
                <a:solidFill>
                  <a:schemeClr val="bg1">
                    <a:lumMod val="50000"/>
                  </a:schemeClr>
                </a:solidFill>
                <a:latin typeface="微软雅黑" charset="0"/>
                <a:ea typeface="微软雅黑" charset="0"/>
              </a:rPr>
              <a:t>，建立对应方程组求解</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a:t>
            </a:r>
            <a:r>
              <a:rPr lang="zh-CN" altLang="en-US" sz="1400" dirty="0">
                <a:solidFill>
                  <a:schemeClr val="bg1">
                    <a:lumMod val="50000"/>
                  </a:schemeClr>
                </a:solidFill>
                <a:latin typeface="微软雅黑" charset="0"/>
                <a:ea typeface="微软雅黑" charset="0"/>
              </a:rPr>
              <a:t>。</a:t>
            </a:r>
          </a:p>
          <a:p>
            <a:pPr indent="324000">
              <a:lnSpc>
                <a:spcPct val="130000"/>
              </a:lnSpc>
            </a:pPr>
            <a:endParaRPr lang="zh-CN" altLang="en-US" sz="1400" dirty="0">
              <a:solidFill>
                <a:schemeClr val="bg1">
                  <a:lumMod val="50000"/>
                </a:schemeClr>
              </a:solidFill>
              <a:latin typeface="微软雅黑" charset="0"/>
              <a:ea typeface="微软雅黑" charset="0"/>
            </a:endParaRPr>
          </a:p>
        </p:txBody>
      </p:sp>
      <p:sp>
        <p:nvSpPr>
          <p:cNvPr id="43" name="矩形 42">
            <a:extLst>
              <a:ext uri="{FF2B5EF4-FFF2-40B4-BE49-F238E27FC236}">
                <a16:creationId xmlns:a16="http://schemas.microsoft.com/office/drawing/2014/main" id="{C823B218-1342-46EA-AFAF-08F5334C3181}"/>
              </a:ext>
            </a:extLst>
          </p:cNvPr>
          <p:cNvSpPr/>
          <p:nvPr/>
        </p:nvSpPr>
        <p:spPr>
          <a:xfrm>
            <a:off x="0" y="60523"/>
            <a:ext cx="2413096" cy="523220"/>
          </a:xfrm>
          <a:prstGeom prst="rect">
            <a:avLst/>
          </a:prstGeom>
        </p:spPr>
        <p:txBody>
          <a:bodyPr wrap="none">
            <a:spAutoFit/>
          </a:bodyPr>
          <a:lstStyle/>
          <a:p>
            <a:r>
              <a:rPr lang="en-US" altLang="zh-CN" sz="1400" b="1" dirty="0"/>
              <a:t>PART FOUR</a:t>
            </a:r>
            <a:r>
              <a:rPr lang="zh-CN" altLang="en-US" sz="1400" b="1" dirty="0"/>
              <a:t>指标与模型构建</a:t>
            </a:r>
          </a:p>
          <a:p>
            <a:endParaRPr lang="zh-CN" altLang="en-US" sz="1400" b="1" dirty="0"/>
          </a:p>
        </p:txBody>
      </p:sp>
      <p:sp>
        <p:nvSpPr>
          <p:cNvPr id="44" name="椭圆 43">
            <a:extLst>
              <a:ext uri="{FF2B5EF4-FFF2-40B4-BE49-F238E27FC236}">
                <a16:creationId xmlns:a16="http://schemas.microsoft.com/office/drawing/2014/main" id="{6E98A734-BB01-4150-89E6-9AFAB2A1BA13}"/>
              </a:ext>
            </a:extLst>
          </p:cNvPr>
          <p:cNvSpPr/>
          <p:nvPr/>
        </p:nvSpPr>
        <p:spPr>
          <a:xfrm>
            <a:off x="2383823"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grpSp>
        <p:nvGrpSpPr>
          <p:cNvPr id="27" name="组合 26">
            <a:extLst>
              <a:ext uri="{FF2B5EF4-FFF2-40B4-BE49-F238E27FC236}">
                <a16:creationId xmlns:a16="http://schemas.microsoft.com/office/drawing/2014/main" id="{0C218D3C-5434-4037-ABE3-53D85F9C5831}"/>
              </a:ext>
            </a:extLst>
          </p:cNvPr>
          <p:cNvGrpSpPr/>
          <p:nvPr/>
        </p:nvGrpSpPr>
        <p:grpSpPr>
          <a:xfrm>
            <a:off x="816629" y="908326"/>
            <a:ext cx="6307598" cy="509896"/>
            <a:chOff x="888096" y="1000203"/>
            <a:chExt cx="4259825" cy="944066"/>
          </a:xfrm>
        </p:grpSpPr>
        <p:sp>
          <p:nvSpPr>
            <p:cNvPr id="28" name="矩形 27">
              <a:extLst>
                <a:ext uri="{FF2B5EF4-FFF2-40B4-BE49-F238E27FC236}">
                  <a16:creationId xmlns:a16="http://schemas.microsoft.com/office/drawing/2014/main" id="{32F371A6-2D9F-45E9-BA6B-3247DAA4A7AD}"/>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椭圆 28">
              <a:extLst>
                <a:ext uri="{FF2B5EF4-FFF2-40B4-BE49-F238E27FC236}">
                  <a16:creationId xmlns:a16="http://schemas.microsoft.com/office/drawing/2014/main" id="{58464D04-4880-4A06-839B-67F2C0B6A0FD}"/>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9">
              <a:extLst>
                <a:ext uri="{FF2B5EF4-FFF2-40B4-BE49-F238E27FC236}">
                  <a16:creationId xmlns:a16="http://schemas.microsoft.com/office/drawing/2014/main" id="{56A14267-ACE7-4765-9CEE-13CBF6550D52}"/>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30">
              <a:extLst>
                <a:ext uri="{FF2B5EF4-FFF2-40B4-BE49-F238E27FC236}">
                  <a16:creationId xmlns:a16="http://schemas.microsoft.com/office/drawing/2014/main" id="{10859BB4-B3F3-4560-87A9-B417123DDBC5}"/>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31">
              <a:extLst>
                <a:ext uri="{FF2B5EF4-FFF2-40B4-BE49-F238E27FC236}">
                  <a16:creationId xmlns:a16="http://schemas.microsoft.com/office/drawing/2014/main" id="{80C5BB3A-7070-4414-BDF0-B6F9287CA529}"/>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3" name="矩形 32">
            <a:extLst>
              <a:ext uri="{FF2B5EF4-FFF2-40B4-BE49-F238E27FC236}">
                <a16:creationId xmlns:a16="http://schemas.microsoft.com/office/drawing/2014/main" id="{C48AFF0A-EA97-4179-AF57-BD8983C39EBE}"/>
              </a:ext>
            </a:extLst>
          </p:cNvPr>
          <p:cNvSpPr/>
          <p:nvPr/>
        </p:nvSpPr>
        <p:spPr>
          <a:xfrm>
            <a:off x="947536" y="983702"/>
            <a:ext cx="6176691" cy="369332"/>
          </a:xfrm>
          <a:prstGeom prst="rect">
            <a:avLst/>
          </a:prstGeom>
        </p:spPr>
        <p:txBody>
          <a:bodyPr wrap="none">
            <a:spAutoFit/>
          </a:bodyPr>
          <a:lstStyle/>
          <a:p>
            <a:r>
              <a:rPr lang="zh-CN" altLang="en-US" dirty="0"/>
              <a:t>基于“层次分析法</a:t>
            </a:r>
            <a:r>
              <a:rPr lang="en-US" altLang="zh-CN" dirty="0"/>
              <a:t>+ </a:t>
            </a:r>
            <a:r>
              <a:rPr lang="zh-CN" altLang="en-US" dirty="0"/>
              <a:t>熵值法”综合赋权的直线加权综合评价</a:t>
            </a:r>
          </a:p>
        </p:txBody>
      </p:sp>
      <p:sp>
        <p:nvSpPr>
          <p:cNvPr id="2" name="Rectangle 2">
            <a:extLst>
              <a:ext uri="{FF2B5EF4-FFF2-40B4-BE49-F238E27FC236}">
                <a16:creationId xmlns:a16="http://schemas.microsoft.com/office/drawing/2014/main" id="{FBB7E9FF-54D3-45A8-B04A-984339848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a:extLst>
              <a:ext uri="{FF2B5EF4-FFF2-40B4-BE49-F238E27FC236}">
                <a16:creationId xmlns:a16="http://schemas.microsoft.com/office/drawing/2014/main" id="{4405E07A-7532-48DE-AF44-2EF63CBF9CE5}"/>
              </a:ext>
            </a:extLst>
          </p:cNvPr>
          <p:cNvGraphicFramePr>
            <a:graphicFrameLocks noChangeAspect="1"/>
          </p:cNvGraphicFramePr>
          <p:nvPr>
            <p:extLst>
              <p:ext uri="{D42A27DB-BD31-4B8C-83A1-F6EECF244321}">
                <p14:modId xmlns:p14="http://schemas.microsoft.com/office/powerpoint/2010/main" val="4107582364"/>
              </p:ext>
            </p:extLst>
          </p:nvPr>
        </p:nvGraphicFramePr>
        <p:xfrm>
          <a:off x="1380648" y="2419050"/>
          <a:ext cx="2209800" cy="236538"/>
        </p:xfrm>
        <a:graphic>
          <a:graphicData uri="http://schemas.openxmlformats.org/presentationml/2006/ole">
            <mc:AlternateContent xmlns:mc="http://schemas.openxmlformats.org/markup-compatibility/2006">
              <mc:Choice xmlns:v="urn:schemas-microsoft-com:vml" Requires="v">
                <p:oleObj spid="_x0000_s1144" r:id="rId3" imgW="2209800" imgH="241300" progId="Equation.DSMT4">
                  <p:embed/>
                </p:oleObj>
              </mc:Choice>
              <mc:Fallback>
                <p:oleObj r:id="rId3" imgW="22098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648" y="2419050"/>
                        <a:ext cx="2209800"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7">
            <a:extLst>
              <a:ext uri="{FF2B5EF4-FFF2-40B4-BE49-F238E27FC236}">
                <a16:creationId xmlns:a16="http://schemas.microsoft.com/office/drawing/2014/main" id="{DEBB741A-AC95-47D7-9D09-63CB6BCD1D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22731898-8EAA-4A5B-B068-3CCFF8A2AA89}"/>
              </a:ext>
            </a:extLst>
          </p:cNvPr>
          <p:cNvGraphicFramePr>
            <a:graphicFrameLocks noChangeAspect="1"/>
          </p:cNvGraphicFramePr>
          <p:nvPr>
            <p:extLst>
              <p:ext uri="{D42A27DB-BD31-4B8C-83A1-F6EECF244321}">
                <p14:modId xmlns:p14="http://schemas.microsoft.com/office/powerpoint/2010/main" val="3590104387"/>
              </p:ext>
            </p:extLst>
          </p:nvPr>
        </p:nvGraphicFramePr>
        <p:xfrm>
          <a:off x="1853761" y="2682962"/>
          <a:ext cx="190500" cy="236538"/>
        </p:xfrm>
        <a:graphic>
          <a:graphicData uri="http://schemas.openxmlformats.org/presentationml/2006/ole">
            <mc:AlternateContent xmlns:mc="http://schemas.openxmlformats.org/markup-compatibility/2006">
              <mc:Choice xmlns:v="urn:schemas-microsoft-com:vml" Requires="v">
                <p:oleObj spid="_x0000_s1145" r:id="rId5" imgW="190417" imgH="241195" progId="Equation.DSMT4">
                  <p:embed/>
                </p:oleObj>
              </mc:Choice>
              <mc:Fallback>
                <p:oleObj r:id="rId5" imgW="190417"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3761" y="2682962"/>
                        <a:ext cx="190500"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8">
            <a:extLst>
              <a:ext uri="{FF2B5EF4-FFF2-40B4-BE49-F238E27FC236}">
                <a16:creationId xmlns:a16="http://schemas.microsoft.com/office/drawing/2014/main" id="{69D36C38-C879-406F-9857-5B63382923F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2496" y="3137429"/>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13">
            <a:extLst>
              <a:ext uri="{FF2B5EF4-FFF2-40B4-BE49-F238E27FC236}">
                <a16:creationId xmlns:a16="http://schemas.microsoft.com/office/drawing/2014/main" id="{2ABA4CE0-9FB3-424A-8B71-5BCA3EC7E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6" name="对象 35">
            <a:extLst>
              <a:ext uri="{FF2B5EF4-FFF2-40B4-BE49-F238E27FC236}">
                <a16:creationId xmlns:a16="http://schemas.microsoft.com/office/drawing/2014/main" id="{7DFA18B4-DCD2-4F14-92E0-E299B91526F8}"/>
              </a:ext>
            </a:extLst>
          </p:cNvPr>
          <p:cNvGraphicFramePr>
            <a:graphicFrameLocks noChangeAspect="1"/>
          </p:cNvGraphicFramePr>
          <p:nvPr>
            <p:extLst>
              <p:ext uri="{D42A27DB-BD31-4B8C-83A1-F6EECF244321}">
                <p14:modId xmlns:p14="http://schemas.microsoft.com/office/powerpoint/2010/main" val="1720196419"/>
              </p:ext>
            </p:extLst>
          </p:nvPr>
        </p:nvGraphicFramePr>
        <p:xfrm>
          <a:off x="1891940" y="3499820"/>
          <a:ext cx="160338" cy="236538"/>
        </p:xfrm>
        <a:graphic>
          <a:graphicData uri="http://schemas.openxmlformats.org/presentationml/2006/ole">
            <mc:AlternateContent xmlns:mc="http://schemas.openxmlformats.org/markup-compatibility/2006">
              <mc:Choice xmlns:v="urn:schemas-microsoft-com:vml" Requires="v">
                <p:oleObj spid="_x0000_s1146" r:id="rId8" imgW="164957" imgH="241091" progId="Equation.DSMT4">
                  <p:embed/>
                </p:oleObj>
              </mc:Choice>
              <mc:Fallback>
                <p:oleObj r:id="rId8" imgW="164957" imgH="241091"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940" y="3499820"/>
                        <a:ext cx="160338"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a:extLst>
              <a:ext uri="{FF2B5EF4-FFF2-40B4-BE49-F238E27FC236}">
                <a16:creationId xmlns:a16="http://schemas.microsoft.com/office/drawing/2014/main" id="{5F3972C7-59AC-4BF5-A864-0E70059267B8}"/>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0648" y="5217387"/>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79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9620" y="1481030"/>
            <a:ext cx="7465923" cy="1772793"/>
          </a:xfrm>
          <a:prstGeom prst="rect">
            <a:avLst/>
          </a:prstGeom>
        </p:spPr>
        <p:txBody>
          <a:bodyPr wrap="square">
            <a:spAutoFit/>
          </a:bodyPr>
          <a:lstStyle/>
          <a:p>
            <a:pPr indent="324000">
              <a:lnSpc>
                <a:spcPct val="130000"/>
              </a:lnSpc>
            </a:pPr>
            <a:r>
              <a:rPr lang="en-US" altLang="zh-CN" sz="1400" dirty="0">
                <a:solidFill>
                  <a:schemeClr val="bg1">
                    <a:lumMod val="50000"/>
                  </a:schemeClr>
                </a:solidFill>
                <a:latin typeface="微软雅黑" charset="0"/>
                <a:ea typeface="微软雅黑" charset="0"/>
              </a:rPr>
              <a:t>(4)</a:t>
            </a:r>
            <a:r>
              <a:rPr lang="zh-CN" altLang="en-US" sz="1400" dirty="0">
                <a:solidFill>
                  <a:schemeClr val="bg1">
                    <a:lumMod val="50000"/>
                  </a:schemeClr>
                </a:solidFill>
                <a:latin typeface="微软雅黑" charset="0"/>
                <a:ea typeface="微软雅黑" charset="0"/>
              </a:rPr>
              <a:t>对矩阵</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进行极值标准化修正后构成的矩阵为</a:t>
            </a:r>
          </a:p>
          <a:p>
            <a:pPr indent="324000">
              <a:lnSpc>
                <a:spcPct val="130000"/>
              </a:lnSpc>
            </a:pPr>
            <a:r>
              <a:rPr lang="zh-CN" altLang="en-US" sz="1400" dirty="0">
                <a:solidFill>
                  <a:schemeClr val="bg1">
                    <a:lumMod val="50000"/>
                  </a:schemeClr>
                </a:solidFill>
                <a:latin typeface="微软雅黑" charset="0"/>
                <a:ea typeface="微软雅黑" charset="0"/>
              </a:rPr>
              <a:t> 						</a:t>
            </a:r>
            <a:r>
              <a:rPr lang="en-US" altLang="zh-CN" sz="1400" dirty="0">
                <a:solidFill>
                  <a:schemeClr val="bg1">
                    <a:lumMod val="50000"/>
                  </a:schemeClr>
                </a:solidFill>
                <a:latin typeface="微软雅黑" charset="0"/>
                <a:ea typeface="微软雅黑" charset="0"/>
              </a:rPr>
              <a:t>(3-5)</a:t>
            </a:r>
          </a:p>
          <a:p>
            <a:pPr indent="324000">
              <a:lnSpc>
                <a:spcPct val="130000"/>
              </a:lnSpc>
            </a:pPr>
            <a:r>
              <a:rPr lang="en-US" altLang="zh-CN" sz="1400" dirty="0">
                <a:solidFill>
                  <a:schemeClr val="bg1">
                    <a:lumMod val="50000"/>
                  </a:schemeClr>
                </a:solidFill>
                <a:latin typeface="微软雅黑" charset="0"/>
                <a:ea typeface="微软雅黑" charset="0"/>
              </a:rPr>
              <a:t>(5)</a:t>
            </a:r>
            <a:r>
              <a:rPr lang="zh-CN" altLang="en-US" sz="1400" dirty="0">
                <a:solidFill>
                  <a:schemeClr val="bg1">
                    <a:lumMod val="50000"/>
                  </a:schemeClr>
                </a:solidFill>
                <a:latin typeface="微软雅黑" charset="0"/>
                <a:ea typeface="微软雅黑" charset="0"/>
              </a:rPr>
              <a:t>综合评价</a:t>
            </a:r>
          </a:p>
          <a:p>
            <a:pPr indent="324000">
              <a:lnSpc>
                <a:spcPct val="130000"/>
              </a:lnSpc>
            </a:pPr>
            <a:r>
              <a:rPr lang="zh-CN" altLang="en-US" sz="1400" dirty="0">
                <a:solidFill>
                  <a:schemeClr val="bg1">
                    <a:lumMod val="50000"/>
                  </a:schemeClr>
                </a:solidFill>
                <a:latin typeface="微软雅黑" charset="0"/>
                <a:ea typeface="微软雅黑" charset="0"/>
              </a:rPr>
              <a:t> 						</a:t>
            </a:r>
            <a:r>
              <a:rPr lang="en-US" altLang="zh-CN" sz="1400" dirty="0">
                <a:solidFill>
                  <a:schemeClr val="bg1">
                    <a:lumMod val="50000"/>
                  </a:schemeClr>
                </a:solidFill>
                <a:latin typeface="微软雅黑" charset="0"/>
                <a:ea typeface="微软雅黑" charset="0"/>
              </a:rPr>
              <a:t>(3-6)</a:t>
            </a:r>
          </a:p>
          <a:p>
            <a:pPr indent="324000">
              <a:lnSpc>
                <a:spcPct val="130000"/>
              </a:lnSpc>
            </a:pPr>
            <a:r>
              <a:rPr lang="zh-CN" altLang="en-US" sz="1400" dirty="0">
                <a:solidFill>
                  <a:schemeClr val="bg1">
                    <a:lumMod val="50000"/>
                  </a:schemeClr>
                </a:solidFill>
                <a:latin typeface="微软雅黑" charset="0"/>
                <a:ea typeface="微软雅黑" charset="0"/>
              </a:rPr>
              <a:t>这里的“</a:t>
            </a:r>
            <a:r>
              <a:rPr lang="en-US" altLang="zh-CN" sz="1400" dirty="0">
                <a:solidFill>
                  <a:schemeClr val="bg1">
                    <a:lumMod val="50000"/>
                  </a:schemeClr>
                </a:solidFill>
                <a:latin typeface="微软雅黑" charset="0"/>
                <a:ea typeface="微软雅黑" charset="0"/>
              </a:rPr>
              <a:t>B”</a:t>
            </a:r>
            <a:r>
              <a:rPr lang="zh-CN" altLang="en-US" sz="1400" dirty="0">
                <a:solidFill>
                  <a:schemeClr val="bg1">
                    <a:lumMod val="50000"/>
                  </a:schemeClr>
                </a:solidFill>
                <a:latin typeface="微软雅黑" charset="0"/>
                <a:ea typeface="微软雅黑" charset="0"/>
              </a:rPr>
              <a:t>就是最后的评价指数。</a:t>
            </a:r>
          </a:p>
          <a:p>
            <a:pPr indent="324000">
              <a:lnSpc>
                <a:spcPct val="130000"/>
              </a:lnSpc>
            </a:pPr>
            <a:endParaRPr lang="zh-CN" altLang="en-US" sz="1400" dirty="0">
              <a:solidFill>
                <a:schemeClr val="bg1">
                  <a:lumMod val="50000"/>
                </a:schemeClr>
              </a:solidFill>
              <a:latin typeface="微软雅黑" charset="0"/>
              <a:ea typeface="微软雅黑" charset="0"/>
            </a:endParaRPr>
          </a:p>
        </p:txBody>
      </p:sp>
      <p:sp>
        <p:nvSpPr>
          <p:cNvPr id="43" name="矩形 42">
            <a:extLst>
              <a:ext uri="{FF2B5EF4-FFF2-40B4-BE49-F238E27FC236}">
                <a16:creationId xmlns:a16="http://schemas.microsoft.com/office/drawing/2014/main" id="{C823B218-1342-46EA-AFAF-08F5334C3181}"/>
              </a:ext>
            </a:extLst>
          </p:cNvPr>
          <p:cNvSpPr/>
          <p:nvPr/>
        </p:nvSpPr>
        <p:spPr>
          <a:xfrm>
            <a:off x="0" y="60523"/>
            <a:ext cx="2413096" cy="523220"/>
          </a:xfrm>
          <a:prstGeom prst="rect">
            <a:avLst/>
          </a:prstGeom>
        </p:spPr>
        <p:txBody>
          <a:bodyPr wrap="none">
            <a:spAutoFit/>
          </a:bodyPr>
          <a:lstStyle/>
          <a:p>
            <a:r>
              <a:rPr lang="en-US" altLang="zh-CN" sz="1400" b="1" dirty="0"/>
              <a:t>PART FOUR</a:t>
            </a:r>
            <a:r>
              <a:rPr lang="zh-CN" altLang="en-US" sz="1400" b="1" dirty="0"/>
              <a:t>指标与模型构建</a:t>
            </a:r>
          </a:p>
          <a:p>
            <a:endParaRPr lang="zh-CN" altLang="en-US" sz="1400" b="1" dirty="0"/>
          </a:p>
        </p:txBody>
      </p:sp>
      <p:sp>
        <p:nvSpPr>
          <p:cNvPr id="44" name="椭圆 43">
            <a:extLst>
              <a:ext uri="{FF2B5EF4-FFF2-40B4-BE49-F238E27FC236}">
                <a16:creationId xmlns:a16="http://schemas.microsoft.com/office/drawing/2014/main" id="{6E98A734-BB01-4150-89E6-9AFAB2A1BA13}"/>
              </a:ext>
            </a:extLst>
          </p:cNvPr>
          <p:cNvSpPr/>
          <p:nvPr/>
        </p:nvSpPr>
        <p:spPr>
          <a:xfrm>
            <a:off x="2383823" y="157740"/>
            <a:ext cx="130917" cy="113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grpSp>
        <p:nvGrpSpPr>
          <p:cNvPr id="27" name="组合 26">
            <a:extLst>
              <a:ext uri="{FF2B5EF4-FFF2-40B4-BE49-F238E27FC236}">
                <a16:creationId xmlns:a16="http://schemas.microsoft.com/office/drawing/2014/main" id="{0C218D3C-5434-4037-ABE3-53D85F9C5831}"/>
              </a:ext>
            </a:extLst>
          </p:cNvPr>
          <p:cNvGrpSpPr/>
          <p:nvPr/>
        </p:nvGrpSpPr>
        <p:grpSpPr>
          <a:xfrm>
            <a:off x="816629" y="908326"/>
            <a:ext cx="6307598" cy="509896"/>
            <a:chOff x="888096" y="1000203"/>
            <a:chExt cx="4259825" cy="944066"/>
          </a:xfrm>
        </p:grpSpPr>
        <p:sp>
          <p:nvSpPr>
            <p:cNvPr id="28" name="矩形 27">
              <a:extLst>
                <a:ext uri="{FF2B5EF4-FFF2-40B4-BE49-F238E27FC236}">
                  <a16:creationId xmlns:a16="http://schemas.microsoft.com/office/drawing/2014/main" id="{32F371A6-2D9F-45E9-BA6B-3247DAA4A7AD}"/>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椭圆 28">
              <a:extLst>
                <a:ext uri="{FF2B5EF4-FFF2-40B4-BE49-F238E27FC236}">
                  <a16:creationId xmlns:a16="http://schemas.microsoft.com/office/drawing/2014/main" id="{58464D04-4880-4A06-839B-67F2C0B6A0FD}"/>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9">
              <a:extLst>
                <a:ext uri="{FF2B5EF4-FFF2-40B4-BE49-F238E27FC236}">
                  <a16:creationId xmlns:a16="http://schemas.microsoft.com/office/drawing/2014/main" id="{56A14267-ACE7-4765-9CEE-13CBF6550D52}"/>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30">
              <a:extLst>
                <a:ext uri="{FF2B5EF4-FFF2-40B4-BE49-F238E27FC236}">
                  <a16:creationId xmlns:a16="http://schemas.microsoft.com/office/drawing/2014/main" id="{10859BB4-B3F3-4560-87A9-B417123DDBC5}"/>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31">
              <a:extLst>
                <a:ext uri="{FF2B5EF4-FFF2-40B4-BE49-F238E27FC236}">
                  <a16:creationId xmlns:a16="http://schemas.microsoft.com/office/drawing/2014/main" id="{80C5BB3A-7070-4414-BDF0-B6F9287CA529}"/>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3" name="矩形 32">
            <a:extLst>
              <a:ext uri="{FF2B5EF4-FFF2-40B4-BE49-F238E27FC236}">
                <a16:creationId xmlns:a16="http://schemas.microsoft.com/office/drawing/2014/main" id="{C48AFF0A-EA97-4179-AF57-BD8983C39EBE}"/>
              </a:ext>
            </a:extLst>
          </p:cNvPr>
          <p:cNvSpPr/>
          <p:nvPr/>
        </p:nvSpPr>
        <p:spPr>
          <a:xfrm>
            <a:off x="947536" y="983702"/>
            <a:ext cx="6176691" cy="369332"/>
          </a:xfrm>
          <a:prstGeom prst="rect">
            <a:avLst/>
          </a:prstGeom>
        </p:spPr>
        <p:txBody>
          <a:bodyPr wrap="none">
            <a:spAutoFit/>
          </a:bodyPr>
          <a:lstStyle/>
          <a:p>
            <a:r>
              <a:rPr lang="zh-CN" altLang="en-US" dirty="0"/>
              <a:t>基于“层次分析法</a:t>
            </a:r>
            <a:r>
              <a:rPr lang="en-US" altLang="zh-CN" dirty="0"/>
              <a:t>+ </a:t>
            </a:r>
            <a:r>
              <a:rPr lang="zh-CN" altLang="en-US" dirty="0"/>
              <a:t>熵值法”综合赋权的直线加权综合评价</a:t>
            </a:r>
          </a:p>
        </p:txBody>
      </p:sp>
      <p:sp>
        <p:nvSpPr>
          <p:cNvPr id="2" name="Rectangle 2">
            <a:extLst>
              <a:ext uri="{FF2B5EF4-FFF2-40B4-BE49-F238E27FC236}">
                <a16:creationId xmlns:a16="http://schemas.microsoft.com/office/drawing/2014/main" id="{FBB7E9FF-54D3-45A8-B04A-984339848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7">
            <a:extLst>
              <a:ext uri="{FF2B5EF4-FFF2-40B4-BE49-F238E27FC236}">
                <a16:creationId xmlns:a16="http://schemas.microsoft.com/office/drawing/2014/main" id="{DEBB741A-AC95-47D7-9D09-63CB6BCD1D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5" name="Rectangle 13">
            <a:extLst>
              <a:ext uri="{FF2B5EF4-FFF2-40B4-BE49-F238E27FC236}">
                <a16:creationId xmlns:a16="http://schemas.microsoft.com/office/drawing/2014/main" id="{2ABA4CE0-9FB3-424A-8B71-5BCA3EC7E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50" name="Picture 2">
            <a:extLst>
              <a:ext uri="{FF2B5EF4-FFF2-40B4-BE49-F238E27FC236}">
                <a16:creationId xmlns:a16="http://schemas.microsoft.com/office/drawing/2014/main" id="{92763D69-7443-4D0A-A030-57DE6E5FF62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606" y="1730236"/>
            <a:ext cx="20177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9F0F8331-712A-4CB0-91E1-316DAC60FE1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606" y="2405015"/>
            <a:ext cx="4873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12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 FIVE</a:t>
            </a:r>
          </a:p>
        </p:txBody>
      </p:sp>
      <p:sp>
        <p:nvSpPr>
          <p:cNvPr id="3" name="文本框 2"/>
          <p:cNvSpPr txBox="1"/>
          <p:nvPr/>
        </p:nvSpPr>
        <p:spPr>
          <a:xfrm>
            <a:off x="273698" y="1666810"/>
            <a:ext cx="11644604" cy="1613647"/>
          </a:xfrm>
          <a:prstGeom prst="rect">
            <a:avLst/>
          </a:prstGeom>
          <a:noFill/>
        </p:spPr>
        <p:txBody>
          <a:bodyPr wrap="square" rtlCol="0">
            <a:spAutoFit/>
          </a:bodyPr>
          <a:lstStyle/>
          <a:p>
            <a:pPr algn="ctr" defTabSz="609585">
              <a:lnSpc>
                <a:spcPct val="130000"/>
              </a:lnSpc>
            </a:pPr>
            <a:r>
              <a:rPr lang="zh-CN" altLang="en-US" sz="4000" dirty="0">
                <a:latin typeface="+mj-lt"/>
                <a:ea typeface="微软雅黑" charset="0"/>
              </a:rPr>
              <a:t>房地产市场风险测度算例分析</a:t>
            </a:r>
            <a:endParaRPr lang="en-US" altLang="zh-CN" sz="4000" dirty="0">
              <a:latin typeface="+mj-lt"/>
              <a:ea typeface="微软雅黑" charset="0"/>
            </a:endParaRPr>
          </a:p>
          <a:p>
            <a:pPr algn="ctr" defTabSz="609585">
              <a:lnSpc>
                <a:spcPct val="130000"/>
              </a:lnSpc>
            </a:pPr>
            <a:r>
              <a:rPr lang="en-US" altLang="zh-CN" sz="4000" dirty="0">
                <a:latin typeface="+mj-lt"/>
                <a:ea typeface="微软雅黑" charset="0"/>
              </a:rPr>
              <a:t>——</a:t>
            </a:r>
            <a:r>
              <a:rPr lang="zh-CN" altLang="en-US" sz="4000" dirty="0">
                <a:latin typeface="+mj-lt"/>
                <a:ea typeface="微软雅黑" charset="0"/>
              </a:rPr>
              <a:t>以山东省济南市为例</a:t>
            </a:r>
          </a:p>
        </p:txBody>
      </p:sp>
      <p:sp>
        <p:nvSpPr>
          <p:cNvPr id="4" name="矩形 3"/>
          <p:cNvSpPr/>
          <p:nvPr/>
        </p:nvSpPr>
        <p:spPr>
          <a:xfrm>
            <a:off x="4889817" y="4139690"/>
            <a:ext cx="2412366" cy="113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AECB07B0-70BA-4410-91F4-0920657A71A6}"/>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160484326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9620" y="1481030"/>
            <a:ext cx="7465923" cy="3173176"/>
          </a:xfrm>
          <a:prstGeom prst="rect">
            <a:avLst/>
          </a:prstGeom>
        </p:spPr>
        <p:txBody>
          <a:bodyPr wrap="square">
            <a:spAutoFit/>
          </a:bodyPr>
          <a:lstStyle/>
          <a:p>
            <a:pPr indent="324000">
              <a:lnSpc>
                <a:spcPct val="130000"/>
              </a:lnSpc>
            </a:pPr>
            <a:r>
              <a:rPr lang="en-US" altLang="zh-CN" sz="1400" dirty="0">
                <a:solidFill>
                  <a:schemeClr val="bg1">
                    <a:lumMod val="50000"/>
                  </a:schemeClr>
                </a:solidFill>
                <a:latin typeface="微软雅黑" charset="0"/>
                <a:ea typeface="微软雅黑" charset="0"/>
              </a:rPr>
              <a:t>(1)</a:t>
            </a:r>
            <a:r>
              <a:rPr lang="zh-CN" altLang="en-US" sz="1400" dirty="0">
                <a:solidFill>
                  <a:schemeClr val="bg1">
                    <a:lumMod val="50000"/>
                  </a:schemeClr>
                </a:solidFill>
                <a:latin typeface="微软雅黑" charset="0"/>
                <a:ea typeface="微软雅黑" charset="0"/>
              </a:rPr>
              <a:t>基于专家打分与德尔菲法的赋权</a:t>
            </a: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在进行数据收集阶段，采用专家打分与德尔菲法相结合的方式。具体来说，通过选</a:t>
            </a:r>
            <a:r>
              <a:rPr lang="en-US" altLang="zh-CN" sz="1400" dirty="0">
                <a:solidFill>
                  <a:schemeClr val="bg1">
                    <a:lumMod val="50000"/>
                  </a:schemeClr>
                </a:solidFill>
                <a:latin typeface="微软雅黑" charset="0"/>
                <a:ea typeface="微软雅黑" charset="0"/>
              </a:rPr>
              <a:t>30</a:t>
            </a:r>
            <a:r>
              <a:rPr lang="zh-CN" altLang="en-US" sz="1400" dirty="0">
                <a:solidFill>
                  <a:schemeClr val="bg1">
                    <a:lumMod val="50000"/>
                  </a:schemeClr>
                </a:solidFill>
                <a:latin typeface="微软雅黑" charset="0"/>
                <a:ea typeface="微软雅黑" charset="0"/>
              </a:rPr>
              <a:t>位专家对以下内容进行打分：</a:t>
            </a:r>
          </a:p>
          <a:p>
            <a:pPr indent="324000">
              <a:lnSpc>
                <a:spcPct val="130000"/>
              </a:lnSpc>
            </a:pPr>
            <a:r>
              <a:rPr lang="en-US" altLang="zh-CN" sz="1400" dirty="0">
                <a:solidFill>
                  <a:schemeClr val="bg1">
                    <a:lumMod val="50000"/>
                  </a:schemeClr>
                </a:solidFill>
                <a:latin typeface="微软雅黑" charset="0"/>
                <a:ea typeface="微软雅黑" charset="0"/>
              </a:rPr>
              <a:t>20</a:t>
            </a:r>
            <a:r>
              <a:rPr lang="zh-CN" altLang="en-US" sz="1400" dirty="0">
                <a:solidFill>
                  <a:schemeClr val="bg1">
                    <a:lumMod val="50000"/>
                  </a:schemeClr>
                </a:solidFill>
                <a:latin typeface="微软雅黑" charset="0"/>
                <a:ea typeface="微软雅黑" charset="0"/>
              </a:rPr>
              <a:t>个指标各属于</a:t>
            </a:r>
            <a:r>
              <a:rPr lang="en-US" altLang="zh-CN" sz="1400" dirty="0">
                <a:solidFill>
                  <a:schemeClr val="bg1">
                    <a:lumMod val="50000"/>
                  </a:schemeClr>
                </a:solidFill>
                <a:latin typeface="微软雅黑" charset="0"/>
                <a:ea typeface="微软雅黑" charset="0"/>
              </a:rPr>
              <a:t>V={</a:t>
            </a:r>
            <a:r>
              <a:rPr lang="zh-CN" altLang="en-US" sz="1400" dirty="0">
                <a:solidFill>
                  <a:schemeClr val="bg1">
                    <a:lumMod val="50000"/>
                  </a:schemeClr>
                </a:solidFill>
                <a:latin typeface="微软雅黑" charset="0"/>
                <a:ea typeface="微软雅黑" charset="0"/>
              </a:rPr>
              <a:t>很大</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较大</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一般</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较小</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很小</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风险等级中哪一类进行评判。</a:t>
            </a:r>
          </a:p>
          <a:p>
            <a:pPr indent="324000">
              <a:lnSpc>
                <a:spcPct val="130000"/>
              </a:lnSpc>
            </a:pPr>
            <a:r>
              <a:rPr lang="zh-CN" altLang="en-US" sz="1400" dirty="0">
                <a:solidFill>
                  <a:schemeClr val="bg1">
                    <a:lumMod val="50000"/>
                  </a:schemeClr>
                </a:solidFill>
                <a:latin typeface="微软雅黑" charset="0"/>
                <a:ea typeface="微软雅黑" charset="0"/>
              </a:rPr>
              <a:t>对图</a:t>
            </a:r>
            <a:r>
              <a:rPr lang="en-US" altLang="zh-CN" sz="1400" dirty="0">
                <a:solidFill>
                  <a:schemeClr val="bg1">
                    <a:lumMod val="50000"/>
                  </a:schemeClr>
                </a:solidFill>
                <a:latin typeface="微软雅黑" charset="0"/>
                <a:ea typeface="微软雅黑" charset="0"/>
              </a:rPr>
              <a:t>1</a:t>
            </a:r>
            <a:r>
              <a:rPr lang="zh-CN" altLang="en-US" sz="1400" dirty="0">
                <a:solidFill>
                  <a:schemeClr val="bg1">
                    <a:lumMod val="50000"/>
                  </a:schemeClr>
                </a:solidFill>
                <a:latin typeface="微软雅黑" charset="0"/>
                <a:ea typeface="微软雅黑" charset="0"/>
              </a:rPr>
              <a:t>中，相对于目标层，</a:t>
            </a:r>
            <a:r>
              <a:rPr lang="zh-CN" altLang="en-US" sz="1400" b="1" dirty="0">
                <a:solidFill>
                  <a:schemeClr val="bg1">
                    <a:lumMod val="50000"/>
                  </a:schemeClr>
                </a:solidFill>
                <a:latin typeface="微软雅黑" charset="0"/>
                <a:ea typeface="微软雅黑" charset="0"/>
              </a:rPr>
              <a:t>准则层</a:t>
            </a:r>
            <a:r>
              <a:rPr lang="zh-CN" altLang="en-US" sz="1400" dirty="0">
                <a:solidFill>
                  <a:schemeClr val="bg1">
                    <a:lumMod val="50000"/>
                  </a:schemeClr>
                </a:solidFill>
                <a:latin typeface="微软雅黑" charset="0"/>
                <a:ea typeface="微软雅黑" charset="0"/>
              </a:rPr>
              <a:t>各维度的相对重要性比较。</a:t>
            </a:r>
          </a:p>
          <a:p>
            <a:pPr indent="324000">
              <a:lnSpc>
                <a:spcPct val="130000"/>
              </a:lnSpc>
            </a:pPr>
            <a:r>
              <a:rPr lang="zh-CN" altLang="en-US" sz="1400" dirty="0">
                <a:solidFill>
                  <a:schemeClr val="bg1">
                    <a:lumMod val="50000"/>
                  </a:schemeClr>
                </a:solidFill>
                <a:latin typeface="微软雅黑" charset="0"/>
                <a:ea typeface="微软雅黑" charset="0"/>
              </a:rPr>
              <a:t>对图</a:t>
            </a:r>
            <a:r>
              <a:rPr lang="en-US" altLang="zh-CN" sz="1400" dirty="0">
                <a:solidFill>
                  <a:schemeClr val="bg1">
                    <a:lumMod val="50000"/>
                  </a:schemeClr>
                </a:solidFill>
                <a:latin typeface="微软雅黑" charset="0"/>
                <a:ea typeface="微软雅黑" charset="0"/>
              </a:rPr>
              <a:t>1</a:t>
            </a:r>
            <a:r>
              <a:rPr lang="zh-CN" altLang="en-US" sz="1400" dirty="0">
                <a:solidFill>
                  <a:schemeClr val="bg1">
                    <a:lumMod val="50000"/>
                  </a:schemeClr>
                </a:solidFill>
                <a:latin typeface="微软雅黑" charset="0"/>
                <a:ea typeface="微软雅黑" charset="0"/>
              </a:rPr>
              <a:t>中，相对于准则层各维度，</a:t>
            </a:r>
            <a:r>
              <a:rPr lang="zh-CN" altLang="en-US" sz="1400" b="1" dirty="0">
                <a:solidFill>
                  <a:schemeClr val="bg1">
                    <a:lumMod val="50000"/>
                  </a:schemeClr>
                </a:solidFill>
                <a:latin typeface="微软雅黑" charset="0"/>
                <a:ea typeface="微软雅黑" charset="0"/>
              </a:rPr>
              <a:t>指标层</a:t>
            </a:r>
            <a:r>
              <a:rPr lang="zh-CN" altLang="en-US" sz="1400" dirty="0">
                <a:solidFill>
                  <a:schemeClr val="bg1">
                    <a:lumMod val="50000"/>
                  </a:schemeClr>
                </a:solidFill>
                <a:latin typeface="微软雅黑" charset="0"/>
                <a:ea typeface="微软雅黑" charset="0"/>
              </a:rPr>
              <a:t>中各维度下各指标的相对重要性比较。</a:t>
            </a:r>
          </a:p>
          <a:p>
            <a:pPr indent="324000">
              <a:lnSpc>
                <a:spcPct val="130000"/>
              </a:lnSpc>
            </a:pPr>
            <a:r>
              <a:rPr lang="zh-CN" altLang="en-US" sz="1400" dirty="0">
                <a:solidFill>
                  <a:schemeClr val="bg1">
                    <a:lumMod val="50000"/>
                  </a:schemeClr>
                </a:solidFill>
                <a:latin typeface="微软雅黑" charset="0"/>
                <a:ea typeface="微软雅黑" charset="0"/>
              </a:rPr>
              <a:t>同时，附上有关该评价的背景资料和专家所需要的材料，包括层次分析法打分矩阵基本原理，然后专家进行书面作答，收回</a:t>
            </a:r>
            <a:r>
              <a:rPr lang="zh-CN" altLang="en-US" sz="1400" b="1" dirty="0">
                <a:solidFill>
                  <a:schemeClr val="bg1">
                    <a:lumMod val="50000"/>
                  </a:schemeClr>
                </a:solidFill>
                <a:latin typeface="微软雅黑" charset="0"/>
                <a:ea typeface="微软雅黑" charset="0"/>
              </a:rPr>
              <a:t>有效问卷</a:t>
            </a:r>
            <a:r>
              <a:rPr lang="en-US" altLang="zh-CN" sz="1400" b="1" dirty="0">
                <a:solidFill>
                  <a:schemeClr val="bg1">
                    <a:lumMod val="50000"/>
                  </a:schemeClr>
                </a:solidFill>
                <a:latin typeface="微软雅黑" charset="0"/>
                <a:ea typeface="微软雅黑" charset="0"/>
              </a:rPr>
              <a:t>23</a:t>
            </a:r>
            <a:r>
              <a:rPr lang="zh-CN" altLang="en-US" sz="1400" b="1" dirty="0">
                <a:solidFill>
                  <a:schemeClr val="bg1">
                    <a:lumMod val="50000"/>
                  </a:schemeClr>
                </a:solidFill>
                <a:latin typeface="微软雅黑" charset="0"/>
                <a:ea typeface="微软雅黑" charset="0"/>
              </a:rPr>
              <a:t>份</a:t>
            </a:r>
            <a:r>
              <a:rPr lang="zh-CN" altLang="en-US" sz="1400" dirty="0">
                <a:solidFill>
                  <a:schemeClr val="bg1">
                    <a:lumMod val="50000"/>
                  </a:schemeClr>
                </a:solidFill>
                <a:latin typeface="微软雅黑" charset="0"/>
                <a:ea typeface="微软雅黑" charset="0"/>
              </a:rPr>
              <a:t>。之后将这</a:t>
            </a:r>
            <a:r>
              <a:rPr lang="en-US" altLang="zh-CN" sz="1400" dirty="0">
                <a:solidFill>
                  <a:schemeClr val="bg1">
                    <a:lumMod val="50000"/>
                  </a:schemeClr>
                </a:solidFill>
                <a:latin typeface="微软雅黑" charset="0"/>
                <a:ea typeface="微软雅黑" charset="0"/>
              </a:rPr>
              <a:t>23</a:t>
            </a:r>
            <a:r>
              <a:rPr lang="zh-CN" altLang="en-US" sz="1400" dirty="0">
                <a:solidFill>
                  <a:schemeClr val="bg1">
                    <a:lumMod val="50000"/>
                  </a:schemeClr>
                </a:solidFill>
                <a:latin typeface="微软雅黑" charset="0"/>
                <a:ea typeface="微软雅黑" charset="0"/>
              </a:rPr>
              <a:t>分进行第一次判断意见汇总，列成图表，进行对比，再发给有效回收问卷的</a:t>
            </a:r>
            <a:r>
              <a:rPr lang="en-US" altLang="zh-CN" sz="1400" dirty="0">
                <a:solidFill>
                  <a:schemeClr val="bg1">
                    <a:lumMod val="50000"/>
                  </a:schemeClr>
                </a:solidFill>
                <a:latin typeface="微软雅黑" charset="0"/>
                <a:ea typeface="微软雅黑" charset="0"/>
              </a:rPr>
              <a:t>23</a:t>
            </a:r>
            <a:r>
              <a:rPr lang="zh-CN" altLang="en-US" sz="1400" dirty="0">
                <a:solidFill>
                  <a:schemeClr val="bg1">
                    <a:lumMod val="50000"/>
                  </a:schemeClr>
                </a:solidFill>
                <a:latin typeface="微软雅黑" charset="0"/>
                <a:ea typeface="微软雅黑" charset="0"/>
              </a:rPr>
              <a:t>位专家。让专家比较他人和自己的不同意见，修改或坚持自己的判断。经过</a:t>
            </a:r>
            <a:r>
              <a:rPr lang="zh-CN" altLang="en-US" sz="1400" b="1" dirty="0">
                <a:solidFill>
                  <a:schemeClr val="bg1">
                    <a:lumMod val="50000"/>
                  </a:schemeClr>
                </a:solidFill>
                <a:latin typeface="微软雅黑" charset="0"/>
                <a:ea typeface="微软雅黑" charset="0"/>
              </a:rPr>
              <a:t>三轮匿名反馈</a:t>
            </a:r>
            <a:r>
              <a:rPr lang="zh-CN" altLang="en-US" sz="1400" dirty="0">
                <a:solidFill>
                  <a:schemeClr val="bg1">
                    <a:lumMod val="50000"/>
                  </a:schemeClr>
                </a:solidFill>
                <a:latin typeface="微软雅黑" charset="0"/>
                <a:ea typeface="微软雅黑" charset="0"/>
              </a:rPr>
              <a:t>，基本达到意见统一。取最后一次打分的</a:t>
            </a:r>
            <a:r>
              <a:rPr lang="en-US" altLang="zh-CN" sz="1400" dirty="0">
                <a:solidFill>
                  <a:schemeClr val="bg1">
                    <a:lumMod val="50000"/>
                  </a:schemeClr>
                </a:solidFill>
                <a:latin typeface="微软雅黑" charset="0"/>
                <a:ea typeface="微软雅黑" charset="0"/>
              </a:rPr>
              <a:t>23</a:t>
            </a:r>
            <a:r>
              <a:rPr lang="zh-CN" altLang="en-US" sz="1400" dirty="0">
                <a:solidFill>
                  <a:schemeClr val="bg1">
                    <a:lumMod val="50000"/>
                  </a:schemeClr>
                </a:solidFill>
                <a:latin typeface="微软雅黑" charset="0"/>
                <a:ea typeface="微软雅黑" charset="0"/>
              </a:rPr>
              <a:t>份打分表作为后续处理的依据。</a:t>
            </a:r>
          </a:p>
        </p:txBody>
      </p:sp>
      <p:grpSp>
        <p:nvGrpSpPr>
          <p:cNvPr id="27" name="组合 26">
            <a:extLst>
              <a:ext uri="{FF2B5EF4-FFF2-40B4-BE49-F238E27FC236}">
                <a16:creationId xmlns:a16="http://schemas.microsoft.com/office/drawing/2014/main" id="{0C218D3C-5434-4037-ABE3-53D85F9C5831}"/>
              </a:ext>
            </a:extLst>
          </p:cNvPr>
          <p:cNvGrpSpPr/>
          <p:nvPr/>
        </p:nvGrpSpPr>
        <p:grpSpPr>
          <a:xfrm>
            <a:off x="816630" y="908326"/>
            <a:ext cx="2019876" cy="509896"/>
            <a:chOff x="888096" y="1000203"/>
            <a:chExt cx="4259825" cy="944066"/>
          </a:xfrm>
        </p:grpSpPr>
        <p:sp>
          <p:nvSpPr>
            <p:cNvPr id="28" name="矩形 27">
              <a:extLst>
                <a:ext uri="{FF2B5EF4-FFF2-40B4-BE49-F238E27FC236}">
                  <a16:creationId xmlns:a16="http://schemas.microsoft.com/office/drawing/2014/main" id="{32F371A6-2D9F-45E9-BA6B-3247DAA4A7AD}"/>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椭圆 28">
              <a:extLst>
                <a:ext uri="{FF2B5EF4-FFF2-40B4-BE49-F238E27FC236}">
                  <a16:creationId xmlns:a16="http://schemas.microsoft.com/office/drawing/2014/main" id="{58464D04-4880-4A06-839B-67F2C0B6A0FD}"/>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9">
              <a:extLst>
                <a:ext uri="{FF2B5EF4-FFF2-40B4-BE49-F238E27FC236}">
                  <a16:creationId xmlns:a16="http://schemas.microsoft.com/office/drawing/2014/main" id="{56A14267-ACE7-4765-9CEE-13CBF6550D52}"/>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30">
              <a:extLst>
                <a:ext uri="{FF2B5EF4-FFF2-40B4-BE49-F238E27FC236}">
                  <a16:creationId xmlns:a16="http://schemas.microsoft.com/office/drawing/2014/main" id="{10859BB4-B3F3-4560-87A9-B417123DDBC5}"/>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31">
              <a:extLst>
                <a:ext uri="{FF2B5EF4-FFF2-40B4-BE49-F238E27FC236}">
                  <a16:creationId xmlns:a16="http://schemas.microsoft.com/office/drawing/2014/main" id="{80C5BB3A-7070-4414-BDF0-B6F9287CA529}"/>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3" name="矩形 32">
            <a:extLst>
              <a:ext uri="{FF2B5EF4-FFF2-40B4-BE49-F238E27FC236}">
                <a16:creationId xmlns:a16="http://schemas.microsoft.com/office/drawing/2014/main" id="{C48AFF0A-EA97-4179-AF57-BD8983C39EBE}"/>
              </a:ext>
            </a:extLst>
          </p:cNvPr>
          <p:cNvSpPr/>
          <p:nvPr/>
        </p:nvSpPr>
        <p:spPr>
          <a:xfrm>
            <a:off x="947536" y="983702"/>
            <a:ext cx="1888970" cy="369332"/>
          </a:xfrm>
          <a:prstGeom prst="rect">
            <a:avLst/>
          </a:prstGeom>
        </p:spPr>
        <p:txBody>
          <a:bodyPr wrap="square">
            <a:spAutoFit/>
          </a:bodyPr>
          <a:lstStyle/>
          <a:p>
            <a:r>
              <a:rPr lang="zh-CN" altLang="en-US" dirty="0"/>
              <a:t>综合权重的确定</a:t>
            </a:r>
          </a:p>
        </p:txBody>
      </p:sp>
      <p:sp>
        <p:nvSpPr>
          <p:cNvPr id="2" name="Rectangle 2">
            <a:extLst>
              <a:ext uri="{FF2B5EF4-FFF2-40B4-BE49-F238E27FC236}">
                <a16:creationId xmlns:a16="http://schemas.microsoft.com/office/drawing/2014/main" id="{FBB7E9FF-54D3-45A8-B04A-984339848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7">
            <a:extLst>
              <a:ext uri="{FF2B5EF4-FFF2-40B4-BE49-F238E27FC236}">
                <a16:creationId xmlns:a16="http://schemas.microsoft.com/office/drawing/2014/main" id="{DEBB741A-AC95-47D7-9D09-63CB6BCD1D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5" name="Rectangle 13">
            <a:extLst>
              <a:ext uri="{FF2B5EF4-FFF2-40B4-BE49-F238E27FC236}">
                <a16:creationId xmlns:a16="http://schemas.microsoft.com/office/drawing/2014/main" id="{2ABA4CE0-9FB3-424A-8B71-5BCA3EC7E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a:extLst>
              <a:ext uri="{FF2B5EF4-FFF2-40B4-BE49-F238E27FC236}">
                <a16:creationId xmlns:a16="http://schemas.microsoft.com/office/drawing/2014/main" id="{B6BE21EA-7F61-457F-9F64-48D6C02AACB5}"/>
              </a:ext>
            </a:extLst>
          </p:cNvPr>
          <p:cNvSpPr/>
          <p:nvPr/>
        </p:nvSpPr>
        <p:spPr>
          <a:xfrm>
            <a:off x="0" y="60523"/>
            <a:ext cx="1813573" cy="307777"/>
          </a:xfrm>
          <a:prstGeom prst="rect">
            <a:avLst/>
          </a:prstGeom>
        </p:spPr>
        <p:txBody>
          <a:bodyPr wrap="none">
            <a:spAutoFit/>
          </a:bodyPr>
          <a:lstStyle/>
          <a:p>
            <a:r>
              <a:rPr lang="en-US" altLang="zh-CN" sz="1400" b="1" dirty="0"/>
              <a:t>PART FIVE </a:t>
            </a:r>
            <a:r>
              <a:rPr lang="zh-CN" altLang="en-US" sz="1400" b="1" dirty="0"/>
              <a:t>算例分析</a:t>
            </a:r>
          </a:p>
        </p:txBody>
      </p:sp>
      <p:sp>
        <p:nvSpPr>
          <p:cNvPr id="19" name="椭圆 18">
            <a:extLst>
              <a:ext uri="{FF2B5EF4-FFF2-40B4-BE49-F238E27FC236}">
                <a16:creationId xmlns:a16="http://schemas.microsoft.com/office/drawing/2014/main" id="{7B0E5580-542C-4DC7-88CC-C315C68CFFE9}"/>
              </a:ext>
            </a:extLst>
          </p:cNvPr>
          <p:cNvSpPr/>
          <p:nvPr/>
        </p:nvSpPr>
        <p:spPr>
          <a:xfrm>
            <a:off x="1767675" y="157740"/>
            <a:ext cx="130917" cy="11334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Tree>
    <p:extLst>
      <p:ext uri="{BB962C8B-B14F-4D97-AF65-F5344CB8AC3E}">
        <p14:creationId xmlns:p14="http://schemas.microsoft.com/office/powerpoint/2010/main" val="41127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234224" y="965935"/>
            <a:ext cx="1723549" cy="1384995"/>
          </a:xfrm>
          <a:prstGeom prst="rect">
            <a:avLst/>
          </a:prstGeom>
        </p:spPr>
        <p:txBody>
          <a:bodyPr wrap="none">
            <a:spAutoFit/>
          </a:bodyPr>
          <a:lstStyle/>
          <a:p>
            <a:pPr algn="ctr"/>
            <a:r>
              <a:rPr lang="zh-CN" altLang="en-US" sz="6000" dirty="0">
                <a:latin typeface="+mj-lt"/>
              </a:rPr>
              <a:t>目录</a:t>
            </a:r>
            <a:endParaRPr lang="en-US" altLang="zh-CN" sz="6000" dirty="0">
              <a:latin typeface="+mj-lt"/>
            </a:endParaRPr>
          </a:p>
          <a:p>
            <a:pPr algn="ctr"/>
            <a:r>
              <a:rPr lang="en-US" altLang="zh-CN" sz="2400" dirty="0">
                <a:latin typeface="+mj-lt"/>
              </a:rPr>
              <a:t>CONTENT</a:t>
            </a:r>
          </a:p>
        </p:txBody>
      </p:sp>
      <p:sp>
        <p:nvSpPr>
          <p:cNvPr id="16" name="文本框 15"/>
          <p:cNvSpPr txBox="1"/>
          <p:nvPr/>
        </p:nvSpPr>
        <p:spPr>
          <a:xfrm>
            <a:off x="726712" y="4550992"/>
            <a:ext cx="1461198"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ONE</a:t>
            </a:r>
            <a:endParaRPr lang="zh-CN" altLang="en-US" dirty="0">
              <a:latin typeface="+mj-lt"/>
              <a:ea typeface="微软雅黑" charset="0"/>
            </a:endParaRPr>
          </a:p>
        </p:txBody>
      </p:sp>
      <p:sp>
        <p:nvSpPr>
          <p:cNvPr id="17" name="文本框 16"/>
          <p:cNvSpPr txBox="1"/>
          <p:nvPr/>
        </p:nvSpPr>
        <p:spPr>
          <a:xfrm>
            <a:off x="2485256" y="4550992"/>
            <a:ext cx="1587032"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TWO</a:t>
            </a:r>
            <a:endParaRPr lang="zh-CN" altLang="en-US" dirty="0">
              <a:latin typeface="+mj-lt"/>
              <a:ea typeface="微软雅黑" charset="0"/>
            </a:endParaRPr>
          </a:p>
        </p:txBody>
      </p:sp>
      <p:sp>
        <p:nvSpPr>
          <p:cNvPr id="18" name="文本框 17"/>
          <p:cNvSpPr txBox="1"/>
          <p:nvPr/>
        </p:nvSpPr>
        <p:spPr>
          <a:xfrm>
            <a:off x="4309062" y="4550992"/>
            <a:ext cx="1712161"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THREE</a:t>
            </a:r>
            <a:endParaRPr lang="zh-CN" altLang="en-US" dirty="0">
              <a:latin typeface="+mj-lt"/>
              <a:ea typeface="微软雅黑" charset="0"/>
            </a:endParaRPr>
          </a:p>
        </p:txBody>
      </p:sp>
      <p:sp>
        <p:nvSpPr>
          <p:cNvPr id="19" name="文本框 18"/>
          <p:cNvSpPr txBox="1"/>
          <p:nvPr/>
        </p:nvSpPr>
        <p:spPr>
          <a:xfrm>
            <a:off x="6343140" y="4550992"/>
            <a:ext cx="1405108"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FOUR</a:t>
            </a:r>
            <a:endParaRPr kumimoji="1" lang="zh-CN" altLang="en-US" dirty="0">
              <a:latin typeface="+mj-lt"/>
              <a:ea typeface="微软雅黑" charset="0"/>
            </a:endParaRPr>
          </a:p>
        </p:txBody>
      </p:sp>
      <p:sp>
        <p:nvSpPr>
          <p:cNvPr id="20" name="文本框 19"/>
          <p:cNvSpPr txBox="1"/>
          <p:nvPr/>
        </p:nvSpPr>
        <p:spPr>
          <a:xfrm>
            <a:off x="8262732" y="4550992"/>
            <a:ext cx="1214679"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FIVE</a:t>
            </a:r>
            <a:endParaRPr kumimoji="1" lang="zh-CN" altLang="en-US" dirty="0">
              <a:latin typeface="+mj-lt"/>
              <a:ea typeface="微软雅黑" charset="0"/>
            </a:endParaRPr>
          </a:p>
        </p:txBody>
      </p:sp>
      <p:sp>
        <p:nvSpPr>
          <p:cNvPr id="21" name="文本框 20"/>
          <p:cNvSpPr txBox="1"/>
          <p:nvPr/>
        </p:nvSpPr>
        <p:spPr>
          <a:xfrm>
            <a:off x="10125106" y="4550992"/>
            <a:ext cx="1221273" cy="452432"/>
          </a:xfrm>
          <a:prstGeom prst="rect">
            <a:avLst/>
          </a:prstGeom>
          <a:noFill/>
        </p:spPr>
        <p:txBody>
          <a:bodyPr wrap="square" rtlCol="0">
            <a:spAutoFit/>
          </a:bodyPr>
          <a:lstStyle/>
          <a:p>
            <a:pPr algn="ctr" defTabSz="609585">
              <a:lnSpc>
                <a:spcPct val="130000"/>
              </a:lnSpc>
            </a:pPr>
            <a:r>
              <a:rPr lang="en-US" altLang="zh-CN" dirty="0">
                <a:latin typeface="+mj-lt"/>
                <a:ea typeface="微软雅黑" charset="0"/>
              </a:rPr>
              <a:t>PART</a:t>
            </a:r>
            <a:r>
              <a:rPr lang="zh-CN" altLang="en-US" dirty="0">
                <a:latin typeface="+mj-lt"/>
                <a:ea typeface="微软雅黑" charset="0"/>
              </a:rPr>
              <a:t> </a:t>
            </a:r>
            <a:r>
              <a:rPr lang="en-US" altLang="zh-CN" dirty="0">
                <a:latin typeface="+mj-lt"/>
                <a:ea typeface="微软雅黑" charset="0"/>
              </a:rPr>
              <a:t>SIX</a:t>
            </a:r>
            <a:endParaRPr kumimoji="1" lang="zh-CN" altLang="en-US" dirty="0">
              <a:latin typeface="+mj-lt"/>
              <a:ea typeface="微软雅黑" charset="0"/>
            </a:endParaRPr>
          </a:p>
        </p:txBody>
      </p:sp>
      <p:sp>
        <p:nvSpPr>
          <p:cNvPr id="22" name="文本框 21"/>
          <p:cNvSpPr txBox="1"/>
          <p:nvPr/>
        </p:nvSpPr>
        <p:spPr>
          <a:xfrm>
            <a:off x="581412" y="4086235"/>
            <a:ext cx="1751798" cy="597087"/>
          </a:xfrm>
          <a:prstGeom prst="rect">
            <a:avLst/>
          </a:prstGeom>
          <a:noFill/>
        </p:spPr>
        <p:txBody>
          <a:bodyPr wrap="square" rtlCol="0">
            <a:spAutoFit/>
          </a:bodyPr>
          <a:lstStyle/>
          <a:p>
            <a:pPr algn="ctr" defTabSz="609585">
              <a:lnSpc>
                <a:spcPct val="130000"/>
              </a:lnSpc>
            </a:pPr>
            <a:r>
              <a:rPr lang="zh-CN" altLang="en-US" sz="2800" b="1" dirty="0">
                <a:latin typeface="+mj-lt"/>
                <a:ea typeface="微软雅黑" charset="0"/>
              </a:rPr>
              <a:t>引言</a:t>
            </a:r>
          </a:p>
        </p:txBody>
      </p:sp>
      <p:sp>
        <p:nvSpPr>
          <p:cNvPr id="23" name="文本框 22"/>
          <p:cNvSpPr txBox="1"/>
          <p:nvPr/>
        </p:nvSpPr>
        <p:spPr>
          <a:xfrm>
            <a:off x="2380859" y="4086235"/>
            <a:ext cx="1751798" cy="597087"/>
          </a:xfrm>
          <a:prstGeom prst="rect">
            <a:avLst/>
          </a:prstGeom>
          <a:noFill/>
        </p:spPr>
        <p:txBody>
          <a:bodyPr wrap="square" rtlCol="0">
            <a:spAutoFit/>
          </a:bodyPr>
          <a:lstStyle/>
          <a:p>
            <a:pPr algn="ctr" defTabSz="609585">
              <a:lnSpc>
                <a:spcPct val="130000"/>
              </a:lnSpc>
            </a:pPr>
            <a:r>
              <a:rPr lang="zh-CN" altLang="en-US" sz="2800" b="1" dirty="0">
                <a:latin typeface="+mj-lt"/>
                <a:ea typeface="微软雅黑" charset="0"/>
              </a:rPr>
              <a:t>研究综述</a:t>
            </a:r>
          </a:p>
        </p:txBody>
      </p:sp>
      <p:sp>
        <p:nvSpPr>
          <p:cNvPr id="24" name="文本框 23"/>
          <p:cNvSpPr txBox="1"/>
          <p:nvPr/>
        </p:nvSpPr>
        <p:spPr>
          <a:xfrm>
            <a:off x="4284703" y="4086235"/>
            <a:ext cx="1751798" cy="652486"/>
          </a:xfrm>
          <a:prstGeom prst="rect">
            <a:avLst/>
          </a:prstGeom>
          <a:noFill/>
        </p:spPr>
        <p:txBody>
          <a:bodyPr wrap="square" rtlCol="0">
            <a:spAutoFit/>
          </a:bodyPr>
          <a:lstStyle/>
          <a:p>
            <a:pPr algn="ctr" defTabSz="609585">
              <a:lnSpc>
                <a:spcPct val="130000"/>
              </a:lnSpc>
            </a:pPr>
            <a:r>
              <a:rPr lang="zh-CN" altLang="en-US" sz="2800" b="1" dirty="0">
                <a:latin typeface="+mj-lt"/>
                <a:ea typeface="微软雅黑" charset="0"/>
              </a:rPr>
              <a:t>研究意义</a:t>
            </a:r>
          </a:p>
        </p:txBody>
      </p:sp>
      <p:sp>
        <p:nvSpPr>
          <p:cNvPr id="25" name="文本框 24"/>
          <p:cNvSpPr txBox="1"/>
          <p:nvPr/>
        </p:nvSpPr>
        <p:spPr>
          <a:xfrm>
            <a:off x="6090329" y="4166256"/>
            <a:ext cx="1997723" cy="492443"/>
          </a:xfrm>
          <a:prstGeom prst="rect">
            <a:avLst/>
          </a:prstGeom>
          <a:noFill/>
        </p:spPr>
        <p:txBody>
          <a:bodyPr wrap="square" rtlCol="0">
            <a:spAutoFit/>
          </a:bodyPr>
          <a:lstStyle/>
          <a:p>
            <a:pPr algn="ctr" defTabSz="609585">
              <a:lnSpc>
                <a:spcPct val="130000"/>
              </a:lnSpc>
            </a:pPr>
            <a:r>
              <a:rPr lang="zh-CN" altLang="en-US" sz="2000" b="1" dirty="0">
                <a:latin typeface="+mj-lt"/>
                <a:ea typeface="微软雅黑" charset="0"/>
              </a:rPr>
              <a:t>指标与模型构建</a:t>
            </a:r>
            <a:endParaRPr kumimoji="1" lang="zh-CN" altLang="en-US" sz="2000" b="1" dirty="0">
              <a:latin typeface="+mj-lt"/>
              <a:ea typeface="微软雅黑" charset="0"/>
            </a:endParaRPr>
          </a:p>
        </p:txBody>
      </p:sp>
      <p:sp>
        <p:nvSpPr>
          <p:cNvPr id="26" name="文本框 25"/>
          <p:cNvSpPr txBox="1"/>
          <p:nvPr/>
        </p:nvSpPr>
        <p:spPr>
          <a:xfrm>
            <a:off x="7994173" y="4086235"/>
            <a:ext cx="1751798" cy="597087"/>
          </a:xfrm>
          <a:prstGeom prst="rect">
            <a:avLst/>
          </a:prstGeom>
          <a:noFill/>
        </p:spPr>
        <p:txBody>
          <a:bodyPr wrap="square" rtlCol="0">
            <a:spAutoFit/>
          </a:bodyPr>
          <a:lstStyle/>
          <a:p>
            <a:pPr algn="ctr" defTabSz="609585">
              <a:lnSpc>
                <a:spcPct val="130000"/>
              </a:lnSpc>
            </a:pPr>
            <a:r>
              <a:rPr lang="zh-CN" altLang="en-US" sz="2800" b="1" dirty="0">
                <a:latin typeface="+mj-lt"/>
                <a:ea typeface="微软雅黑" charset="0"/>
              </a:rPr>
              <a:t>算例分析</a:t>
            </a:r>
            <a:endParaRPr kumimoji="1" lang="zh-CN" altLang="en-US" sz="2800" b="1" dirty="0">
              <a:latin typeface="+mj-lt"/>
              <a:ea typeface="微软雅黑" charset="0"/>
            </a:endParaRPr>
          </a:p>
        </p:txBody>
      </p:sp>
      <p:sp>
        <p:nvSpPr>
          <p:cNvPr id="27" name="文本框 26"/>
          <p:cNvSpPr txBox="1"/>
          <p:nvPr/>
        </p:nvSpPr>
        <p:spPr>
          <a:xfrm>
            <a:off x="9856547" y="4058535"/>
            <a:ext cx="1751798" cy="597087"/>
          </a:xfrm>
          <a:prstGeom prst="rect">
            <a:avLst/>
          </a:prstGeom>
          <a:noFill/>
        </p:spPr>
        <p:txBody>
          <a:bodyPr wrap="square" rtlCol="0">
            <a:spAutoFit/>
          </a:bodyPr>
          <a:lstStyle/>
          <a:p>
            <a:pPr algn="ctr" defTabSz="609585">
              <a:lnSpc>
                <a:spcPct val="130000"/>
              </a:lnSpc>
            </a:pPr>
            <a:r>
              <a:rPr lang="zh-CN" altLang="en-US" sz="2800" b="1" dirty="0">
                <a:latin typeface="+mj-lt"/>
                <a:ea typeface="微软雅黑" charset="0"/>
              </a:rPr>
              <a:t>结论建议</a:t>
            </a:r>
            <a:endParaRPr kumimoji="1" lang="zh-CN" altLang="en-US" sz="2800" b="1" dirty="0">
              <a:latin typeface="+mj-lt"/>
              <a:ea typeface="微软雅黑" charset="0"/>
            </a:endParaRPr>
          </a:p>
        </p:txBody>
      </p:sp>
      <p:sp>
        <p:nvSpPr>
          <p:cNvPr id="30" name="矩形 29"/>
          <p:cNvSpPr/>
          <p:nvPr/>
        </p:nvSpPr>
        <p:spPr>
          <a:xfrm>
            <a:off x="661823" y="5026276"/>
            <a:ext cx="1638300" cy="113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矩形 30"/>
          <p:cNvSpPr/>
          <p:nvPr/>
        </p:nvSpPr>
        <p:spPr>
          <a:xfrm>
            <a:off x="2522373" y="5026276"/>
            <a:ext cx="1638300" cy="113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p:cNvSpPr/>
          <p:nvPr/>
        </p:nvSpPr>
        <p:spPr>
          <a:xfrm>
            <a:off x="4382923" y="5026276"/>
            <a:ext cx="1638300" cy="113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p:cNvSpPr/>
          <p:nvPr/>
        </p:nvSpPr>
        <p:spPr>
          <a:xfrm>
            <a:off x="6245297" y="5026276"/>
            <a:ext cx="1638300" cy="11334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矩形 33"/>
          <p:cNvSpPr/>
          <p:nvPr/>
        </p:nvSpPr>
        <p:spPr>
          <a:xfrm>
            <a:off x="8107671" y="5026276"/>
            <a:ext cx="1638300" cy="113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矩形 34"/>
          <p:cNvSpPr/>
          <p:nvPr/>
        </p:nvSpPr>
        <p:spPr>
          <a:xfrm>
            <a:off x="9970045" y="5026276"/>
            <a:ext cx="1638300" cy="1133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矩形 28">
            <a:extLst>
              <a:ext uri="{FF2B5EF4-FFF2-40B4-BE49-F238E27FC236}">
                <a16:creationId xmlns:a16="http://schemas.microsoft.com/office/drawing/2014/main" id="{823DA2DA-2C22-441D-8424-8C41561891C9}"/>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23616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9BFCC94-FD1B-4B7D-B20B-693E0DBADBC9}"/>
              </a:ext>
            </a:extLst>
          </p:cNvPr>
          <p:cNvPicPr>
            <a:picLocks noChangeAspect="1"/>
          </p:cNvPicPr>
          <p:nvPr/>
        </p:nvPicPr>
        <p:blipFill>
          <a:blip r:embed="rId3"/>
          <a:stretch>
            <a:fillRect/>
          </a:stretch>
        </p:blipFill>
        <p:spPr>
          <a:xfrm>
            <a:off x="97655" y="1428453"/>
            <a:ext cx="8647671" cy="4250793"/>
          </a:xfrm>
          <a:prstGeom prst="rect">
            <a:avLst/>
          </a:prstGeom>
        </p:spPr>
      </p:pic>
      <p:sp>
        <p:nvSpPr>
          <p:cNvPr id="5" name="矩形 4">
            <a:extLst>
              <a:ext uri="{FF2B5EF4-FFF2-40B4-BE49-F238E27FC236}">
                <a16:creationId xmlns:a16="http://schemas.microsoft.com/office/drawing/2014/main" id="{F95D3B2A-A94B-418C-829B-4E0BC5411FF9}"/>
              </a:ext>
            </a:extLst>
          </p:cNvPr>
          <p:cNvSpPr/>
          <p:nvPr/>
        </p:nvSpPr>
        <p:spPr>
          <a:xfrm>
            <a:off x="0" y="60523"/>
            <a:ext cx="1813573" cy="307777"/>
          </a:xfrm>
          <a:prstGeom prst="rect">
            <a:avLst/>
          </a:prstGeom>
        </p:spPr>
        <p:txBody>
          <a:bodyPr wrap="none">
            <a:spAutoFit/>
          </a:bodyPr>
          <a:lstStyle/>
          <a:p>
            <a:r>
              <a:rPr lang="en-US" altLang="zh-CN" sz="1400" b="1" dirty="0"/>
              <a:t>PART FIVE </a:t>
            </a:r>
            <a:r>
              <a:rPr lang="zh-CN" altLang="en-US" sz="1400" b="1" dirty="0"/>
              <a:t>算例分析</a:t>
            </a:r>
          </a:p>
        </p:txBody>
      </p:sp>
      <p:sp>
        <p:nvSpPr>
          <p:cNvPr id="6" name="椭圆 5">
            <a:extLst>
              <a:ext uri="{FF2B5EF4-FFF2-40B4-BE49-F238E27FC236}">
                <a16:creationId xmlns:a16="http://schemas.microsoft.com/office/drawing/2014/main" id="{FB7432BC-8802-4F65-8630-C6693488DE0A}"/>
              </a:ext>
            </a:extLst>
          </p:cNvPr>
          <p:cNvSpPr/>
          <p:nvPr/>
        </p:nvSpPr>
        <p:spPr>
          <a:xfrm>
            <a:off x="1767675" y="157740"/>
            <a:ext cx="130917" cy="11334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Tree>
    <p:extLst>
      <p:ext uri="{BB962C8B-B14F-4D97-AF65-F5344CB8AC3E}">
        <p14:creationId xmlns:p14="http://schemas.microsoft.com/office/powerpoint/2010/main" val="2530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9620" y="1481030"/>
            <a:ext cx="6887425" cy="2332946"/>
          </a:xfrm>
          <a:prstGeom prst="rect">
            <a:avLst/>
          </a:prstGeom>
        </p:spPr>
        <p:txBody>
          <a:bodyPr wrap="square">
            <a:spAutoFit/>
          </a:bodyPr>
          <a:lstStyle/>
          <a:p>
            <a:pPr indent="324000">
              <a:lnSpc>
                <a:spcPct val="130000"/>
              </a:lnSpc>
            </a:pPr>
            <a:r>
              <a:rPr lang="en-US" altLang="zh-CN" sz="1400" dirty="0">
                <a:solidFill>
                  <a:schemeClr val="bg1">
                    <a:lumMod val="50000"/>
                  </a:schemeClr>
                </a:solidFill>
                <a:latin typeface="微软雅黑" charset="0"/>
                <a:ea typeface="微软雅黑" charset="0"/>
              </a:rPr>
              <a:t>(2)</a:t>
            </a:r>
            <a:r>
              <a:rPr lang="zh-CN" altLang="en-US" sz="1400" dirty="0">
                <a:solidFill>
                  <a:schemeClr val="bg1">
                    <a:lumMod val="50000"/>
                  </a:schemeClr>
                </a:solidFill>
                <a:latin typeface="微软雅黑" charset="0"/>
                <a:ea typeface="微软雅黑" charset="0"/>
              </a:rPr>
              <a:t>计算层次分析法权重。对原始判断矩阵</a:t>
            </a:r>
            <a:r>
              <a:rPr lang="en-US" altLang="zh-CN" sz="1400" dirty="0">
                <a:solidFill>
                  <a:schemeClr val="bg1">
                    <a:lumMod val="50000"/>
                  </a:schemeClr>
                </a:solidFill>
                <a:latin typeface="微软雅黑" charset="0"/>
                <a:ea typeface="微软雅黑" charset="0"/>
              </a:rPr>
              <a:t>A-B</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B1-C</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B2-C</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B3-C</a:t>
            </a:r>
            <a:r>
              <a:rPr lang="zh-CN" altLang="en-US" sz="1400" dirty="0">
                <a:solidFill>
                  <a:schemeClr val="bg1">
                    <a:lumMod val="50000"/>
                  </a:schemeClr>
                </a:solidFill>
                <a:latin typeface="微软雅黑" charset="0"/>
                <a:ea typeface="微软雅黑" charset="0"/>
              </a:rPr>
              <a:t>进行层次单排序、层次总排序，得到层次分析法权重</a:t>
            </a:r>
            <a:r>
              <a:rPr lang="en-US" altLang="zh-CN" sz="1400" dirty="0">
                <a:solidFill>
                  <a:schemeClr val="bg1">
                    <a:lumMod val="50000"/>
                  </a:schemeClr>
                </a:solidFill>
                <a:latin typeface="微软雅黑" charset="0"/>
                <a:ea typeface="微软雅黑" charset="0"/>
              </a:rPr>
              <a:t>Wi</a:t>
            </a:r>
            <a:r>
              <a:rPr lang="zh-CN" altLang="en-US" sz="1400" dirty="0">
                <a:solidFill>
                  <a:schemeClr val="bg1">
                    <a:lumMod val="50000"/>
                  </a:schemeClr>
                </a:solidFill>
                <a:latin typeface="微软雅黑" charset="0"/>
                <a:ea typeface="微软雅黑" charset="0"/>
              </a:rPr>
              <a:t>。经计算，矩阵</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、矩阵</a:t>
            </a:r>
            <a:r>
              <a:rPr lang="en-US" altLang="zh-CN" sz="1400" dirty="0">
                <a:solidFill>
                  <a:schemeClr val="bg1">
                    <a:lumMod val="50000"/>
                  </a:schemeClr>
                </a:solidFill>
                <a:latin typeface="微软雅黑" charset="0"/>
                <a:ea typeface="微软雅黑" charset="0"/>
              </a:rPr>
              <a:t>B1</a:t>
            </a:r>
            <a:r>
              <a:rPr lang="zh-CN" altLang="en-US" sz="1400" dirty="0">
                <a:solidFill>
                  <a:schemeClr val="bg1">
                    <a:lumMod val="50000"/>
                  </a:schemeClr>
                </a:solidFill>
                <a:latin typeface="微软雅黑" charset="0"/>
                <a:ea typeface="微软雅黑" charset="0"/>
              </a:rPr>
              <a:t>、矩阵</a:t>
            </a:r>
            <a:r>
              <a:rPr lang="en-US" altLang="zh-CN" sz="1400" dirty="0">
                <a:solidFill>
                  <a:schemeClr val="bg1">
                    <a:lumMod val="50000"/>
                  </a:schemeClr>
                </a:solidFill>
                <a:latin typeface="微软雅黑" charset="0"/>
                <a:ea typeface="微软雅黑" charset="0"/>
              </a:rPr>
              <a:t>B2</a:t>
            </a:r>
            <a:r>
              <a:rPr lang="zh-CN" altLang="en-US" sz="1400" dirty="0">
                <a:solidFill>
                  <a:schemeClr val="bg1">
                    <a:lumMod val="50000"/>
                  </a:schemeClr>
                </a:solidFill>
                <a:latin typeface="微软雅黑" charset="0"/>
                <a:ea typeface="微软雅黑" charset="0"/>
              </a:rPr>
              <a:t>、矩阵</a:t>
            </a:r>
            <a:r>
              <a:rPr lang="en-US" altLang="zh-CN" sz="1400" dirty="0">
                <a:solidFill>
                  <a:schemeClr val="bg1">
                    <a:lumMod val="50000"/>
                  </a:schemeClr>
                </a:solidFill>
                <a:latin typeface="微软雅黑" charset="0"/>
                <a:ea typeface="微软雅黑" charset="0"/>
              </a:rPr>
              <a:t>B3</a:t>
            </a:r>
            <a:r>
              <a:rPr lang="zh-CN" altLang="en-US" sz="1400" dirty="0">
                <a:solidFill>
                  <a:schemeClr val="bg1">
                    <a:lumMod val="50000"/>
                  </a:schemeClr>
                </a:solidFill>
                <a:latin typeface="微软雅黑" charset="0"/>
                <a:ea typeface="微软雅黑" charset="0"/>
              </a:rPr>
              <a:t>的一致性比例分别为</a:t>
            </a:r>
            <a:r>
              <a:rPr lang="en-US" altLang="zh-CN" sz="1400" dirty="0">
                <a:solidFill>
                  <a:schemeClr val="bg1">
                    <a:lumMod val="50000"/>
                  </a:schemeClr>
                </a:solidFill>
                <a:latin typeface="微软雅黑" charset="0"/>
                <a:ea typeface="微软雅黑" charset="0"/>
              </a:rPr>
              <a:t>0.0036</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0.0441</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0.0343</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0.0589</a:t>
            </a:r>
            <a:r>
              <a:rPr lang="zh-CN" altLang="en-US" sz="1400" dirty="0">
                <a:solidFill>
                  <a:schemeClr val="bg1">
                    <a:lumMod val="50000"/>
                  </a:schemeClr>
                </a:solidFill>
                <a:latin typeface="微软雅黑" charset="0"/>
                <a:ea typeface="微软雅黑" charset="0"/>
              </a:rPr>
              <a:t>，均小于临界值</a:t>
            </a:r>
            <a:r>
              <a:rPr lang="en-US" altLang="zh-CN" sz="1400" dirty="0">
                <a:solidFill>
                  <a:schemeClr val="bg1">
                    <a:lumMod val="50000"/>
                  </a:schemeClr>
                </a:solidFill>
                <a:latin typeface="微软雅黑" charset="0"/>
                <a:ea typeface="微软雅黑" charset="0"/>
              </a:rPr>
              <a:t>0.1</a:t>
            </a:r>
            <a:r>
              <a:rPr lang="zh-CN" altLang="en-US" sz="1400" dirty="0">
                <a:solidFill>
                  <a:schemeClr val="bg1">
                    <a:lumMod val="50000"/>
                  </a:schemeClr>
                </a:solidFill>
                <a:latin typeface="微软雅黑" charset="0"/>
                <a:ea typeface="微软雅黑" charset="0"/>
              </a:rPr>
              <a:t>，一致性检验通过。</a:t>
            </a:r>
          </a:p>
          <a:p>
            <a:pPr indent="324000">
              <a:lnSpc>
                <a:spcPct val="130000"/>
              </a:lnSpc>
            </a:pPr>
            <a:r>
              <a:rPr lang="en-US" altLang="zh-CN" sz="1400" dirty="0">
                <a:solidFill>
                  <a:schemeClr val="bg1">
                    <a:lumMod val="50000"/>
                  </a:schemeClr>
                </a:solidFill>
                <a:latin typeface="微软雅黑" charset="0"/>
                <a:ea typeface="微软雅黑" charset="0"/>
              </a:rPr>
              <a:t>(3)</a:t>
            </a:r>
            <a:r>
              <a:rPr lang="zh-CN" altLang="en-US" sz="1400" dirty="0">
                <a:solidFill>
                  <a:schemeClr val="bg1">
                    <a:lumMod val="50000"/>
                  </a:schemeClr>
                </a:solidFill>
                <a:latin typeface="微软雅黑" charset="0"/>
                <a:ea typeface="微软雅黑" charset="0"/>
              </a:rPr>
              <a:t>计算熵值法权重。对济南</a:t>
            </a:r>
            <a:r>
              <a:rPr lang="en-US" altLang="zh-CN" sz="1400" dirty="0">
                <a:solidFill>
                  <a:schemeClr val="bg1">
                    <a:lumMod val="50000"/>
                  </a:schemeClr>
                </a:solidFill>
                <a:latin typeface="微软雅黑" charset="0"/>
                <a:ea typeface="微软雅黑" charset="0"/>
              </a:rPr>
              <a:t>2010-2014</a:t>
            </a:r>
            <a:r>
              <a:rPr lang="zh-CN" altLang="en-US" sz="1400" dirty="0">
                <a:solidFill>
                  <a:schemeClr val="bg1">
                    <a:lumMod val="50000"/>
                  </a:schemeClr>
                </a:solidFill>
                <a:latin typeface="微软雅黑" charset="0"/>
                <a:ea typeface="微软雅黑" charset="0"/>
              </a:rPr>
              <a:t>年</a:t>
            </a:r>
            <a:r>
              <a:rPr lang="en-US" altLang="zh-CN" sz="1400" dirty="0">
                <a:solidFill>
                  <a:schemeClr val="bg1">
                    <a:lumMod val="50000"/>
                  </a:schemeClr>
                </a:solidFill>
                <a:latin typeface="微软雅黑" charset="0"/>
                <a:ea typeface="微软雅黑" charset="0"/>
              </a:rPr>
              <a:t>20</a:t>
            </a:r>
            <a:r>
              <a:rPr lang="zh-CN" altLang="en-US" sz="1400" dirty="0">
                <a:solidFill>
                  <a:schemeClr val="bg1">
                    <a:lumMod val="50000"/>
                  </a:schemeClr>
                </a:solidFill>
                <a:latin typeface="微软雅黑" charset="0"/>
                <a:ea typeface="微软雅黑" charset="0"/>
              </a:rPr>
              <a:t>个评价指标原始数据进行归一化，经计算得到熵值法权重</a:t>
            </a:r>
            <a:r>
              <a:rPr lang="en-US" altLang="zh-CN" sz="1400" dirty="0" err="1">
                <a:solidFill>
                  <a:schemeClr val="bg1">
                    <a:lumMod val="50000"/>
                  </a:schemeClr>
                </a:solidFill>
                <a:latin typeface="微软雅黑" charset="0"/>
                <a:ea typeface="微软雅黑" charset="0"/>
              </a:rPr>
              <a:t>Wj</a:t>
            </a:r>
            <a:r>
              <a:rPr lang="zh-CN" altLang="en-US" sz="1400" dirty="0">
                <a:solidFill>
                  <a:schemeClr val="bg1">
                    <a:lumMod val="50000"/>
                  </a:schemeClr>
                </a:solidFill>
                <a:latin typeface="微软雅黑" charset="0"/>
                <a:ea typeface="微软雅黑" charset="0"/>
              </a:rPr>
              <a:t>。</a:t>
            </a:r>
          </a:p>
          <a:p>
            <a:pPr indent="324000">
              <a:lnSpc>
                <a:spcPct val="130000"/>
              </a:lnSpc>
            </a:pPr>
            <a:r>
              <a:rPr lang="en-US" altLang="zh-CN" sz="1400" dirty="0">
                <a:solidFill>
                  <a:schemeClr val="bg1">
                    <a:lumMod val="50000"/>
                  </a:schemeClr>
                </a:solidFill>
                <a:latin typeface="微软雅黑" charset="0"/>
                <a:ea typeface="微软雅黑" charset="0"/>
              </a:rPr>
              <a:t>(4)</a:t>
            </a:r>
            <a:r>
              <a:rPr lang="zh-CN" altLang="en-US" sz="1400" dirty="0">
                <a:solidFill>
                  <a:schemeClr val="bg1">
                    <a:lumMod val="50000"/>
                  </a:schemeClr>
                </a:solidFill>
                <a:latin typeface="微软雅黑" charset="0"/>
                <a:ea typeface="微软雅黑" charset="0"/>
              </a:rPr>
              <a:t>计算直线加权综合权重。利用公式</a:t>
            </a:r>
            <a:r>
              <a:rPr lang="en-US" altLang="zh-CN" sz="1400" dirty="0">
                <a:solidFill>
                  <a:schemeClr val="bg1">
                    <a:lumMod val="50000"/>
                  </a:schemeClr>
                </a:solidFill>
                <a:latin typeface="微软雅黑" charset="0"/>
                <a:ea typeface="微软雅黑" charset="0"/>
              </a:rPr>
              <a:t>(2-1)</a:t>
            </a:r>
            <a:r>
              <a:rPr lang="zh-CN" altLang="en-US" sz="1400" dirty="0">
                <a:solidFill>
                  <a:schemeClr val="bg1">
                    <a:lumMod val="50000"/>
                  </a:schemeClr>
                </a:solidFill>
                <a:latin typeface="微软雅黑" charset="0"/>
                <a:ea typeface="微软雅黑" charset="0"/>
              </a:rPr>
              <a:t>，取</a:t>
            </a:r>
            <a:r>
              <a:rPr lang="en-US" altLang="zh-CN" sz="1400" dirty="0">
                <a:solidFill>
                  <a:schemeClr val="bg1">
                    <a:lumMod val="50000"/>
                  </a:schemeClr>
                </a:solidFill>
                <a:latin typeface="微软雅黑" charset="0"/>
                <a:ea typeface="微软雅黑" charset="0"/>
              </a:rPr>
              <a:t>α=0.6</a:t>
            </a:r>
            <a:r>
              <a:rPr lang="zh-CN" altLang="en-US" sz="1400" dirty="0">
                <a:solidFill>
                  <a:schemeClr val="bg1">
                    <a:lumMod val="50000"/>
                  </a:schemeClr>
                </a:solidFill>
                <a:latin typeface="微软雅黑" charset="0"/>
                <a:ea typeface="微软雅黑" charset="0"/>
              </a:rPr>
              <a:t>，得到总权重。</a:t>
            </a:r>
            <a:r>
              <a:rPr lang="en-US" altLang="zh-CN" sz="1400" dirty="0">
                <a:solidFill>
                  <a:schemeClr val="bg1">
                    <a:lumMod val="50000"/>
                  </a:schemeClr>
                </a:solidFill>
                <a:latin typeface="微软雅黑" charset="0"/>
                <a:ea typeface="微软雅黑" charset="0"/>
              </a:rPr>
              <a:t>20</a:t>
            </a:r>
            <a:r>
              <a:rPr lang="zh-CN" altLang="en-US" sz="1400" dirty="0">
                <a:solidFill>
                  <a:schemeClr val="bg1">
                    <a:lumMod val="50000"/>
                  </a:schemeClr>
                </a:solidFill>
                <a:latin typeface="微软雅黑" charset="0"/>
                <a:ea typeface="微软雅黑" charset="0"/>
              </a:rPr>
              <a:t>个指标的层次分析法权重、熵值法权重、总权重如表</a:t>
            </a:r>
            <a:r>
              <a:rPr lang="en-US" altLang="zh-CN" sz="1400" dirty="0">
                <a:solidFill>
                  <a:schemeClr val="bg1">
                    <a:lumMod val="50000"/>
                  </a:schemeClr>
                </a:solidFill>
                <a:latin typeface="微软雅黑" charset="0"/>
                <a:ea typeface="微软雅黑" charset="0"/>
              </a:rPr>
              <a:t>2</a:t>
            </a:r>
            <a:r>
              <a:rPr lang="zh-CN" altLang="en-US" sz="1400" dirty="0">
                <a:solidFill>
                  <a:schemeClr val="bg1">
                    <a:lumMod val="50000"/>
                  </a:schemeClr>
                </a:solidFill>
                <a:latin typeface="微软雅黑" charset="0"/>
                <a:ea typeface="微软雅黑" charset="0"/>
              </a:rPr>
              <a:t>所示。</a:t>
            </a:r>
          </a:p>
        </p:txBody>
      </p:sp>
      <p:grpSp>
        <p:nvGrpSpPr>
          <p:cNvPr id="27" name="组合 26">
            <a:extLst>
              <a:ext uri="{FF2B5EF4-FFF2-40B4-BE49-F238E27FC236}">
                <a16:creationId xmlns:a16="http://schemas.microsoft.com/office/drawing/2014/main" id="{0C218D3C-5434-4037-ABE3-53D85F9C5831}"/>
              </a:ext>
            </a:extLst>
          </p:cNvPr>
          <p:cNvGrpSpPr/>
          <p:nvPr/>
        </p:nvGrpSpPr>
        <p:grpSpPr>
          <a:xfrm>
            <a:off x="816630" y="908326"/>
            <a:ext cx="2019876" cy="509896"/>
            <a:chOff x="888096" y="1000203"/>
            <a:chExt cx="4259825" cy="944066"/>
          </a:xfrm>
        </p:grpSpPr>
        <p:sp>
          <p:nvSpPr>
            <p:cNvPr id="28" name="矩形 27">
              <a:extLst>
                <a:ext uri="{FF2B5EF4-FFF2-40B4-BE49-F238E27FC236}">
                  <a16:creationId xmlns:a16="http://schemas.microsoft.com/office/drawing/2014/main" id="{32F371A6-2D9F-45E9-BA6B-3247DAA4A7AD}"/>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椭圆 28">
              <a:extLst>
                <a:ext uri="{FF2B5EF4-FFF2-40B4-BE49-F238E27FC236}">
                  <a16:creationId xmlns:a16="http://schemas.microsoft.com/office/drawing/2014/main" id="{58464D04-4880-4A06-839B-67F2C0B6A0FD}"/>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椭圆 29">
              <a:extLst>
                <a:ext uri="{FF2B5EF4-FFF2-40B4-BE49-F238E27FC236}">
                  <a16:creationId xmlns:a16="http://schemas.microsoft.com/office/drawing/2014/main" id="{56A14267-ACE7-4765-9CEE-13CBF6550D52}"/>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椭圆 30">
              <a:extLst>
                <a:ext uri="{FF2B5EF4-FFF2-40B4-BE49-F238E27FC236}">
                  <a16:creationId xmlns:a16="http://schemas.microsoft.com/office/drawing/2014/main" id="{10859BB4-B3F3-4560-87A9-B417123DDBC5}"/>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椭圆 31">
              <a:extLst>
                <a:ext uri="{FF2B5EF4-FFF2-40B4-BE49-F238E27FC236}">
                  <a16:creationId xmlns:a16="http://schemas.microsoft.com/office/drawing/2014/main" id="{80C5BB3A-7070-4414-BDF0-B6F9287CA529}"/>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3" name="矩形 32">
            <a:extLst>
              <a:ext uri="{FF2B5EF4-FFF2-40B4-BE49-F238E27FC236}">
                <a16:creationId xmlns:a16="http://schemas.microsoft.com/office/drawing/2014/main" id="{C48AFF0A-EA97-4179-AF57-BD8983C39EBE}"/>
              </a:ext>
            </a:extLst>
          </p:cNvPr>
          <p:cNvSpPr/>
          <p:nvPr/>
        </p:nvSpPr>
        <p:spPr>
          <a:xfrm>
            <a:off x="947536" y="983702"/>
            <a:ext cx="1888970" cy="369332"/>
          </a:xfrm>
          <a:prstGeom prst="rect">
            <a:avLst/>
          </a:prstGeom>
        </p:spPr>
        <p:txBody>
          <a:bodyPr wrap="square">
            <a:spAutoFit/>
          </a:bodyPr>
          <a:lstStyle/>
          <a:p>
            <a:r>
              <a:rPr lang="zh-CN" altLang="en-US" dirty="0"/>
              <a:t>综合权重的确定</a:t>
            </a:r>
          </a:p>
        </p:txBody>
      </p:sp>
      <p:sp>
        <p:nvSpPr>
          <p:cNvPr id="2" name="Rectangle 2">
            <a:extLst>
              <a:ext uri="{FF2B5EF4-FFF2-40B4-BE49-F238E27FC236}">
                <a16:creationId xmlns:a16="http://schemas.microsoft.com/office/drawing/2014/main" id="{FBB7E9FF-54D3-45A8-B04A-984339848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7">
            <a:extLst>
              <a:ext uri="{FF2B5EF4-FFF2-40B4-BE49-F238E27FC236}">
                <a16:creationId xmlns:a16="http://schemas.microsoft.com/office/drawing/2014/main" id="{DEBB741A-AC95-47D7-9D09-63CB6BCD1D6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5" name="Rectangle 13">
            <a:extLst>
              <a:ext uri="{FF2B5EF4-FFF2-40B4-BE49-F238E27FC236}">
                <a16:creationId xmlns:a16="http://schemas.microsoft.com/office/drawing/2014/main" id="{2ABA4CE0-9FB3-424A-8B71-5BCA3EC7E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a:extLst>
              <a:ext uri="{FF2B5EF4-FFF2-40B4-BE49-F238E27FC236}">
                <a16:creationId xmlns:a16="http://schemas.microsoft.com/office/drawing/2014/main" id="{B6BE21EA-7F61-457F-9F64-48D6C02AACB5}"/>
              </a:ext>
            </a:extLst>
          </p:cNvPr>
          <p:cNvSpPr/>
          <p:nvPr/>
        </p:nvSpPr>
        <p:spPr>
          <a:xfrm>
            <a:off x="0" y="60523"/>
            <a:ext cx="1813573" cy="307777"/>
          </a:xfrm>
          <a:prstGeom prst="rect">
            <a:avLst/>
          </a:prstGeom>
        </p:spPr>
        <p:txBody>
          <a:bodyPr wrap="none">
            <a:spAutoFit/>
          </a:bodyPr>
          <a:lstStyle/>
          <a:p>
            <a:r>
              <a:rPr lang="en-US" altLang="zh-CN" sz="1400" b="1" dirty="0"/>
              <a:t>PART FIVE </a:t>
            </a:r>
            <a:r>
              <a:rPr lang="zh-CN" altLang="en-US" sz="1400" b="1" dirty="0"/>
              <a:t>算例分析</a:t>
            </a:r>
          </a:p>
        </p:txBody>
      </p:sp>
      <p:sp>
        <p:nvSpPr>
          <p:cNvPr id="19" name="椭圆 18">
            <a:extLst>
              <a:ext uri="{FF2B5EF4-FFF2-40B4-BE49-F238E27FC236}">
                <a16:creationId xmlns:a16="http://schemas.microsoft.com/office/drawing/2014/main" id="{7B0E5580-542C-4DC7-88CC-C315C68CFFE9}"/>
              </a:ext>
            </a:extLst>
          </p:cNvPr>
          <p:cNvSpPr/>
          <p:nvPr/>
        </p:nvSpPr>
        <p:spPr>
          <a:xfrm>
            <a:off x="1767675" y="157740"/>
            <a:ext cx="130917" cy="11334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3" name="图片 2">
            <a:extLst>
              <a:ext uri="{FF2B5EF4-FFF2-40B4-BE49-F238E27FC236}">
                <a16:creationId xmlns:a16="http://schemas.microsoft.com/office/drawing/2014/main" id="{FC222620-3883-4AE2-B199-1AFDD7D4207A}"/>
              </a:ext>
            </a:extLst>
          </p:cNvPr>
          <p:cNvPicPr>
            <a:picLocks noChangeAspect="1"/>
          </p:cNvPicPr>
          <p:nvPr/>
        </p:nvPicPr>
        <p:blipFill>
          <a:blip r:embed="rId3"/>
          <a:stretch>
            <a:fillRect/>
          </a:stretch>
        </p:blipFill>
        <p:spPr>
          <a:xfrm>
            <a:off x="7162704" y="1418222"/>
            <a:ext cx="5760291" cy="4596219"/>
          </a:xfrm>
          <a:prstGeom prst="rect">
            <a:avLst/>
          </a:prstGeom>
        </p:spPr>
      </p:pic>
    </p:spTree>
    <p:extLst>
      <p:ext uri="{BB962C8B-B14F-4D97-AF65-F5344CB8AC3E}">
        <p14:creationId xmlns:p14="http://schemas.microsoft.com/office/powerpoint/2010/main" val="422089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 SIX</a:t>
            </a:r>
          </a:p>
        </p:txBody>
      </p:sp>
      <p:sp>
        <p:nvSpPr>
          <p:cNvPr id="3" name="文本框 2"/>
          <p:cNvSpPr txBox="1"/>
          <p:nvPr/>
        </p:nvSpPr>
        <p:spPr>
          <a:xfrm>
            <a:off x="3936733" y="2417412"/>
            <a:ext cx="4318534" cy="1173976"/>
          </a:xfrm>
          <a:prstGeom prst="rect">
            <a:avLst/>
          </a:prstGeom>
          <a:noFill/>
        </p:spPr>
        <p:txBody>
          <a:bodyPr wrap="square" rtlCol="0">
            <a:spAutoFit/>
          </a:bodyPr>
          <a:lstStyle/>
          <a:p>
            <a:pPr algn="ctr" defTabSz="609585">
              <a:lnSpc>
                <a:spcPct val="130000"/>
              </a:lnSpc>
            </a:pPr>
            <a:r>
              <a:rPr lang="zh-CN" altLang="en-US" sz="6000" dirty="0">
                <a:latin typeface="+mj-lt"/>
                <a:ea typeface="微软雅黑" charset="0"/>
              </a:rPr>
              <a:t>结论与建议</a:t>
            </a:r>
          </a:p>
        </p:txBody>
      </p:sp>
      <p:sp>
        <p:nvSpPr>
          <p:cNvPr id="4" name="矩形 3"/>
          <p:cNvSpPr/>
          <p:nvPr/>
        </p:nvSpPr>
        <p:spPr>
          <a:xfrm>
            <a:off x="4889817" y="4139690"/>
            <a:ext cx="2412366" cy="1133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DA309B96-0785-497C-9619-F3AF55B9A158}"/>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174008911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0EC84D7-01C5-41A8-9B8A-F982B5B396FC}"/>
              </a:ext>
            </a:extLst>
          </p:cNvPr>
          <p:cNvPicPr>
            <a:picLocks noChangeAspect="1"/>
          </p:cNvPicPr>
          <p:nvPr/>
        </p:nvPicPr>
        <p:blipFill>
          <a:blip r:embed="rId2"/>
          <a:stretch>
            <a:fillRect/>
          </a:stretch>
        </p:blipFill>
        <p:spPr>
          <a:xfrm>
            <a:off x="542536" y="777878"/>
            <a:ext cx="5760291" cy="4943679"/>
          </a:xfrm>
          <a:prstGeom prst="rect">
            <a:avLst/>
          </a:prstGeom>
        </p:spPr>
      </p:pic>
      <p:sp>
        <p:nvSpPr>
          <p:cNvPr id="5" name="矩形 4"/>
          <p:cNvSpPr/>
          <p:nvPr/>
        </p:nvSpPr>
        <p:spPr>
          <a:xfrm>
            <a:off x="6302827" y="897463"/>
            <a:ext cx="1959430" cy="523220"/>
          </a:xfrm>
          <a:prstGeom prst="rect">
            <a:avLst/>
          </a:prstGeom>
        </p:spPr>
        <p:txBody>
          <a:bodyPr wrap="square">
            <a:spAutoFit/>
          </a:bodyPr>
          <a:lstStyle/>
          <a:p>
            <a:r>
              <a:rPr lang="zh-CN" altLang="en-US" sz="2800" b="1" dirty="0"/>
              <a:t>评价结果</a:t>
            </a:r>
          </a:p>
        </p:txBody>
      </p:sp>
      <p:sp>
        <p:nvSpPr>
          <p:cNvPr id="8" name="矩形 7"/>
          <p:cNvSpPr/>
          <p:nvPr/>
        </p:nvSpPr>
        <p:spPr>
          <a:xfrm>
            <a:off x="6302827" y="1540268"/>
            <a:ext cx="5463817" cy="2052870"/>
          </a:xfrm>
          <a:prstGeom prst="rect">
            <a:avLst/>
          </a:prstGeom>
        </p:spPr>
        <p:txBody>
          <a:bodyPr wrap="square">
            <a:spAutoFit/>
          </a:bodyPr>
          <a:lstStyle/>
          <a:p>
            <a:pPr lvl="0" indent="324000">
              <a:lnSpc>
                <a:spcPct val="130000"/>
              </a:lnSpc>
            </a:pPr>
            <a:r>
              <a:rPr lang="zh-CN" altLang="en-US" sz="1400" dirty="0">
                <a:solidFill>
                  <a:schemeClr val="bg1">
                    <a:lumMod val="50000"/>
                  </a:schemeClr>
                </a:solidFill>
                <a:latin typeface="微软雅黑" charset="0"/>
                <a:ea typeface="微软雅黑" charset="0"/>
              </a:rPr>
              <a:t>济南</a:t>
            </a:r>
            <a:r>
              <a:rPr lang="en-US" altLang="zh-CN" sz="1400" dirty="0">
                <a:solidFill>
                  <a:schemeClr val="bg1">
                    <a:lumMod val="50000"/>
                  </a:schemeClr>
                </a:solidFill>
                <a:latin typeface="微软雅黑" charset="0"/>
                <a:ea typeface="微软雅黑" charset="0"/>
              </a:rPr>
              <a:t>20</a:t>
            </a:r>
            <a:r>
              <a:rPr lang="zh-CN" altLang="en-US" sz="1400" dirty="0">
                <a:solidFill>
                  <a:schemeClr val="bg1">
                    <a:lumMod val="50000"/>
                  </a:schemeClr>
                </a:solidFill>
                <a:latin typeface="微软雅黑" charset="0"/>
                <a:ea typeface="微软雅黑" charset="0"/>
              </a:rPr>
              <a:t>指标</a:t>
            </a:r>
            <a:r>
              <a:rPr lang="zh-CN" altLang="en-US" sz="1400" b="1" dirty="0">
                <a:solidFill>
                  <a:schemeClr val="bg1">
                    <a:lumMod val="50000"/>
                  </a:schemeClr>
                </a:solidFill>
                <a:latin typeface="微软雅黑" charset="0"/>
                <a:ea typeface="微软雅黑" charset="0"/>
              </a:rPr>
              <a:t>数据主要来源</a:t>
            </a:r>
            <a:r>
              <a:rPr lang="zh-CN" altLang="en-US" sz="1400" dirty="0">
                <a:solidFill>
                  <a:schemeClr val="bg1">
                    <a:lumMod val="50000"/>
                  </a:schemeClr>
                </a:solidFill>
                <a:latin typeface="微软雅黑" charset="0"/>
                <a:ea typeface="微软雅黑" charset="0"/>
              </a:rPr>
              <a:t>于</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中国房地产统计年鉴</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山东统计年鉴</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济南统计年鉴</a:t>
            </a:r>
            <a:r>
              <a:rPr lang="en-US" altLang="zh-CN" sz="1400" dirty="0">
                <a:solidFill>
                  <a:schemeClr val="bg1">
                    <a:lumMod val="50000"/>
                  </a:schemeClr>
                </a:solidFill>
                <a:latin typeface="微软雅黑" charset="0"/>
                <a:ea typeface="微软雅黑" charset="0"/>
              </a:rPr>
              <a:t>》</a:t>
            </a:r>
            <a:r>
              <a:rPr lang="zh-CN" altLang="en-US" sz="1400" dirty="0">
                <a:solidFill>
                  <a:schemeClr val="bg1">
                    <a:lumMod val="50000"/>
                  </a:schemeClr>
                </a:solidFill>
                <a:latin typeface="微软雅黑" charset="0"/>
                <a:ea typeface="微软雅黑" charset="0"/>
              </a:rPr>
              <a:t>以及济南历年房地产市场运行情况分析报告等官方统计数据和权威数据库，济南人民政府网站、统计局网站、国土资源局网站、住房城乡建设局网站、人民银行网站、住房公积金中心等官方网站以及</a:t>
            </a:r>
            <a:r>
              <a:rPr lang="en-US" altLang="zh-CN" sz="1400" dirty="0">
                <a:solidFill>
                  <a:schemeClr val="bg1">
                    <a:lumMod val="50000"/>
                  </a:schemeClr>
                </a:solidFill>
                <a:latin typeface="微软雅黑" charset="0"/>
                <a:ea typeface="微软雅黑" charset="0"/>
              </a:rPr>
              <a:t>Wind</a:t>
            </a:r>
            <a:r>
              <a:rPr lang="zh-CN" altLang="en-US" sz="1400" dirty="0">
                <a:solidFill>
                  <a:schemeClr val="bg1">
                    <a:lumMod val="50000"/>
                  </a:schemeClr>
                </a:solidFill>
                <a:latin typeface="微软雅黑" charset="0"/>
                <a:ea typeface="微软雅黑" charset="0"/>
              </a:rPr>
              <a:t>经济数据库等相关数据。经过查询、计算、分析、汇总，得到济南市</a:t>
            </a:r>
            <a:r>
              <a:rPr lang="en-US" altLang="zh-CN" sz="1400" dirty="0">
                <a:solidFill>
                  <a:schemeClr val="bg1">
                    <a:lumMod val="50000"/>
                  </a:schemeClr>
                </a:solidFill>
                <a:latin typeface="微软雅黑" charset="0"/>
                <a:ea typeface="微软雅黑" charset="0"/>
              </a:rPr>
              <a:t>2010-2014</a:t>
            </a:r>
            <a:r>
              <a:rPr lang="zh-CN" altLang="en-US" sz="1400" dirty="0">
                <a:solidFill>
                  <a:schemeClr val="bg1">
                    <a:lumMod val="50000"/>
                  </a:schemeClr>
                </a:solidFill>
                <a:latin typeface="微软雅黑" charset="0"/>
                <a:ea typeface="微软雅黑" charset="0"/>
              </a:rPr>
              <a:t>年房地产市场风险评价指标数据。对数据进行描述统计，如表</a:t>
            </a:r>
            <a:r>
              <a:rPr lang="en-US" altLang="zh-CN" sz="1400" dirty="0">
                <a:solidFill>
                  <a:schemeClr val="bg1">
                    <a:lumMod val="50000"/>
                  </a:schemeClr>
                </a:solidFill>
                <a:latin typeface="微软雅黑" charset="0"/>
                <a:ea typeface="微软雅黑" charset="0"/>
              </a:rPr>
              <a:t>3</a:t>
            </a:r>
            <a:r>
              <a:rPr lang="zh-CN" altLang="en-US" sz="1400" dirty="0">
                <a:solidFill>
                  <a:schemeClr val="bg1">
                    <a:lumMod val="50000"/>
                  </a:schemeClr>
                </a:solidFill>
                <a:latin typeface="微软雅黑" charset="0"/>
                <a:ea typeface="微软雅黑" charset="0"/>
              </a:rPr>
              <a:t>所示。</a:t>
            </a:r>
          </a:p>
        </p:txBody>
      </p:sp>
      <p:sp>
        <p:nvSpPr>
          <p:cNvPr id="31" name="矩形 30">
            <a:extLst>
              <a:ext uri="{FF2B5EF4-FFF2-40B4-BE49-F238E27FC236}">
                <a16:creationId xmlns:a16="http://schemas.microsoft.com/office/drawing/2014/main" id="{452E75EB-FB00-403E-8FEF-FAEBE784E23C}"/>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32" name="椭圆 31">
            <a:extLst>
              <a:ext uri="{FF2B5EF4-FFF2-40B4-BE49-F238E27FC236}">
                <a16:creationId xmlns:a16="http://schemas.microsoft.com/office/drawing/2014/main" id="{487B321E-3EE1-4975-979A-9A50F82F957D}"/>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Tree>
    <p:extLst>
      <p:ext uri="{BB962C8B-B14F-4D97-AF65-F5344CB8AC3E}">
        <p14:creationId xmlns:p14="http://schemas.microsoft.com/office/powerpoint/2010/main" val="20110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452E75EB-FB00-403E-8FEF-FAEBE784E23C}"/>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32" name="椭圆 31">
            <a:extLst>
              <a:ext uri="{FF2B5EF4-FFF2-40B4-BE49-F238E27FC236}">
                <a16:creationId xmlns:a16="http://schemas.microsoft.com/office/drawing/2014/main" id="{487B321E-3EE1-4975-979A-9A50F82F957D}"/>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4" name="图片 3">
            <a:extLst>
              <a:ext uri="{FF2B5EF4-FFF2-40B4-BE49-F238E27FC236}">
                <a16:creationId xmlns:a16="http://schemas.microsoft.com/office/drawing/2014/main" id="{DBCFF448-1C55-4EBD-888C-C167079F695C}"/>
              </a:ext>
            </a:extLst>
          </p:cNvPr>
          <p:cNvPicPr>
            <a:picLocks noChangeAspect="1"/>
          </p:cNvPicPr>
          <p:nvPr/>
        </p:nvPicPr>
        <p:blipFill>
          <a:blip r:embed="rId3"/>
          <a:stretch>
            <a:fillRect/>
          </a:stretch>
        </p:blipFill>
        <p:spPr>
          <a:xfrm>
            <a:off x="702796" y="848072"/>
            <a:ext cx="7435770" cy="2594430"/>
          </a:xfrm>
          <a:prstGeom prst="rect">
            <a:avLst/>
          </a:prstGeom>
        </p:spPr>
      </p:pic>
      <p:pic>
        <p:nvPicPr>
          <p:cNvPr id="9" name="图片 8">
            <a:extLst>
              <a:ext uri="{FF2B5EF4-FFF2-40B4-BE49-F238E27FC236}">
                <a16:creationId xmlns:a16="http://schemas.microsoft.com/office/drawing/2014/main" id="{27CE5F44-21B2-48C1-9E2F-7FF5DBBBDD2C}"/>
              </a:ext>
            </a:extLst>
          </p:cNvPr>
          <p:cNvPicPr>
            <a:picLocks noChangeAspect="1"/>
          </p:cNvPicPr>
          <p:nvPr/>
        </p:nvPicPr>
        <p:blipFill>
          <a:blip r:embed="rId4"/>
          <a:stretch>
            <a:fillRect/>
          </a:stretch>
        </p:blipFill>
        <p:spPr>
          <a:xfrm>
            <a:off x="702796" y="3442501"/>
            <a:ext cx="10641354" cy="2361139"/>
          </a:xfrm>
          <a:prstGeom prst="rect">
            <a:avLst/>
          </a:prstGeom>
        </p:spPr>
      </p:pic>
      <p:pic>
        <p:nvPicPr>
          <p:cNvPr id="6" name="Picture 14">
            <a:extLst>
              <a:ext uri="{FF2B5EF4-FFF2-40B4-BE49-F238E27FC236}">
                <a16:creationId xmlns:a16="http://schemas.microsoft.com/office/drawing/2014/main" id="{D780842B-8F54-448A-97C7-E59B37832FE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2365" y="1764286"/>
            <a:ext cx="2123423" cy="50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127F7D7E-2192-4945-8DC8-813AC2FCE18C}"/>
              </a:ext>
            </a:extLst>
          </p:cNvPr>
          <p:cNvSpPr/>
          <p:nvPr/>
        </p:nvSpPr>
        <p:spPr>
          <a:xfrm>
            <a:off x="8856803" y="1168109"/>
            <a:ext cx="2031325" cy="369332"/>
          </a:xfrm>
          <a:prstGeom prst="rect">
            <a:avLst/>
          </a:prstGeom>
        </p:spPr>
        <p:txBody>
          <a:bodyPr wrap="none">
            <a:spAutoFit/>
          </a:bodyPr>
          <a:lstStyle/>
          <a:p>
            <a:pPr lvl="0" defTabSz="914400">
              <a:defRPr/>
            </a:pPr>
            <a:r>
              <a:rPr lang="zh-CN" altLang="en-US" dirty="0">
                <a:solidFill>
                  <a:schemeClr val="bg1">
                    <a:lumMod val="50000"/>
                  </a:schemeClr>
                </a:solidFill>
                <a:latin typeface="微软雅黑" charset="0"/>
                <a:ea typeface="微软雅黑" charset="0"/>
              </a:rPr>
              <a:t>极值标准化修正法</a:t>
            </a:r>
          </a:p>
        </p:txBody>
      </p:sp>
    </p:spTree>
    <p:extLst>
      <p:ext uri="{BB962C8B-B14F-4D97-AF65-F5344CB8AC3E}">
        <p14:creationId xmlns:p14="http://schemas.microsoft.com/office/powerpoint/2010/main" val="45766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00E630-690E-4058-8D21-53B2D2058407}"/>
              </a:ext>
            </a:extLst>
          </p:cNvPr>
          <p:cNvPicPr>
            <a:picLocks noChangeAspect="1"/>
          </p:cNvPicPr>
          <p:nvPr/>
        </p:nvPicPr>
        <p:blipFill>
          <a:blip r:embed="rId2"/>
          <a:stretch>
            <a:fillRect/>
          </a:stretch>
        </p:blipFill>
        <p:spPr>
          <a:xfrm>
            <a:off x="129968" y="2579243"/>
            <a:ext cx="6425683" cy="3406103"/>
          </a:xfrm>
          <a:prstGeom prst="rect">
            <a:avLst/>
          </a:prstGeom>
        </p:spPr>
      </p:pic>
      <p:sp>
        <p:nvSpPr>
          <p:cNvPr id="31" name="矩形 30">
            <a:extLst>
              <a:ext uri="{FF2B5EF4-FFF2-40B4-BE49-F238E27FC236}">
                <a16:creationId xmlns:a16="http://schemas.microsoft.com/office/drawing/2014/main" id="{452E75EB-FB00-403E-8FEF-FAEBE784E23C}"/>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32" name="椭圆 31">
            <a:extLst>
              <a:ext uri="{FF2B5EF4-FFF2-40B4-BE49-F238E27FC236}">
                <a16:creationId xmlns:a16="http://schemas.microsoft.com/office/drawing/2014/main" id="{487B321E-3EE1-4975-979A-9A50F82F957D}"/>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pic>
        <p:nvPicPr>
          <p:cNvPr id="2" name="图片 1">
            <a:extLst>
              <a:ext uri="{FF2B5EF4-FFF2-40B4-BE49-F238E27FC236}">
                <a16:creationId xmlns:a16="http://schemas.microsoft.com/office/drawing/2014/main" id="{85626681-CF5B-4FB5-AF59-C56AC260479F}"/>
              </a:ext>
            </a:extLst>
          </p:cNvPr>
          <p:cNvPicPr>
            <a:picLocks noChangeAspect="1"/>
          </p:cNvPicPr>
          <p:nvPr/>
        </p:nvPicPr>
        <p:blipFill>
          <a:blip r:embed="rId3"/>
          <a:stretch>
            <a:fillRect/>
          </a:stretch>
        </p:blipFill>
        <p:spPr>
          <a:xfrm>
            <a:off x="129968" y="1287493"/>
            <a:ext cx="11745451" cy="1110474"/>
          </a:xfrm>
          <a:prstGeom prst="rect">
            <a:avLst/>
          </a:prstGeom>
        </p:spPr>
      </p:pic>
      <p:pic>
        <p:nvPicPr>
          <p:cNvPr id="3" name="图片 2">
            <a:extLst>
              <a:ext uri="{FF2B5EF4-FFF2-40B4-BE49-F238E27FC236}">
                <a16:creationId xmlns:a16="http://schemas.microsoft.com/office/drawing/2014/main" id="{27638DA0-E9CB-4C1D-AB05-C603E6860496}"/>
              </a:ext>
            </a:extLst>
          </p:cNvPr>
          <p:cNvPicPr>
            <a:picLocks noChangeAspect="1"/>
          </p:cNvPicPr>
          <p:nvPr/>
        </p:nvPicPr>
        <p:blipFill>
          <a:blip r:embed="rId4"/>
          <a:stretch>
            <a:fillRect/>
          </a:stretch>
        </p:blipFill>
        <p:spPr>
          <a:xfrm>
            <a:off x="7044611" y="2764948"/>
            <a:ext cx="3906769" cy="1459829"/>
          </a:xfrm>
          <a:prstGeom prst="rect">
            <a:avLst/>
          </a:prstGeom>
        </p:spPr>
      </p:pic>
      <p:sp>
        <p:nvSpPr>
          <p:cNvPr id="8" name="矩形 7">
            <a:extLst>
              <a:ext uri="{FF2B5EF4-FFF2-40B4-BE49-F238E27FC236}">
                <a16:creationId xmlns:a16="http://schemas.microsoft.com/office/drawing/2014/main" id="{37264FB4-F8F6-422E-9DC9-B8BB3F72575E}"/>
              </a:ext>
            </a:extLst>
          </p:cNvPr>
          <p:cNvSpPr/>
          <p:nvPr/>
        </p:nvSpPr>
        <p:spPr>
          <a:xfrm>
            <a:off x="6764693" y="4772706"/>
            <a:ext cx="4683968" cy="1212640"/>
          </a:xfrm>
          <a:prstGeom prst="rect">
            <a:avLst/>
          </a:prstGeom>
        </p:spPr>
        <p:txBody>
          <a:bodyPr wrap="square">
            <a:spAutoFit/>
          </a:bodyPr>
          <a:lstStyle/>
          <a:p>
            <a:pPr indent="324000">
              <a:lnSpc>
                <a:spcPct val="130000"/>
              </a:lnSpc>
            </a:pPr>
            <a:r>
              <a:rPr lang="zh-CN" altLang="en-US" sz="1400" dirty="0">
                <a:solidFill>
                  <a:schemeClr val="bg1">
                    <a:lumMod val="50000"/>
                  </a:schemeClr>
                </a:solidFill>
                <a:latin typeface="微软雅黑" charset="0"/>
                <a:ea typeface="微软雅黑" charset="0"/>
              </a:rPr>
              <a:t>表</a:t>
            </a:r>
            <a:r>
              <a:rPr lang="en-US" altLang="zh-CN" sz="1400" dirty="0">
                <a:solidFill>
                  <a:schemeClr val="bg1">
                    <a:lumMod val="50000"/>
                  </a:schemeClr>
                </a:solidFill>
                <a:latin typeface="微软雅黑" charset="0"/>
                <a:ea typeface="微软雅黑" charset="0"/>
              </a:rPr>
              <a:t>4</a:t>
            </a:r>
            <a:r>
              <a:rPr lang="zh-CN" altLang="en-US" sz="1400" dirty="0">
                <a:solidFill>
                  <a:schemeClr val="bg1">
                    <a:lumMod val="50000"/>
                  </a:schemeClr>
                </a:solidFill>
                <a:latin typeface="微软雅黑" charset="0"/>
                <a:ea typeface="微软雅黑" charset="0"/>
              </a:rPr>
              <a:t>中，</a:t>
            </a:r>
            <a:r>
              <a:rPr lang="en-US" altLang="zh-CN" sz="1400" dirty="0">
                <a:solidFill>
                  <a:schemeClr val="bg1">
                    <a:lumMod val="50000"/>
                  </a:schemeClr>
                </a:solidFill>
                <a:latin typeface="微软雅黑" charset="0"/>
                <a:ea typeface="微软雅黑" charset="0"/>
              </a:rPr>
              <a:t>2010-2012</a:t>
            </a:r>
            <a:r>
              <a:rPr lang="zh-CN" altLang="en-US" sz="1400" dirty="0">
                <a:solidFill>
                  <a:schemeClr val="bg1">
                    <a:lumMod val="50000"/>
                  </a:schemeClr>
                </a:solidFill>
                <a:latin typeface="微软雅黑" charset="0"/>
                <a:ea typeface="微软雅黑" charset="0"/>
              </a:rPr>
              <a:t>年，济南房地产市场风险的库存风险最高，价格风险、流动性风险较低。</a:t>
            </a:r>
            <a:r>
              <a:rPr lang="en-US" altLang="zh-CN" sz="1400" dirty="0">
                <a:solidFill>
                  <a:schemeClr val="bg1">
                    <a:lumMod val="50000"/>
                  </a:schemeClr>
                </a:solidFill>
                <a:latin typeface="微软雅黑" charset="0"/>
                <a:ea typeface="微软雅黑" charset="0"/>
              </a:rPr>
              <a:t>2013-2014</a:t>
            </a:r>
            <a:r>
              <a:rPr lang="zh-CN" altLang="en-US" sz="1400" dirty="0">
                <a:solidFill>
                  <a:schemeClr val="bg1">
                    <a:lumMod val="50000"/>
                  </a:schemeClr>
                </a:solidFill>
                <a:latin typeface="微软雅黑" charset="0"/>
                <a:ea typeface="微软雅黑" charset="0"/>
              </a:rPr>
              <a:t>年，价格风险最高，流动性风险、库存风险较低。显示出库存风险、价格风险是济南房地产市场的主要风险类型。</a:t>
            </a:r>
          </a:p>
        </p:txBody>
      </p:sp>
    </p:spTree>
    <p:extLst>
      <p:ext uri="{BB962C8B-B14F-4D97-AF65-F5344CB8AC3E}">
        <p14:creationId xmlns:p14="http://schemas.microsoft.com/office/powerpoint/2010/main" val="28011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452E75EB-FB00-403E-8FEF-FAEBE784E23C}"/>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32" name="椭圆 31">
            <a:extLst>
              <a:ext uri="{FF2B5EF4-FFF2-40B4-BE49-F238E27FC236}">
                <a16:creationId xmlns:a16="http://schemas.microsoft.com/office/drawing/2014/main" id="{487B321E-3EE1-4975-979A-9A50F82F957D}"/>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8" name="矩形 7">
            <a:extLst>
              <a:ext uri="{FF2B5EF4-FFF2-40B4-BE49-F238E27FC236}">
                <a16:creationId xmlns:a16="http://schemas.microsoft.com/office/drawing/2014/main" id="{37264FB4-F8F6-422E-9DC9-B8BB3F72575E}"/>
              </a:ext>
            </a:extLst>
          </p:cNvPr>
          <p:cNvSpPr/>
          <p:nvPr/>
        </p:nvSpPr>
        <p:spPr>
          <a:xfrm>
            <a:off x="4534677" y="797866"/>
            <a:ext cx="5719666" cy="2893100"/>
          </a:xfrm>
          <a:prstGeom prst="rect">
            <a:avLst/>
          </a:prstGeom>
        </p:spPr>
        <p:txBody>
          <a:bodyPr wrap="square">
            <a:spAutoFit/>
          </a:bodyPr>
          <a:lstStyle/>
          <a:p>
            <a:pPr indent="324000">
              <a:lnSpc>
                <a:spcPct val="130000"/>
              </a:lnSpc>
            </a:pPr>
            <a:r>
              <a:rPr lang="zh-CN" altLang="en-US" sz="1400" dirty="0">
                <a:solidFill>
                  <a:schemeClr val="bg1">
                    <a:lumMod val="50000"/>
                  </a:schemeClr>
                </a:solidFill>
                <a:latin typeface="微软雅黑" charset="0"/>
                <a:ea typeface="微软雅黑" charset="0"/>
              </a:rPr>
              <a:t>利用直线加权综合评价法，对利用层次分析法和熵值法求得的综合权重构成的矩阵</a:t>
            </a:r>
            <a:r>
              <a:rPr lang="en-US" altLang="zh-CN" sz="1400" dirty="0">
                <a:solidFill>
                  <a:schemeClr val="bg1">
                    <a:lumMod val="50000"/>
                  </a:schemeClr>
                </a:solidFill>
                <a:latin typeface="微软雅黑" charset="0"/>
                <a:ea typeface="微软雅黑" charset="0"/>
              </a:rPr>
              <a:t>W</a:t>
            </a:r>
            <a:r>
              <a:rPr lang="zh-CN" altLang="en-US" sz="1400" dirty="0">
                <a:solidFill>
                  <a:schemeClr val="bg1">
                    <a:lumMod val="50000"/>
                  </a:schemeClr>
                </a:solidFill>
                <a:latin typeface="微软雅黑" charset="0"/>
                <a:ea typeface="微软雅黑" charset="0"/>
              </a:rPr>
              <a:t>与矩阵</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进行极值标准化修正后构成的矩阵</a:t>
            </a:r>
            <a:r>
              <a:rPr lang="en-US" altLang="zh-CN" sz="1400" dirty="0">
                <a:solidFill>
                  <a:schemeClr val="bg1">
                    <a:lumMod val="50000"/>
                  </a:schemeClr>
                </a:solidFill>
                <a:latin typeface="微软雅黑" charset="0"/>
                <a:ea typeface="微软雅黑" charset="0"/>
              </a:rPr>
              <a:t>A'</a:t>
            </a:r>
            <a:r>
              <a:rPr lang="zh-CN" altLang="en-US" sz="1400" dirty="0">
                <a:solidFill>
                  <a:schemeClr val="bg1">
                    <a:lumMod val="50000"/>
                  </a:schemeClr>
                </a:solidFill>
                <a:latin typeface="微软雅黑" charset="0"/>
                <a:ea typeface="微软雅黑" charset="0"/>
              </a:rPr>
              <a:t>进行矩阵数乘运算，得到济南风险评价得分。</a:t>
            </a:r>
            <a:endParaRPr lang="en-US" altLang="zh-CN" sz="1400" dirty="0">
              <a:solidFill>
                <a:schemeClr val="bg1">
                  <a:lumMod val="50000"/>
                </a:schemeClr>
              </a:solidFill>
              <a:latin typeface="微软雅黑" charset="0"/>
              <a:ea typeface="微软雅黑" charset="0"/>
            </a:endParaRP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从上式中可以看出，综合赋权后得到的济南的房地产市场风险值逐年上升，且上升趋势较为明显，表明济南房地产市场风险逐年上升趋势显著。</a:t>
            </a:r>
            <a:endParaRPr lang="en-US" altLang="zh-CN" sz="1400" dirty="0">
              <a:solidFill>
                <a:schemeClr val="bg1">
                  <a:lumMod val="50000"/>
                </a:schemeClr>
              </a:solidFill>
              <a:latin typeface="微软雅黑" charset="0"/>
              <a:ea typeface="微软雅黑" charset="0"/>
            </a:endParaRPr>
          </a:p>
          <a:p>
            <a:pPr indent="324000">
              <a:lnSpc>
                <a:spcPct val="130000"/>
              </a:lnSpc>
            </a:pPr>
            <a:r>
              <a:rPr lang="zh-CN" altLang="en-US" sz="1400" dirty="0">
                <a:solidFill>
                  <a:schemeClr val="bg1">
                    <a:lumMod val="50000"/>
                  </a:schemeClr>
                </a:solidFill>
                <a:latin typeface="微软雅黑" charset="0"/>
                <a:ea typeface="微软雅黑" charset="0"/>
              </a:rPr>
              <a:t>总之，济南房地产市场的价格风险、库存风险相对较高，流动性风险相对较低；上述</a:t>
            </a:r>
            <a:r>
              <a:rPr lang="en-US" altLang="zh-CN" sz="1400" dirty="0">
                <a:solidFill>
                  <a:schemeClr val="bg1">
                    <a:lumMod val="50000"/>
                  </a:schemeClr>
                </a:solidFill>
                <a:latin typeface="微软雅黑" charset="0"/>
                <a:ea typeface="微软雅黑" charset="0"/>
              </a:rPr>
              <a:t>3</a:t>
            </a:r>
            <a:r>
              <a:rPr lang="zh-CN" altLang="en-US" sz="1400" dirty="0">
                <a:solidFill>
                  <a:schemeClr val="bg1">
                    <a:lumMod val="50000"/>
                  </a:schemeClr>
                </a:solidFill>
                <a:latin typeface="微软雅黑" charset="0"/>
                <a:ea typeface="微软雅黑" charset="0"/>
              </a:rPr>
              <a:t>种风险、总体风险水平均逐年升高。</a:t>
            </a:r>
          </a:p>
        </p:txBody>
      </p:sp>
      <p:pic>
        <p:nvPicPr>
          <p:cNvPr id="7170" name="Picture 2">
            <a:extLst>
              <a:ext uri="{FF2B5EF4-FFF2-40B4-BE49-F238E27FC236}">
                <a16:creationId xmlns:a16="http://schemas.microsoft.com/office/drawing/2014/main" id="{4D093D2C-A2F6-4E9E-8562-51589DC16DE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1326" y="1824301"/>
            <a:ext cx="3886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125B4BD5-4BD5-42C7-8F15-DB2AE6608B70}"/>
              </a:ext>
            </a:extLst>
          </p:cNvPr>
          <p:cNvPicPr>
            <a:picLocks noChangeAspect="1"/>
          </p:cNvPicPr>
          <p:nvPr/>
        </p:nvPicPr>
        <p:blipFill>
          <a:blip r:embed="rId3"/>
          <a:stretch>
            <a:fillRect/>
          </a:stretch>
        </p:blipFill>
        <p:spPr>
          <a:xfrm>
            <a:off x="4931326" y="3690966"/>
            <a:ext cx="5028315" cy="2768340"/>
          </a:xfrm>
          <a:prstGeom prst="rect">
            <a:avLst/>
          </a:prstGeom>
        </p:spPr>
      </p:pic>
    </p:spTree>
    <p:extLst>
      <p:ext uri="{BB962C8B-B14F-4D97-AF65-F5344CB8AC3E}">
        <p14:creationId xmlns:p14="http://schemas.microsoft.com/office/powerpoint/2010/main" val="16759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l="48897"/>
          <a:stretch/>
        </p:blipFill>
        <p:spPr>
          <a:xfrm>
            <a:off x="0" y="356349"/>
            <a:ext cx="3137336" cy="6145301"/>
          </a:xfrm>
          <a:prstGeom prst="rect">
            <a:avLst/>
          </a:prstGeom>
        </p:spPr>
      </p:pic>
      <p:grpSp>
        <p:nvGrpSpPr>
          <p:cNvPr id="77" name="组合 76"/>
          <p:cNvGrpSpPr/>
          <p:nvPr/>
        </p:nvGrpSpPr>
        <p:grpSpPr>
          <a:xfrm>
            <a:off x="-25400" y="1732467"/>
            <a:ext cx="4494766" cy="2942820"/>
            <a:chOff x="-25400" y="1732467"/>
            <a:chExt cx="4494766" cy="2942820"/>
          </a:xfrm>
        </p:grpSpPr>
        <p:grpSp>
          <p:nvGrpSpPr>
            <p:cNvPr id="12" name="组合 11"/>
            <p:cNvGrpSpPr/>
            <p:nvPr/>
          </p:nvGrpSpPr>
          <p:grpSpPr>
            <a:xfrm>
              <a:off x="-25400" y="1786467"/>
              <a:ext cx="4445000" cy="1667933"/>
              <a:chOff x="-25400" y="1786467"/>
              <a:chExt cx="4445000" cy="1667933"/>
            </a:xfrm>
          </p:grpSpPr>
          <p:sp>
            <p:nvSpPr>
              <p:cNvPr id="10" name="任意多边形 9"/>
              <p:cNvSpPr/>
              <p:nvPr/>
            </p:nvSpPr>
            <p:spPr>
              <a:xfrm>
                <a:off x="-25400" y="1786467"/>
                <a:ext cx="4445000" cy="1659466"/>
              </a:xfrm>
              <a:custGeom>
                <a:avLst/>
                <a:gdLst>
                  <a:gd name="connsiteX0" fmla="*/ 0 w 4445000"/>
                  <a:gd name="connsiteY0" fmla="*/ 1659466 h 1659466"/>
                  <a:gd name="connsiteX1" fmla="*/ 2472267 w 4445000"/>
                  <a:gd name="connsiteY1" fmla="*/ 0 h 1659466"/>
                  <a:gd name="connsiteX2" fmla="*/ 4445000 w 4445000"/>
                  <a:gd name="connsiteY2" fmla="*/ 0 h 1659466"/>
                </a:gdLst>
                <a:ahLst/>
                <a:cxnLst>
                  <a:cxn ang="0">
                    <a:pos x="connsiteX0" y="connsiteY0"/>
                  </a:cxn>
                  <a:cxn ang="0">
                    <a:pos x="connsiteX1" y="connsiteY1"/>
                  </a:cxn>
                  <a:cxn ang="0">
                    <a:pos x="connsiteX2" y="connsiteY2"/>
                  </a:cxn>
                </a:cxnLst>
                <a:rect l="l" t="t" r="r" b="b"/>
                <a:pathLst>
                  <a:path w="4445000" h="1659466">
                    <a:moveTo>
                      <a:pt x="0" y="1659466"/>
                    </a:moveTo>
                    <a:lnTo>
                      <a:pt x="2472267" y="0"/>
                    </a:lnTo>
                    <a:lnTo>
                      <a:pt x="44450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25400" y="3408681"/>
                <a:ext cx="4394200" cy="45719"/>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任意多边形 15"/>
            <p:cNvSpPr/>
            <p:nvPr/>
          </p:nvSpPr>
          <p:spPr>
            <a:xfrm flipV="1">
              <a:off x="-25400" y="3403597"/>
              <a:ext cx="4394200" cy="1223687"/>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61366" y="1732467"/>
              <a:ext cx="108000" cy="108000"/>
            </a:xfrm>
            <a:prstGeom prst="ellipse">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18"/>
            <p:cNvSpPr/>
            <p:nvPr/>
          </p:nvSpPr>
          <p:spPr>
            <a:xfrm>
              <a:off x="4361366" y="3355203"/>
              <a:ext cx="108000" cy="108000"/>
            </a:xfrm>
            <a:prstGeom prst="ellipse">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361366" y="4567287"/>
              <a:ext cx="108000" cy="108000"/>
            </a:xfrm>
            <a:prstGeom prst="ellipse">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9" name="组合 78"/>
          <p:cNvGrpSpPr/>
          <p:nvPr/>
        </p:nvGrpSpPr>
        <p:grpSpPr>
          <a:xfrm>
            <a:off x="4568825" y="1526425"/>
            <a:ext cx="4845763" cy="509896"/>
            <a:chOff x="4568825" y="438589"/>
            <a:chExt cx="3294395" cy="509896"/>
          </a:xfrm>
        </p:grpSpPr>
        <p:grpSp>
          <p:nvGrpSpPr>
            <p:cNvPr id="81" name="组合 80"/>
            <p:cNvGrpSpPr/>
            <p:nvPr/>
          </p:nvGrpSpPr>
          <p:grpSpPr>
            <a:xfrm>
              <a:off x="4568825" y="438589"/>
              <a:ext cx="2300757" cy="509896"/>
              <a:chOff x="888096" y="1000203"/>
              <a:chExt cx="4259825" cy="944066"/>
            </a:xfrm>
          </p:grpSpPr>
          <p:sp>
            <p:nvSpPr>
              <p:cNvPr id="83" name="矩形 82"/>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4" name="椭圆 83"/>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84"/>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6" name="椭圆 85"/>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7" name="椭圆 86"/>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2" name="矩形 81"/>
            <p:cNvSpPr/>
            <p:nvPr/>
          </p:nvSpPr>
          <p:spPr>
            <a:xfrm>
              <a:off x="4677733" y="513965"/>
              <a:ext cx="3185487" cy="369332"/>
            </a:xfrm>
            <a:prstGeom prst="rect">
              <a:avLst/>
            </a:prstGeom>
          </p:spPr>
          <p:txBody>
            <a:bodyPr wrap="none">
              <a:spAutoFit/>
            </a:bodyPr>
            <a:lstStyle/>
            <a:p>
              <a:r>
                <a:rPr lang="zh-CN" altLang="en-US" dirty="0"/>
                <a:t>济南房地产市场供给成本上升</a:t>
              </a:r>
            </a:p>
          </p:txBody>
        </p:sp>
      </p:grpSp>
      <p:grpSp>
        <p:nvGrpSpPr>
          <p:cNvPr id="88" name="组合 87"/>
          <p:cNvGrpSpPr/>
          <p:nvPr/>
        </p:nvGrpSpPr>
        <p:grpSpPr>
          <a:xfrm>
            <a:off x="4568825" y="3144985"/>
            <a:ext cx="4845763" cy="509896"/>
            <a:chOff x="4568825" y="438589"/>
            <a:chExt cx="3294395" cy="509896"/>
          </a:xfrm>
        </p:grpSpPr>
        <p:grpSp>
          <p:nvGrpSpPr>
            <p:cNvPr id="90" name="组合 89"/>
            <p:cNvGrpSpPr/>
            <p:nvPr/>
          </p:nvGrpSpPr>
          <p:grpSpPr>
            <a:xfrm>
              <a:off x="4568825" y="438589"/>
              <a:ext cx="2300757" cy="509896"/>
              <a:chOff x="888096" y="1000203"/>
              <a:chExt cx="4259825" cy="944066"/>
            </a:xfrm>
          </p:grpSpPr>
          <p:sp>
            <p:nvSpPr>
              <p:cNvPr id="92" name="矩形 91"/>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3" name="椭圆 92"/>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4" name="椭圆 93"/>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5" name="椭圆 94"/>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6" name="椭圆 95"/>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1" name="矩形 90"/>
            <p:cNvSpPr/>
            <p:nvPr/>
          </p:nvSpPr>
          <p:spPr>
            <a:xfrm>
              <a:off x="4677733" y="513965"/>
              <a:ext cx="3185487" cy="369332"/>
            </a:xfrm>
            <a:prstGeom prst="rect">
              <a:avLst/>
            </a:prstGeom>
          </p:spPr>
          <p:txBody>
            <a:bodyPr wrap="none">
              <a:spAutoFit/>
            </a:bodyPr>
            <a:lstStyle/>
            <a:p>
              <a:r>
                <a:rPr lang="zh-CN" altLang="en-US" dirty="0"/>
                <a:t>济南房地产市场供给结构失衡</a:t>
              </a:r>
            </a:p>
          </p:txBody>
        </p:sp>
      </p:grpSp>
      <p:grpSp>
        <p:nvGrpSpPr>
          <p:cNvPr id="97" name="组合 96"/>
          <p:cNvGrpSpPr/>
          <p:nvPr/>
        </p:nvGrpSpPr>
        <p:grpSpPr>
          <a:xfrm>
            <a:off x="4568824" y="4387815"/>
            <a:ext cx="6357323" cy="509896"/>
            <a:chOff x="4568825" y="438589"/>
            <a:chExt cx="3756060" cy="509896"/>
          </a:xfrm>
        </p:grpSpPr>
        <p:grpSp>
          <p:nvGrpSpPr>
            <p:cNvPr id="99" name="组合 98"/>
            <p:cNvGrpSpPr/>
            <p:nvPr/>
          </p:nvGrpSpPr>
          <p:grpSpPr>
            <a:xfrm>
              <a:off x="4568825" y="438589"/>
              <a:ext cx="2300757" cy="509896"/>
              <a:chOff x="888096" y="1000203"/>
              <a:chExt cx="4259825" cy="944066"/>
            </a:xfrm>
          </p:grpSpPr>
          <p:sp>
            <p:nvSpPr>
              <p:cNvPr id="101" name="矩形 100"/>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2" name="椭圆 101"/>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3" name="椭圆 102"/>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4" name="椭圆 103"/>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5" name="椭圆 104"/>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0" name="矩形 99"/>
            <p:cNvSpPr/>
            <p:nvPr/>
          </p:nvSpPr>
          <p:spPr>
            <a:xfrm>
              <a:off x="4677733" y="513965"/>
              <a:ext cx="3647152" cy="369332"/>
            </a:xfrm>
            <a:prstGeom prst="rect">
              <a:avLst/>
            </a:prstGeom>
          </p:spPr>
          <p:txBody>
            <a:bodyPr wrap="none">
              <a:spAutoFit/>
            </a:bodyPr>
            <a:lstStyle/>
            <a:p>
              <a:r>
                <a:rPr lang="zh-CN" altLang="en-US" dirty="0"/>
                <a:t>济南房地产市场有效需求不断上升</a:t>
              </a:r>
            </a:p>
          </p:txBody>
        </p:sp>
      </p:grpSp>
      <p:sp>
        <p:nvSpPr>
          <p:cNvPr id="125" name="文本框 124"/>
          <p:cNvSpPr txBox="1"/>
          <p:nvPr/>
        </p:nvSpPr>
        <p:spPr>
          <a:xfrm>
            <a:off x="4013200" y="1524000"/>
            <a:ext cx="378630" cy="523220"/>
          </a:xfrm>
          <a:prstGeom prst="rect">
            <a:avLst/>
          </a:prstGeom>
          <a:noFill/>
        </p:spPr>
        <p:txBody>
          <a:bodyPr wrap="none" rtlCol="0">
            <a:spAutoFit/>
          </a:bodyPr>
          <a:lstStyle/>
          <a:p>
            <a:r>
              <a:rPr lang="en-US" altLang="zh-CN" sz="2800" dirty="0"/>
              <a:t>1</a:t>
            </a:r>
            <a:endParaRPr lang="zh-CN" altLang="en-US" sz="2800" dirty="0"/>
          </a:p>
        </p:txBody>
      </p:sp>
      <p:sp>
        <p:nvSpPr>
          <p:cNvPr id="126" name="文本框 125"/>
          <p:cNvSpPr txBox="1"/>
          <p:nvPr/>
        </p:nvSpPr>
        <p:spPr>
          <a:xfrm>
            <a:off x="4013200" y="3129387"/>
            <a:ext cx="378630" cy="523220"/>
          </a:xfrm>
          <a:prstGeom prst="rect">
            <a:avLst/>
          </a:prstGeom>
          <a:noFill/>
        </p:spPr>
        <p:txBody>
          <a:bodyPr wrap="none" rtlCol="0">
            <a:spAutoFit/>
          </a:bodyPr>
          <a:lstStyle/>
          <a:p>
            <a:r>
              <a:rPr lang="en-US" altLang="zh-CN" sz="2800" dirty="0"/>
              <a:t>2</a:t>
            </a:r>
            <a:endParaRPr lang="zh-CN" altLang="en-US" sz="2800" dirty="0"/>
          </a:p>
        </p:txBody>
      </p:sp>
      <p:sp>
        <p:nvSpPr>
          <p:cNvPr id="127" name="文本框 126"/>
          <p:cNvSpPr txBox="1"/>
          <p:nvPr/>
        </p:nvSpPr>
        <p:spPr>
          <a:xfrm>
            <a:off x="4013200" y="4368457"/>
            <a:ext cx="378630" cy="523220"/>
          </a:xfrm>
          <a:prstGeom prst="rect">
            <a:avLst/>
          </a:prstGeom>
          <a:noFill/>
        </p:spPr>
        <p:txBody>
          <a:bodyPr wrap="none" rtlCol="0">
            <a:spAutoFit/>
          </a:bodyPr>
          <a:lstStyle/>
          <a:p>
            <a:r>
              <a:rPr lang="en-US" altLang="zh-CN" sz="2800" dirty="0"/>
              <a:t>3</a:t>
            </a:r>
            <a:endParaRPr lang="zh-CN" altLang="en-US" sz="2800" dirty="0"/>
          </a:p>
        </p:txBody>
      </p:sp>
      <p:pic>
        <p:nvPicPr>
          <p:cNvPr id="5" name="图片 4"/>
          <p:cNvPicPr>
            <a:picLocks noChangeAspect="1"/>
          </p:cNvPicPr>
          <p:nvPr/>
        </p:nvPicPr>
        <p:blipFill rotWithShape="1">
          <a:blip r:embed="rId4"/>
          <a:srcRect l="49574"/>
          <a:stretch/>
        </p:blipFill>
        <p:spPr>
          <a:xfrm>
            <a:off x="-8468" y="2435266"/>
            <a:ext cx="1002201" cy="1987468"/>
          </a:xfrm>
          <a:prstGeom prst="rect">
            <a:avLst/>
          </a:prstGeom>
        </p:spPr>
      </p:pic>
      <p:sp>
        <p:nvSpPr>
          <p:cNvPr id="130" name="矩形 129">
            <a:extLst>
              <a:ext uri="{FF2B5EF4-FFF2-40B4-BE49-F238E27FC236}">
                <a16:creationId xmlns:a16="http://schemas.microsoft.com/office/drawing/2014/main" id="{DAB60353-309F-4825-998A-A3439D174B59}"/>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131" name="椭圆 130">
            <a:extLst>
              <a:ext uri="{FF2B5EF4-FFF2-40B4-BE49-F238E27FC236}">
                <a16:creationId xmlns:a16="http://schemas.microsoft.com/office/drawing/2014/main" id="{1BA3B351-630A-45F9-B051-5A4ECC88F05D}"/>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132" name="矩形 131">
            <a:extLst>
              <a:ext uri="{FF2B5EF4-FFF2-40B4-BE49-F238E27FC236}">
                <a16:creationId xmlns:a16="http://schemas.microsoft.com/office/drawing/2014/main" id="{1C5D0F3E-DA63-4961-B39B-C92B5E6F7A19}"/>
              </a:ext>
            </a:extLst>
          </p:cNvPr>
          <p:cNvSpPr/>
          <p:nvPr/>
        </p:nvSpPr>
        <p:spPr>
          <a:xfrm>
            <a:off x="45052" y="543321"/>
            <a:ext cx="1959430" cy="523220"/>
          </a:xfrm>
          <a:prstGeom prst="rect">
            <a:avLst/>
          </a:prstGeom>
        </p:spPr>
        <p:txBody>
          <a:bodyPr wrap="square">
            <a:spAutoFit/>
          </a:bodyPr>
          <a:lstStyle/>
          <a:p>
            <a:r>
              <a:rPr lang="zh-CN" altLang="en-US" sz="2800" b="1" dirty="0"/>
              <a:t>原因分析</a:t>
            </a:r>
          </a:p>
        </p:txBody>
      </p:sp>
      <p:grpSp>
        <p:nvGrpSpPr>
          <p:cNvPr id="42" name="组合 41">
            <a:extLst>
              <a:ext uri="{FF2B5EF4-FFF2-40B4-BE49-F238E27FC236}">
                <a16:creationId xmlns:a16="http://schemas.microsoft.com/office/drawing/2014/main" id="{EEA800A5-0404-4390-901D-90BFED3B5997}"/>
              </a:ext>
            </a:extLst>
          </p:cNvPr>
          <p:cNvGrpSpPr/>
          <p:nvPr/>
        </p:nvGrpSpPr>
        <p:grpSpPr>
          <a:xfrm>
            <a:off x="4589967" y="5885712"/>
            <a:ext cx="3894148" cy="509896"/>
            <a:chOff x="4568825" y="438589"/>
            <a:chExt cx="2300757" cy="509896"/>
          </a:xfrm>
        </p:grpSpPr>
        <p:grpSp>
          <p:nvGrpSpPr>
            <p:cNvPr id="43" name="组合 42">
              <a:extLst>
                <a:ext uri="{FF2B5EF4-FFF2-40B4-BE49-F238E27FC236}">
                  <a16:creationId xmlns:a16="http://schemas.microsoft.com/office/drawing/2014/main" id="{596AC444-8447-499C-BC39-EE1B2E780838}"/>
                </a:ext>
              </a:extLst>
            </p:cNvPr>
            <p:cNvGrpSpPr/>
            <p:nvPr/>
          </p:nvGrpSpPr>
          <p:grpSpPr>
            <a:xfrm>
              <a:off x="4568825" y="438589"/>
              <a:ext cx="2300757" cy="509896"/>
              <a:chOff x="888096" y="1000203"/>
              <a:chExt cx="4259825" cy="944066"/>
            </a:xfrm>
          </p:grpSpPr>
          <p:sp>
            <p:nvSpPr>
              <p:cNvPr id="45" name="矩形 44">
                <a:extLst>
                  <a:ext uri="{FF2B5EF4-FFF2-40B4-BE49-F238E27FC236}">
                    <a16:creationId xmlns:a16="http://schemas.microsoft.com/office/drawing/2014/main" id="{D11CF5C0-63A6-4562-9AFA-C0949B952C7F}"/>
                  </a:ext>
                </a:extLst>
              </p:cNvPr>
              <p:cNvSpPr/>
              <p:nvPr/>
            </p:nvSpPr>
            <p:spPr>
              <a:xfrm>
                <a:off x="911225" y="1045634"/>
                <a:ext cx="4199467" cy="87206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6" name="椭圆 45">
                <a:extLst>
                  <a:ext uri="{FF2B5EF4-FFF2-40B4-BE49-F238E27FC236}">
                    <a16:creationId xmlns:a16="http://schemas.microsoft.com/office/drawing/2014/main" id="{D54173C9-183B-49A2-8E2E-766CADF49AAD}"/>
                  </a:ext>
                </a:extLst>
              </p:cNvPr>
              <p:cNvSpPr/>
              <p:nvPr/>
            </p:nvSpPr>
            <p:spPr>
              <a:xfrm>
                <a:off x="888096" y="1000203"/>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椭圆 46">
                <a:extLst>
                  <a:ext uri="{FF2B5EF4-FFF2-40B4-BE49-F238E27FC236}">
                    <a16:creationId xmlns:a16="http://schemas.microsoft.com/office/drawing/2014/main" id="{983A2443-DCCF-415E-9DCB-A9551D699824}"/>
                  </a:ext>
                </a:extLst>
              </p:cNvPr>
              <p:cNvSpPr/>
              <p:nvPr/>
            </p:nvSpPr>
            <p:spPr>
              <a:xfrm>
                <a:off x="888096"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8" name="椭圆 47">
                <a:extLst>
                  <a:ext uri="{FF2B5EF4-FFF2-40B4-BE49-F238E27FC236}">
                    <a16:creationId xmlns:a16="http://schemas.microsoft.com/office/drawing/2014/main" id="{E2A19D97-D6BD-4AEC-BB28-38521856A120}"/>
                  </a:ext>
                </a:extLst>
              </p:cNvPr>
              <p:cNvSpPr/>
              <p:nvPr/>
            </p:nvSpPr>
            <p:spPr>
              <a:xfrm>
                <a:off x="5075921" y="1872269"/>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 name="椭圆 48">
                <a:extLst>
                  <a:ext uri="{FF2B5EF4-FFF2-40B4-BE49-F238E27FC236}">
                    <a16:creationId xmlns:a16="http://schemas.microsoft.com/office/drawing/2014/main" id="{6F38FD2A-F8D7-479A-8338-C9EEC071631C}"/>
                  </a:ext>
                </a:extLst>
              </p:cNvPr>
              <p:cNvSpPr/>
              <p:nvPr/>
            </p:nvSpPr>
            <p:spPr>
              <a:xfrm>
                <a:off x="5074692" y="1009634"/>
                <a:ext cx="72000" cy="720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44" name="矩形 43">
              <a:extLst>
                <a:ext uri="{FF2B5EF4-FFF2-40B4-BE49-F238E27FC236}">
                  <a16:creationId xmlns:a16="http://schemas.microsoft.com/office/drawing/2014/main" id="{884ED1FD-1212-4AF6-93A9-264060335CC3}"/>
                </a:ext>
              </a:extLst>
            </p:cNvPr>
            <p:cNvSpPr/>
            <p:nvPr/>
          </p:nvSpPr>
          <p:spPr>
            <a:xfrm>
              <a:off x="4677733" y="513965"/>
              <a:ext cx="2154826" cy="369332"/>
            </a:xfrm>
            <a:prstGeom prst="rect">
              <a:avLst/>
            </a:prstGeom>
          </p:spPr>
          <p:txBody>
            <a:bodyPr wrap="none">
              <a:spAutoFit/>
            </a:bodyPr>
            <a:lstStyle/>
            <a:p>
              <a:r>
                <a:rPr lang="zh-CN" altLang="en-US" dirty="0"/>
                <a:t>限购政策效果短期与中长期不一致</a:t>
              </a:r>
            </a:p>
          </p:txBody>
        </p:sp>
      </p:grpSp>
      <p:sp>
        <p:nvSpPr>
          <p:cNvPr id="50" name="文本框 49">
            <a:extLst>
              <a:ext uri="{FF2B5EF4-FFF2-40B4-BE49-F238E27FC236}">
                <a16:creationId xmlns:a16="http://schemas.microsoft.com/office/drawing/2014/main" id="{0D59E732-876D-49DC-9834-EB0816573E37}"/>
              </a:ext>
            </a:extLst>
          </p:cNvPr>
          <p:cNvSpPr txBox="1"/>
          <p:nvPr/>
        </p:nvSpPr>
        <p:spPr>
          <a:xfrm>
            <a:off x="4034344" y="5866354"/>
            <a:ext cx="378630" cy="523220"/>
          </a:xfrm>
          <a:prstGeom prst="rect">
            <a:avLst/>
          </a:prstGeom>
          <a:noFill/>
        </p:spPr>
        <p:txBody>
          <a:bodyPr wrap="none" rtlCol="0">
            <a:spAutoFit/>
          </a:bodyPr>
          <a:lstStyle/>
          <a:p>
            <a:r>
              <a:rPr lang="en-US" altLang="zh-CN" sz="2800" dirty="0"/>
              <a:t>4</a:t>
            </a:r>
            <a:endParaRPr lang="zh-CN" altLang="en-US" sz="2800" dirty="0"/>
          </a:p>
        </p:txBody>
      </p:sp>
      <p:sp>
        <p:nvSpPr>
          <p:cNvPr id="51" name="任意多边形 15">
            <a:extLst>
              <a:ext uri="{FF2B5EF4-FFF2-40B4-BE49-F238E27FC236}">
                <a16:creationId xmlns:a16="http://schemas.microsoft.com/office/drawing/2014/main" id="{0AFF725A-36F2-45EB-9EDD-072CB0727B57}"/>
              </a:ext>
            </a:extLst>
          </p:cNvPr>
          <p:cNvSpPr/>
          <p:nvPr/>
        </p:nvSpPr>
        <p:spPr>
          <a:xfrm flipV="1">
            <a:off x="127000" y="3555996"/>
            <a:ext cx="4394200" cy="2601879"/>
          </a:xfrm>
          <a:custGeom>
            <a:avLst/>
            <a:gdLst>
              <a:gd name="connsiteX0" fmla="*/ 0 w 4394200"/>
              <a:gd name="connsiteY0" fmla="*/ 592667 h 592667"/>
              <a:gd name="connsiteX1" fmla="*/ 2912533 w 4394200"/>
              <a:gd name="connsiteY1" fmla="*/ 0 h 592667"/>
              <a:gd name="connsiteX2" fmla="*/ 4394200 w 4394200"/>
              <a:gd name="connsiteY2" fmla="*/ 0 h 592667"/>
            </a:gdLst>
            <a:ahLst/>
            <a:cxnLst>
              <a:cxn ang="0">
                <a:pos x="connsiteX0" y="connsiteY0"/>
              </a:cxn>
              <a:cxn ang="0">
                <a:pos x="connsiteX1" y="connsiteY1"/>
              </a:cxn>
              <a:cxn ang="0">
                <a:pos x="connsiteX2" y="connsiteY2"/>
              </a:cxn>
            </a:cxnLst>
            <a:rect l="l" t="t" r="r" b="b"/>
            <a:pathLst>
              <a:path w="4394200" h="592667">
                <a:moveTo>
                  <a:pt x="0" y="592667"/>
                </a:moveTo>
                <a:lnTo>
                  <a:pt x="2912533" y="0"/>
                </a:lnTo>
                <a:lnTo>
                  <a:pt x="439420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EA564E47-E869-49CE-BCA0-E93A36E95ECE}"/>
              </a:ext>
            </a:extLst>
          </p:cNvPr>
          <p:cNvSpPr/>
          <p:nvPr/>
        </p:nvSpPr>
        <p:spPr>
          <a:xfrm>
            <a:off x="4393640" y="6105634"/>
            <a:ext cx="108000" cy="108000"/>
          </a:xfrm>
          <a:prstGeom prst="ellipse">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486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83EE8193-B1E1-43CE-A79E-2786D681C530}"/>
              </a:ext>
            </a:extLst>
          </p:cNvPr>
          <p:cNvSpPr/>
          <p:nvPr/>
        </p:nvSpPr>
        <p:spPr>
          <a:xfrm>
            <a:off x="0" y="60523"/>
            <a:ext cx="1722203" cy="307777"/>
          </a:xfrm>
          <a:prstGeom prst="rect">
            <a:avLst/>
          </a:prstGeom>
        </p:spPr>
        <p:txBody>
          <a:bodyPr wrap="none">
            <a:spAutoFit/>
          </a:bodyPr>
          <a:lstStyle/>
          <a:p>
            <a:r>
              <a:rPr lang="en-US" altLang="zh-CN" sz="1400" b="1" dirty="0"/>
              <a:t>PART SIX </a:t>
            </a:r>
            <a:r>
              <a:rPr lang="zh-CN" altLang="en-US" sz="1400" b="1" dirty="0"/>
              <a:t>结论建议</a:t>
            </a:r>
          </a:p>
        </p:txBody>
      </p:sp>
      <p:sp>
        <p:nvSpPr>
          <p:cNvPr id="40" name="椭圆 39">
            <a:extLst>
              <a:ext uri="{FF2B5EF4-FFF2-40B4-BE49-F238E27FC236}">
                <a16:creationId xmlns:a16="http://schemas.microsoft.com/office/drawing/2014/main" id="{5A3504B1-BB48-48ED-BD04-52CBFCA7F047}"/>
              </a:ext>
            </a:extLst>
          </p:cNvPr>
          <p:cNvSpPr/>
          <p:nvPr/>
        </p:nvSpPr>
        <p:spPr>
          <a:xfrm>
            <a:off x="1671033" y="157740"/>
            <a:ext cx="130917" cy="1133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graphicFrame>
        <p:nvGraphicFramePr>
          <p:cNvPr id="41" name="图示 40">
            <a:extLst>
              <a:ext uri="{FF2B5EF4-FFF2-40B4-BE49-F238E27FC236}">
                <a16:creationId xmlns:a16="http://schemas.microsoft.com/office/drawing/2014/main" id="{48C0729C-2750-46DD-A20E-3073BBE1010A}"/>
              </a:ext>
            </a:extLst>
          </p:cNvPr>
          <p:cNvGraphicFramePr/>
          <p:nvPr>
            <p:extLst>
              <p:ext uri="{D42A27DB-BD31-4B8C-83A1-F6EECF244321}">
                <p14:modId xmlns:p14="http://schemas.microsoft.com/office/powerpoint/2010/main" val="2205410753"/>
              </p:ext>
            </p:extLst>
          </p:nvPr>
        </p:nvGraphicFramePr>
        <p:xfrm>
          <a:off x="1019627" y="1063844"/>
          <a:ext cx="97844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矩形 41">
            <a:extLst>
              <a:ext uri="{FF2B5EF4-FFF2-40B4-BE49-F238E27FC236}">
                <a16:creationId xmlns:a16="http://schemas.microsoft.com/office/drawing/2014/main" id="{DD1FC803-988C-49EC-BC4D-5FA102DDBD4C}"/>
              </a:ext>
            </a:extLst>
          </p:cNvPr>
          <p:cNvSpPr/>
          <p:nvPr/>
        </p:nvSpPr>
        <p:spPr>
          <a:xfrm>
            <a:off x="45052" y="543321"/>
            <a:ext cx="1959430" cy="523220"/>
          </a:xfrm>
          <a:prstGeom prst="rect">
            <a:avLst/>
          </a:prstGeom>
        </p:spPr>
        <p:txBody>
          <a:bodyPr wrap="square">
            <a:spAutoFit/>
          </a:bodyPr>
          <a:lstStyle/>
          <a:p>
            <a:r>
              <a:rPr lang="zh-CN" altLang="en-US" sz="2800" b="1" dirty="0"/>
              <a:t>政策建议</a:t>
            </a:r>
          </a:p>
        </p:txBody>
      </p:sp>
    </p:spTree>
    <p:extLst>
      <p:ext uri="{BB962C8B-B14F-4D97-AF65-F5344CB8AC3E}">
        <p14:creationId xmlns:p14="http://schemas.microsoft.com/office/powerpoint/2010/main" val="414959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70773" y="2360410"/>
            <a:ext cx="8450455" cy="830997"/>
          </a:xfrm>
          <a:prstGeom prst="rect">
            <a:avLst/>
          </a:prstGeom>
        </p:spPr>
        <p:txBody>
          <a:bodyPr wrap="none">
            <a:spAutoFit/>
          </a:bodyPr>
          <a:lstStyle/>
          <a:p>
            <a:pPr algn="ctr"/>
            <a:r>
              <a:rPr lang="en-US" altLang="zh-CN" sz="4800" b="1" dirty="0"/>
              <a:t>THANK YOU FOR LISTENING</a:t>
            </a:r>
          </a:p>
        </p:txBody>
      </p:sp>
      <p:sp>
        <p:nvSpPr>
          <p:cNvPr id="9" name="椭圆 8"/>
          <p:cNvSpPr/>
          <p:nvPr/>
        </p:nvSpPr>
        <p:spPr>
          <a:xfrm>
            <a:off x="2312493" y="60523"/>
            <a:ext cx="307776" cy="3077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6A7AC86-91A2-4CE8-BA04-B4B6C316A494}"/>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
        <p:nvSpPr>
          <p:cNvPr id="15" name="矩形 14">
            <a:extLst>
              <a:ext uri="{FF2B5EF4-FFF2-40B4-BE49-F238E27FC236}">
                <a16:creationId xmlns:a16="http://schemas.microsoft.com/office/drawing/2014/main" id="{3EF8BF94-821A-46BF-B141-AF9FC1A5205A}"/>
              </a:ext>
            </a:extLst>
          </p:cNvPr>
          <p:cNvSpPr/>
          <p:nvPr/>
        </p:nvSpPr>
        <p:spPr>
          <a:xfrm>
            <a:off x="5125802" y="4164773"/>
            <a:ext cx="1877437" cy="430887"/>
          </a:xfrm>
          <a:prstGeom prst="rect">
            <a:avLst/>
          </a:prstGeom>
        </p:spPr>
        <p:txBody>
          <a:bodyPr wrap="none">
            <a:spAutoFit/>
          </a:bodyPr>
          <a:lstStyle/>
          <a:p>
            <a:r>
              <a:rPr lang="zh-CN" altLang="en-US" sz="2200" dirty="0"/>
              <a:t>汇报人：何恺</a:t>
            </a:r>
            <a:endParaRPr lang="en-US" altLang="zh-CN" sz="2200" dirty="0"/>
          </a:p>
        </p:txBody>
      </p:sp>
      <p:sp>
        <p:nvSpPr>
          <p:cNvPr id="16" name="矩形 15">
            <a:extLst>
              <a:ext uri="{FF2B5EF4-FFF2-40B4-BE49-F238E27FC236}">
                <a16:creationId xmlns:a16="http://schemas.microsoft.com/office/drawing/2014/main" id="{8E38488E-2546-441C-8743-925BF8CCBEC7}"/>
              </a:ext>
            </a:extLst>
          </p:cNvPr>
          <p:cNvSpPr/>
          <p:nvPr/>
        </p:nvSpPr>
        <p:spPr>
          <a:xfrm>
            <a:off x="3107267" y="3330209"/>
            <a:ext cx="2583319" cy="66474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学校名称</a:t>
            </a:r>
            <a:endParaRPr lang="en-US" altLang="zh-CN" dirty="0">
              <a:solidFill>
                <a:schemeClr val="tx1"/>
              </a:solidFill>
            </a:endParaRPr>
          </a:p>
          <a:p>
            <a:pPr algn="ctr"/>
            <a:r>
              <a:rPr lang="zh-CN" altLang="en-US" dirty="0">
                <a:solidFill>
                  <a:schemeClr val="tx1"/>
                </a:solidFill>
              </a:rPr>
              <a:t>山东师范大学</a:t>
            </a:r>
            <a:endParaRPr lang="en-US" altLang="zh-CN" dirty="0">
              <a:solidFill>
                <a:schemeClr val="tx1"/>
              </a:solidFill>
            </a:endParaRPr>
          </a:p>
        </p:txBody>
      </p:sp>
      <p:sp>
        <p:nvSpPr>
          <p:cNvPr id="17" name="矩形 16">
            <a:extLst>
              <a:ext uri="{FF2B5EF4-FFF2-40B4-BE49-F238E27FC236}">
                <a16:creationId xmlns:a16="http://schemas.microsoft.com/office/drawing/2014/main" id="{3E5D672C-C797-41FE-9C48-C8B3D6BCDAB3}"/>
              </a:ext>
            </a:extLst>
          </p:cNvPr>
          <p:cNvSpPr/>
          <p:nvPr/>
        </p:nvSpPr>
        <p:spPr>
          <a:xfrm>
            <a:off x="6427264" y="3330209"/>
            <a:ext cx="2477039" cy="66474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solidFill>
                  <a:schemeClr val="tx1"/>
                </a:solidFill>
              </a:rPr>
              <a:t>论文作者</a:t>
            </a:r>
            <a:endParaRPr lang="en-US" altLang="zh-CN" dirty="0">
              <a:solidFill>
                <a:schemeClr val="tx1"/>
              </a:solidFill>
            </a:endParaRPr>
          </a:p>
          <a:p>
            <a:pPr algn="ctr"/>
            <a:r>
              <a:rPr lang="zh-CN" altLang="en-US" dirty="0">
                <a:solidFill>
                  <a:schemeClr val="tx1"/>
                </a:solidFill>
              </a:rPr>
              <a:t>何恺、程道平</a:t>
            </a:r>
            <a:endParaRPr lang="en-US" altLang="zh-CN" dirty="0">
              <a:solidFill>
                <a:schemeClr val="tx1"/>
              </a:solidFill>
            </a:endParaRPr>
          </a:p>
        </p:txBody>
      </p:sp>
    </p:spTree>
    <p:extLst>
      <p:ext uri="{BB962C8B-B14F-4D97-AF65-F5344CB8AC3E}">
        <p14:creationId xmlns:p14="http://schemas.microsoft.com/office/powerpoint/2010/main" val="19293517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a:t>
            </a:r>
            <a:r>
              <a:rPr lang="zh-CN" altLang="en-US" sz="4400" b="1" dirty="0">
                <a:latin typeface="+mj-lt"/>
                <a:ea typeface="微软雅黑" charset="0"/>
              </a:rPr>
              <a:t> </a:t>
            </a:r>
            <a:r>
              <a:rPr lang="en-US" altLang="zh-CN" sz="4400" b="1" dirty="0">
                <a:latin typeface="+mj-lt"/>
                <a:ea typeface="微软雅黑" charset="0"/>
              </a:rPr>
              <a:t>ONE</a:t>
            </a:r>
            <a:endParaRPr lang="zh-CN" altLang="en-US" sz="4400" b="1" dirty="0">
              <a:latin typeface="+mj-lt"/>
              <a:ea typeface="微软雅黑" charset="0"/>
            </a:endParaRPr>
          </a:p>
        </p:txBody>
      </p:sp>
      <p:sp>
        <p:nvSpPr>
          <p:cNvPr id="3" name="文本框 2"/>
          <p:cNvSpPr txBox="1"/>
          <p:nvPr/>
        </p:nvSpPr>
        <p:spPr>
          <a:xfrm>
            <a:off x="3936733" y="2417412"/>
            <a:ext cx="4318534" cy="1173976"/>
          </a:xfrm>
          <a:prstGeom prst="rect">
            <a:avLst/>
          </a:prstGeom>
          <a:noFill/>
        </p:spPr>
        <p:txBody>
          <a:bodyPr wrap="square" rtlCol="0">
            <a:spAutoFit/>
          </a:bodyPr>
          <a:lstStyle/>
          <a:p>
            <a:pPr algn="ctr" defTabSz="609585">
              <a:lnSpc>
                <a:spcPct val="130000"/>
              </a:lnSpc>
            </a:pPr>
            <a:r>
              <a:rPr lang="zh-CN" altLang="en-US" sz="6000" dirty="0">
                <a:latin typeface="+mj-lt"/>
                <a:ea typeface="微软雅黑" charset="0"/>
              </a:rPr>
              <a:t>引  言</a:t>
            </a:r>
          </a:p>
        </p:txBody>
      </p:sp>
      <p:sp>
        <p:nvSpPr>
          <p:cNvPr id="4" name="矩形 3"/>
          <p:cNvSpPr/>
          <p:nvPr/>
        </p:nvSpPr>
        <p:spPr>
          <a:xfrm>
            <a:off x="4889817" y="4139690"/>
            <a:ext cx="2412366" cy="1133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D6AC069E-C1C4-42F4-BA06-DEE6E163E930}"/>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38313608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462516" cy="307777"/>
          </a:xfrm>
          <a:prstGeom prst="rect">
            <a:avLst/>
          </a:prstGeom>
        </p:spPr>
        <p:txBody>
          <a:bodyPr wrap="none">
            <a:spAutoFit/>
          </a:bodyPr>
          <a:lstStyle/>
          <a:p>
            <a:r>
              <a:rPr lang="en-US" altLang="zh-CN" sz="1400" b="1" dirty="0"/>
              <a:t>PART ONE </a:t>
            </a:r>
            <a:r>
              <a:rPr lang="zh-CN" altLang="en-US" sz="1400" b="1" dirty="0"/>
              <a:t>引言</a:t>
            </a:r>
          </a:p>
        </p:txBody>
      </p:sp>
      <p:sp>
        <p:nvSpPr>
          <p:cNvPr id="3" name="椭圆 2"/>
          <p:cNvSpPr/>
          <p:nvPr/>
        </p:nvSpPr>
        <p:spPr>
          <a:xfrm>
            <a:off x="1462516" y="157740"/>
            <a:ext cx="130917" cy="1133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5" name="矩形 4"/>
          <p:cNvSpPr/>
          <p:nvPr/>
        </p:nvSpPr>
        <p:spPr>
          <a:xfrm>
            <a:off x="950374" y="600844"/>
            <a:ext cx="1313180" cy="769441"/>
          </a:xfrm>
          <a:prstGeom prst="rect">
            <a:avLst/>
          </a:prstGeom>
        </p:spPr>
        <p:txBody>
          <a:bodyPr wrap="none">
            <a:spAutoFit/>
          </a:bodyPr>
          <a:lstStyle/>
          <a:p>
            <a:r>
              <a:rPr lang="zh-CN" altLang="en-US" sz="4400" dirty="0"/>
              <a:t>引言</a:t>
            </a:r>
            <a:endParaRPr lang="en-US" altLang="zh-CN" sz="4400" dirty="0"/>
          </a:p>
        </p:txBody>
      </p:sp>
      <p:sp>
        <p:nvSpPr>
          <p:cNvPr id="7" name="矩形 6"/>
          <p:cNvSpPr/>
          <p:nvPr/>
        </p:nvSpPr>
        <p:spPr>
          <a:xfrm>
            <a:off x="959621" y="1505466"/>
            <a:ext cx="7207836" cy="5133713"/>
          </a:xfrm>
          <a:prstGeom prst="rect">
            <a:avLst/>
          </a:prstGeom>
        </p:spPr>
        <p:txBody>
          <a:bodyPr wrap="square">
            <a:spAutoFit/>
          </a:bodyPr>
          <a:lstStyle/>
          <a:p>
            <a:pPr indent="468000">
              <a:lnSpc>
                <a:spcPct val="130000"/>
              </a:lnSpc>
            </a:pPr>
            <a:r>
              <a:rPr lang="en-US" altLang="zh-CN" dirty="0">
                <a:solidFill>
                  <a:schemeClr val="bg1">
                    <a:lumMod val="50000"/>
                  </a:schemeClr>
                </a:solidFill>
                <a:latin typeface="微软雅黑" charset="0"/>
                <a:ea typeface="微软雅黑" charset="0"/>
              </a:rPr>
              <a:t>2016 </a:t>
            </a:r>
            <a:r>
              <a:rPr lang="zh-CN" altLang="en-US" dirty="0">
                <a:solidFill>
                  <a:schemeClr val="bg1">
                    <a:lumMod val="50000"/>
                  </a:schemeClr>
                </a:solidFill>
                <a:latin typeface="微软雅黑" charset="0"/>
                <a:ea typeface="微软雅黑" charset="0"/>
              </a:rPr>
              <a:t>年国庆前后，</a:t>
            </a:r>
            <a:r>
              <a:rPr lang="en-US" altLang="zh-CN" dirty="0">
                <a:solidFill>
                  <a:schemeClr val="bg1">
                    <a:lumMod val="50000"/>
                  </a:schemeClr>
                </a:solidFill>
                <a:latin typeface="微软雅黑" charset="0"/>
                <a:ea typeface="微软雅黑" charset="0"/>
              </a:rPr>
              <a:t>20 </a:t>
            </a:r>
            <a:r>
              <a:rPr lang="zh-CN" altLang="en-US" dirty="0">
                <a:solidFill>
                  <a:schemeClr val="bg1">
                    <a:lumMod val="50000"/>
                  </a:schemeClr>
                </a:solidFill>
                <a:latin typeface="微软雅黑" charset="0"/>
                <a:ea typeface="微软雅黑" charset="0"/>
              </a:rPr>
              <a:t>余城市发布了力度不一的楼市调控政策。在这一轮“</a:t>
            </a:r>
            <a:r>
              <a:rPr lang="en-US" altLang="zh-CN" b="1" dirty="0">
                <a:solidFill>
                  <a:schemeClr val="bg1">
                    <a:lumMod val="50000"/>
                  </a:schemeClr>
                </a:solidFill>
                <a:latin typeface="微软雅黑" charset="0"/>
                <a:ea typeface="微软雅黑" charset="0"/>
              </a:rPr>
              <a:t>9.30 </a:t>
            </a:r>
            <a:r>
              <a:rPr lang="zh-CN" altLang="en-US" b="1" dirty="0">
                <a:solidFill>
                  <a:schemeClr val="bg1">
                    <a:lumMod val="50000"/>
                  </a:schemeClr>
                </a:solidFill>
                <a:latin typeface="微软雅黑" charset="0"/>
                <a:ea typeface="微软雅黑" charset="0"/>
              </a:rPr>
              <a:t>新政</a:t>
            </a:r>
            <a:r>
              <a:rPr lang="zh-CN" altLang="en-US" dirty="0">
                <a:solidFill>
                  <a:schemeClr val="bg1">
                    <a:lumMod val="50000"/>
                  </a:schemeClr>
                </a:solidFill>
                <a:latin typeface="微软雅黑" charset="0"/>
                <a:ea typeface="微软雅黑" charset="0"/>
              </a:rPr>
              <a:t>”影响下，根据国家统计局发布数据，从环比涨幅看，</a:t>
            </a:r>
            <a:r>
              <a:rPr lang="en-US" altLang="zh-CN" dirty="0">
                <a:solidFill>
                  <a:schemeClr val="bg1">
                    <a:lumMod val="50000"/>
                  </a:schemeClr>
                </a:solidFill>
                <a:latin typeface="微软雅黑" charset="0"/>
                <a:ea typeface="微软雅黑" charset="0"/>
              </a:rPr>
              <a:t>10 </a:t>
            </a:r>
            <a:r>
              <a:rPr lang="zh-CN" altLang="en-US" dirty="0">
                <a:solidFill>
                  <a:schemeClr val="bg1">
                    <a:lumMod val="50000"/>
                  </a:schemeClr>
                </a:solidFill>
                <a:latin typeface="微软雅黑" charset="0"/>
                <a:ea typeface="微软雅黑" charset="0"/>
              </a:rPr>
              <a:t>月份</a:t>
            </a:r>
            <a:r>
              <a:rPr lang="en-US" altLang="zh-CN" dirty="0">
                <a:solidFill>
                  <a:schemeClr val="bg1">
                    <a:lumMod val="50000"/>
                  </a:schemeClr>
                </a:solidFill>
                <a:latin typeface="微软雅黑" charset="0"/>
                <a:ea typeface="微软雅黑" charset="0"/>
              </a:rPr>
              <a:t>70 </a:t>
            </a:r>
            <a:r>
              <a:rPr lang="zh-CN" altLang="en-US" dirty="0">
                <a:solidFill>
                  <a:schemeClr val="bg1">
                    <a:lumMod val="50000"/>
                  </a:schemeClr>
                </a:solidFill>
                <a:latin typeface="微软雅黑" charset="0"/>
                <a:ea typeface="微软雅黑" charset="0"/>
              </a:rPr>
              <a:t>个大中城市新建商品住宅和二手住宅价格环比综合平均涨幅分别回落</a:t>
            </a:r>
            <a:r>
              <a:rPr lang="en-US" altLang="zh-CN" dirty="0">
                <a:solidFill>
                  <a:schemeClr val="bg1">
                    <a:lumMod val="50000"/>
                  </a:schemeClr>
                </a:solidFill>
                <a:latin typeface="微软雅黑" charset="0"/>
                <a:ea typeface="微软雅黑" charset="0"/>
              </a:rPr>
              <a:t>0.2 </a:t>
            </a:r>
            <a:r>
              <a:rPr lang="zh-CN" altLang="en-US" dirty="0">
                <a:solidFill>
                  <a:schemeClr val="bg1">
                    <a:lumMod val="50000"/>
                  </a:schemeClr>
                </a:solidFill>
                <a:latin typeface="微软雅黑" charset="0"/>
                <a:ea typeface="微软雅黑" charset="0"/>
              </a:rPr>
              <a:t>和</a:t>
            </a:r>
            <a:r>
              <a:rPr lang="en-US" altLang="zh-CN" dirty="0">
                <a:solidFill>
                  <a:schemeClr val="bg1">
                    <a:lumMod val="50000"/>
                  </a:schemeClr>
                </a:solidFill>
                <a:latin typeface="微软雅黑" charset="0"/>
                <a:ea typeface="微软雅黑" charset="0"/>
              </a:rPr>
              <a:t>0.3 </a:t>
            </a:r>
            <a:r>
              <a:rPr lang="zh-CN" altLang="en-US" dirty="0">
                <a:solidFill>
                  <a:schemeClr val="bg1">
                    <a:lumMod val="50000"/>
                  </a:schemeClr>
                </a:solidFill>
                <a:latin typeface="微软雅黑" charset="0"/>
                <a:ea typeface="微软雅黑" charset="0"/>
              </a:rPr>
              <a:t>个百分点，环比上涨的城市个数分别减少</a:t>
            </a:r>
            <a:r>
              <a:rPr lang="en-US" altLang="zh-CN" dirty="0">
                <a:solidFill>
                  <a:schemeClr val="bg1">
                    <a:lumMod val="50000"/>
                  </a:schemeClr>
                </a:solidFill>
                <a:latin typeface="微软雅黑" charset="0"/>
                <a:ea typeface="微软雅黑" charset="0"/>
              </a:rPr>
              <a:t>12</a:t>
            </a:r>
            <a:r>
              <a:rPr lang="zh-CN" altLang="en-US" dirty="0">
                <a:solidFill>
                  <a:schemeClr val="bg1">
                    <a:lumMod val="50000"/>
                  </a:schemeClr>
                </a:solidFill>
                <a:latin typeface="微软雅黑" charset="0"/>
                <a:ea typeface="微软雅黑" charset="0"/>
              </a:rPr>
              <a:t>个和</a:t>
            </a:r>
            <a:r>
              <a:rPr lang="en-US" altLang="zh-CN" dirty="0">
                <a:solidFill>
                  <a:schemeClr val="bg1">
                    <a:lumMod val="50000"/>
                  </a:schemeClr>
                </a:solidFill>
                <a:latin typeface="微软雅黑" charset="0"/>
                <a:ea typeface="微软雅黑" charset="0"/>
              </a:rPr>
              <a:t>1 </a:t>
            </a:r>
            <a:r>
              <a:rPr lang="zh-CN" altLang="en-US" dirty="0">
                <a:solidFill>
                  <a:schemeClr val="bg1">
                    <a:lumMod val="50000"/>
                  </a:schemeClr>
                </a:solidFill>
                <a:latin typeface="微软雅黑" charset="0"/>
                <a:ea typeface="微软雅黑" charset="0"/>
              </a:rPr>
              <a:t>个。一、二线城市房价环比涨幅回落，三线城市新建商品住宅价格环比由持平转降，二手住宅价格环比持平，调控初见成效。</a:t>
            </a:r>
            <a:endParaRPr lang="en-US" altLang="zh-CN" dirty="0">
              <a:solidFill>
                <a:schemeClr val="bg1">
                  <a:lumMod val="50000"/>
                </a:schemeClr>
              </a:solidFill>
              <a:latin typeface="微软雅黑" charset="0"/>
              <a:ea typeface="微软雅黑" charset="0"/>
            </a:endParaRPr>
          </a:p>
          <a:p>
            <a:pPr indent="468000">
              <a:lnSpc>
                <a:spcPct val="130000"/>
              </a:lnSpc>
            </a:pPr>
            <a:r>
              <a:rPr lang="zh-CN" altLang="en-US" b="1" dirty="0">
                <a:solidFill>
                  <a:schemeClr val="bg1">
                    <a:lumMod val="50000"/>
                  </a:schemeClr>
                </a:solidFill>
                <a:latin typeface="微软雅黑" charset="0"/>
                <a:ea typeface="微软雅黑" charset="0"/>
              </a:rPr>
              <a:t>房地产调控政策</a:t>
            </a:r>
            <a:r>
              <a:rPr lang="zh-CN" altLang="en-US" dirty="0">
                <a:solidFill>
                  <a:schemeClr val="bg1">
                    <a:lumMod val="50000"/>
                  </a:schemeClr>
                </a:solidFill>
                <a:latin typeface="微软雅黑" charset="0"/>
                <a:ea typeface="微软雅黑" charset="0"/>
              </a:rPr>
              <a:t>从需求面主要是限购限贷，减少投机性的购房需求；从供给角度来讲，增加了土地供应；从交易环节来讲，加大了对交易环节违法违规行为的查处。鉴于房地产市场对宏观经济的巨大作用，房地产市场风险是我国当前面临的经济和金融最重要风险之一。</a:t>
            </a:r>
            <a:endParaRPr lang="en-US" altLang="zh-CN" dirty="0">
              <a:solidFill>
                <a:schemeClr val="bg1">
                  <a:lumMod val="50000"/>
                </a:schemeClr>
              </a:solidFill>
              <a:latin typeface="微软雅黑" charset="0"/>
              <a:ea typeface="微软雅黑" charset="0"/>
            </a:endParaRPr>
          </a:p>
          <a:p>
            <a:pPr indent="468000">
              <a:lnSpc>
                <a:spcPct val="130000"/>
              </a:lnSpc>
            </a:pPr>
            <a:r>
              <a:rPr lang="zh-CN" altLang="en-US" dirty="0">
                <a:solidFill>
                  <a:schemeClr val="bg1">
                    <a:lumMod val="50000"/>
                  </a:schemeClr>
                </a:solidFill>
                <a:latin typeface="微软雅黑" charset="0"/>
                <a:ea typeface="微软雅黑" charset="0"/>
              </a:rPr>
              <a:t>因此，执行限购限贷政策的热点城市与进行去库存的其他城市的房地产市场都存在一定风险与不稳定因素。从而，进一步量化我国房地产业的风险、充分考虑影响房地产市场风险的因子，以维持房地产业平稳发展，进行房地产市场风险测度研究就具有重要意义。</a:t>
            </a:r>
          </a:p>
        </p:txBody>
      </p:sp>
    </p:spTree>
    <p:extLst>
      <p:ext uri="{BB962C8B-B14F-4D97-AF65-F5344CB8AC3E}">
        <p14:creationId xmlns:p14="http://schemas.microsoft.com/office/powerpoint/2010/main" val="197668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 TWO</a:t>
            </a:r>
          </a:p>
        </p:txBody>
      </p:sp>
      <p:sp>
        <p:nvSpPr>
          <p:cNvPr id="3" name="文本框 2"/>
          <p:cNvSpPr txBox="1"/>
          <p:nvPr/>
        </p:nvSpPr>
        <p:spPr>
          <a:xfrm>
            <a:off x="-935115" y="2429952"/>
            <a:ext cx="14062229" cy="903517"/>
          </a:xfrm>
          <a:prstGeom prst="rect">
            <a:avLst/>
          </a:prstGeom>
          <a:noFill/>
        </p:spPr>
        <p:txBody>
          <a:bodyPr wrap="square" rtlCol="0">
            <a:spAutoFit/>
          </a:bodyPr>
          <a:lstStyle/>
          <a:p>
            <a:pPr algn="ctr" defTabSz="609585">
              <a:lnSpc>
                <a:spcPct val="130000"/>
              </a:lnSpc>
            </a:pPr>
            <a:r>
              <a:rPr lang="zh-CN" altLang="en-US" sz="4500" dirty="0">
                <a:latin typeface="+mj-lt"/>
                <a:ea typeface="微软雅黑" charset="0"/>
              </a:rPr>
              <a:t>研究综述</a:t>
            </a:r>
          </a:p>
        </p:txBody>
      </p:sp>
      <p:sp>
        <p:nvSpPr>
          <p:cNvPr id="4" name="矩形 3"/>
          <p:cNvSpPr/>
          <p:nvPr/>
        </p:nvSpPr>
        <p:spPr>
          <a:xfrm>
            <a:off x="4889817" y="4139690"/>
            <a:ext cx="2412366" cy="1133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1FEA3136-BB5C-484A-9C74-AA569332F091}"/>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39528251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874872" cy="307777"/>
          </a:xfrm>
          <a:prstGeom prst="rect">
            <a:avLst/>
          </a:prstGeom>
        </p:spPr>
        <p:txBody>
          <a:bodyPr wrap="none">
            <a:spAutoFit/>
          </a:bodyPr>
          <a:lstStyle/>
          <a:p>
            <a:r>
              <a:rPr lang="en-US" altLang="zh-CN" sz="1400" b="1" dirty="0"/>
              <a:t>PART TWO </a:t>
            </a:r>
            <a:r>
              <a:rPr lang="zh-CN" altLang="en-US" sz="1400" b="1" dirty="0"/>
              <a:t>研究综述</a:t>
            </a:r>
          </a:p>
        </p:txBody>
      </p:sp>
      <p:sp>
        <p:nvSpPr>
          <p:cNvPr id="3" name="椭圆 2"/>
          <p:cNvSpPr/>
          <p:nvPr/>
        </p:nvSpPr>
        <p:spPr>
          <a:xfrm>
            <a:off x="182260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grpSp>
        <p:nvGrpSpPr>
          <p:cNvPr id="22" name="组合 21"/>
          <p:cNvGrpSpPr/>
          <p:nvPr/>
        </p:nvGrpSpPr>
        <p:grpSpPr>
          <a:xfrm>
            <a:off x="-211666" y="2970613"/>
            <a:ext cx="12778491" cy="912541"/>
            <a:chOff x="0" y="2158337"/>
            <a:chExt cx="12778491" cy="912541"/>
          </a:xfrm>
        </p:grpSpPr>
        <p:sp>
          <p:nvSpPr>
            <p:cNvPr id="5" name="矩形 4"/>
            <p:cNvSpPr/>
            <p:nvPr/>
          </p:nvSpPr>
          <p:spPr>
            <a:xfrm>
              <a:off x="211666" y="2513302"/>
              <a:ext cx="12192000" cy="211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 name="等腰三角形 5"/>
            <p:cNvSpPr/>
            <p:nvPr/>
          </p:nvSpPr>
          <p:spPr>
            <a:xfrm>
              <a:off x="0"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等腰三角形 7"/>
            <p:cNvSpPr/>
            <p:nvPr/>
          </p:nvSpPr>
          <p:spPr>
            <a:xfrm>
              <a:off x="1056391"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8"/>
            <p:cNvSpPr/>
            <p:nvPr/>
          </p:nvSpPr>
          <p:spPr>
            <a:xfrm>
              <a:off x="2120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p:cNvSpPr/>
            <p:nvPr/>
          </p:nvSpPr>
          <p:spPr>
            <a:xfrm>
              <a:off x="3187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10"/>
            <p:cNvSpPr/>
            <p:nvPr/>
          </p:nvSpPr>
          <p:spPr>
            <a:xfrm>
              <a:off x="4254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p:cNvSpPr/>
            <p:nvPr/>
          </p:nvSpPr>
          <p:spPr>
            <a:xfrm>
              <a:off x="5321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等腰三角形 12"/>
            <p:cNvSpPr/>
            <p:nvPr/>
          </p:nvSpPr>
          <p:spPr>
            <a:xfrm>
              <a:off x="6388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等腰三角形 13"/>
            <p:cNvSpPr/>
            <p:nvPr/>
          </p:nvSpPr>
          <p:spPr>
            <a:xfrm>
              <a:off x="7454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等腰三角形 14"/>
            <p:cNvSpPr/>
            <p:nvPr/>
          </p:nvSpPr>
          <p:spPr>
            <a:xfrm>
              <a:off x="8521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等腰三角形 15"/>
            <p:cNvSpPr/>
            <p:nvPr/>
          </p:nvSpPr>
          <p:spPr>
            <a:xfrm>
              <a:off x="9588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等腰三角形 16"/>
            <p:cNvSpPr/>
            <p:nvPr/>
          </p:nvSpPr>
          <p:spPr>
            <a:xfrm>
              <a:off x="10655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等腰三角形 17"/>
            <p:cNvSpPr/>
            <p:nvPr/>
          </p:nvSpPr>
          <p:spPr>
            <a:xfrm>
              <a:off x="11722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0" name="直接连接符 19"/>
            <p:cNvCxnSpPr/>
            <p:nvPr/>
          </p:nvCxnSpPr>
          <p:spPr>
            <a:xfrm>
              <a:off x="0" y="3060294"/>
              <a:ext cx="12778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flipH="1">
            <a:off x="258956" y="291304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787152" y="3823548"/>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320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2387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3454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4521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flipH="1">
            <a:off x="5588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6654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7721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8788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9855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0922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1988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a:off x="1854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a:off x="4572248"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flipH="1">
            <a:off x="5639048"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flipH="1">
            <a:off x="6705848"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flipH="1">
            <a:off x="6121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a:off x="7188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8255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H="1">
            <a:off x="9321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10388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11455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1850091" y="1093399"/>
            <a:ext cx="2300757" cy="1589432"/>
            <a:chOff x="1356175" y="1093399"/>
            <a:chExt cx="2300757" cy="1589432"/>
          </a:xfrm>
        </p:grpSpPr>
        <p:sp>
          <p:nvSpPr>
            <p:cNvPr id="58" name="矩形 57"/>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9" name="椭圆 58"/>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椭圆 59"/>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1" name="椭圆 60"/>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2" name="椭圆 61"/>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8" name="组合 67"/>
          <p:cNvGrpSpPr/>
          <p:nvPr/>
        </p:nvGrpSpPr>
        <p:grpSpPr>
          <a:xfrm>
            <a:off x="6278845" y="1093399"/>
            <a:ext cx="2558652" cy="1589432"/>
            <a:chOff x="1356175" y="1093399"/>
            <a:chExt cx="2300757" cy="1589432"/>
          </a:xfrm>
        </p:grpSpPr>
        <p:sp>
          <p:nvSpPr>
            <p:cNvPr id="69" name="矩形 68"/>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69"/>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椭圆 70"/>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71"/>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0" name="组合 79"/>
          <p:cNvGrpSpPr/>
          <p:nvPr/>
        </p:nvGrpSpPr>
        <p:grpSpPr>
          <a:xfrm>
            <a:off x="4526392" y="4038186"/>
            <a:ext cx="2479282" cy="1589432"/>
            <a:chOff x="1356175" y="1093399"/>
            <a:chExt cx="2300757" cy="1589432"/>
          </a:xfrm>
        </p:grpSpPr>
        <p:sp>
          <p:nvSpPr>
            <p:cNvPr id="81" name="矩形 80"/>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椭圆 81"/>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椭圆 82"/>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4" name="椭圆 83"/>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84"/>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6" name="组合 85"/>
          <p:cNvGrpSpPr/>
          <p:nvPr/>
        </p:nvGrpSpPr>
        <p:grpSpPr>
          <a:xfrm>
            <a:off x="8946268" y="4038186"/>
            <a:ext cx="2300757" cy="1589432"/>
            <a:chOff x="1356175" y="1093399"/>
            <a:chExt cx="2300757" cy="1589432"/>
          </a:xfrm>
        </p:grpSpPr>
        <p:sp>
          <p:nvSpPr>
            <p:cNvPr id="87" name="矩形 86"/>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8" name="椭圆 87"/>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9" name="椭圆 88"/>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0" name="椭圆 89"/>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1" name="椭圆 90"/>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8" name="矩形 97"/>
          <p:cNvSpPr/>
          <p:nvPr/>
        </p:nvSpPr>
        <p:spPr>
          <a:xfrm>
            <a:off x="1901917" y="1215813"/>
            <a:ext cx="1508746" cy="307777"/>
          </a:xfrm>
          <a:prstGeom prst="rect">
            <a:avLst/>
          </a:prstGeom>
        </p:spPr>
        <p:txBody>
          <a:bodyPr wrap="none">
            <a:spAutoFit/>
          </a:bodyPr>
          <a:lstStyle/>
          <a:p>
            <a:r>
              <a:rPr lang="en-US" altLang="zh-CN" sz="1400" b="1" dirty="0"/>
              <a:t>Wong</a:t>
            </a:r>
            <a:r>
              <a:rPr lang="zh-CN" altLang="en-US" sz="1400" b="1" dirty="0"/>
              <a:t>（</a:t>
            </a:r>
            <a:r>
              <a:rPr lang="en-US" altLang="zh-CN" sz="1400" b="1" dirty="0"/>
              <a:t>1998 </a:t>
            </a:r>
            <a:r>
              <a:rPr lang="zh-CN" altLang="en-US" sz="1400" b="1" dirty="0"/>
              <a:t>）</a:t>
            </a:r>
          </a:p>
        </p:txBody>
      </p:sp>
      <p:sp>
        <p:nvSpPr>
          <p:cNvPr id="99" name="矩形 98"/>
          <p:cNvSpPr/>
          <p:nvPr/>
        </p:nvSpPr>
        <p:spPr>
          <a:xfrm>
            <a:off x="1901917" y="1460337"/>
            <a:ext cx="2188812" cy="511037"/>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通过设计动态计量模型，对泰国房地产市场的风险进行研究</a:t>
            </a:r>
          </a:p>
        </p:txBody>
      </p:sp>
      <p:sp>
        <p:nvSpPr>
          <p:cNvPr id="102" name="矩形 101"/>
          <p:cNvSpPr/>
          <p:nvPr/>
        </p:nvSpPr>
        <p:spPr>
          <a:xfrm>
            <a:off x="6342389" y="1215813"/>
            <a:ext cx="1313180" cy="307777"/>
          </a:xfrm>
          <a:prstGeom prst="rect">
            <a:avLst/>
          </a:prstGeom>
        </p:spPr>
        <p:txBody>
          <a:bodyPr wrap="none">
            <a:spAutoFit/>
          </a:bodyPr>
          <a:lstStyle/>
          <a:p>
            <a:r>
              <a:rPr lang="zh-CN" altLang="en-US" sz="1400" b="1" dirty="0"/>
              <a:t>王巍（</a:t>
            </a:r>
            <a:r>
              <a:rPr lang="en-US" altLang="zh-CN" sz="1400" b="1" dirty="0"/>
              <a:t>2005</a:t>
            </a:r>
            <a:r>
              <a:rPr lang="zh-CN" altLang="en-US" sz="1400" b="1" dirty="0"/>
              <a:t>）</a:t>
            </a:r>
          </a:p>
        </p:txBody>
      </p:sp>
      <p:sp>
        <p:nvSpPr>
          <p:cNvPr id="103" name="矩形 102"/>
          <p:cNvSpPr/>
          <p:nvPr/>
        </p:nvSpPr>
        <p:spPr>
          <a:xfrm>
            <a:off x="6342389" y="1460337"/>
            <a:ext cx="2188812" cy="951158"/>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通过文献回顾，构建了房地产开发项目风险的评价指标体系，并基于模糊综合评价，构建了房地产开发项目风险的评价指标体系</a:t>
            </a:r>
          </a:p>
        </p:txBody>
      </p:sp>
      <p:sp>
        <p:nvSpPr>
          <p:cNvPr id="106" name="矩形 105"/>
          <p:cNvSpPr/>
          <p:nvPr/>
        </p:nvSpPr>
        <p:spPr>
          <a:xfrm>
            <a:off x="4579316" y="4158503"/>
            <a:ext cx="2426562" cy="307777"/>
          </a:xfrm>
          <a:prstGeom prst="rect">
            <a:avLst/>
          </a:prstGeom>
        </p:spPr>
        <p:txBody>
          <a:bodyPr wrap="none">
            <a:spAutoFit/>
          </a:bodyPr>
          <a:lstStyle/>
          <a:p>
            <a:r>
              <a:rPr lang="en-US" altLang="zh-CN" sz="1400" b="1" dirty="0"/>
              <a:t>Himmelberg et.al</a:t>
            </a:r>
            <a:r>
              <a:rPr lang="zh-CN" altLang="en-US" sz="1400" b="1" dirty="0"/>
              <a:t>（</a:t>
            </a:r>
            <a:r>
              <a:rPr lang="en-US" altLang="zh-CN" sz="1400" b="1" dirty="0"/>
              <a:t>2005</a:t>
            </a:r>
            <a:r>
              <a:rPr lang="zh-CN" altLang="en-US" sz="1400" b="1" dirty="0"/>
              <a:t>）</a:t>
            </a:r>
          </a:p>
        </p:txBody>
      </p:sp>
      <p:sp>
        <p:nvSpPr>
          <p:cNvPr id="107" name="矩形 106"/>
          <p:cNvSpPr/>
          <p:nvPr/>
        </p:nvSpPr>
        <p:spPr>
          <a:xfrm>
            <a:off x="4579316" y="4403027"/>
            <a:ext cx="2188812" cy="511037"/>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通过使用者成本模型分析了美国大都市区房地产泡沫</a:t>
            </a:r>
          </a:p>
        </p:txBody>
      </p:sp>
      <p:sp>
        <p:nvSpPr>
          <p:cNvPr id="108" name="矩形 107"/>
          <p:cNvSpPr/>
          <p:nvPr/>
        </p:nvSpPr>
        <p:spPr>
          <a:xfrm>
            <a:off x="9002901" y="4158503"/>
            <a:ext cx="1313180" cy="307777"/>
          </a:xfrm>
          <a:prstGeom prst="rect">
            <a:avLst/>
          </a:prstGeom>
        </p:spPr>
        <p:txBody>
          <a:bodyPr wrap="none">
            <a:spAutoFit/>
          </a:bodyPr>
          <a:lstStyle/>
          <a:p>
            <a:r>
              <a:rPr lang="zh-CN" altLang="en-US" sz="1400" b="1" dirty="0"/>
              <a:t>李辉（</a:t>
            </a:r>
            <a:r>
              <a:rPr lang="en-US" altLang="zh-CN" sz="1400" b="1" dirty="0"/>
              <a:t>2007</a:t>
            </a:r>
            <a:r>
              <a:rPr lang="zh-CN" altLang="en-US" sz="1400" b="1" dirty="0"/>
              <a:t>）</a:t>
            </a:r>
          </a:p>
        </p:txBody>
      </p:sp>
      <p:sp>
        <p:nvSpPr>
          <p:cNvPr id="109" name="矩形 108"/>
          <p:cNvSpPr/>
          <p:nvPr/>
        </p:nvSpPr>
        <p:spPr>
          <a:xfrm>
            <a:off x="9002901" y="4403027"/>
            <a:ext cx="2188812" cy="1192634"/>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从房地产泡沫的角度、房地产市场与宏观经济协调性的角度、房地产市场与金融风险的角度建立了房地产市场风险测度体系，并提出了政策建议</a:t>
            </a:r>
          </a:p>
        </p:txBody>
      </p:sp>
      <p:sp>
        <p:nvSpPr>
          <p:cNvPr id="100" name="矩形 99">
            <a:extLst>
              <a:ext uri="{FF2B5EF4-FFF2-40B4-BE49-F238E27FC236}">
                <a16:creationId xmlns:a16="http://schemas.microsoft.com/office/drawing/2014/main" id="{A0B03CE8-0B05-411A-B677-26F62951CDE4}"/>
              </a:ext>
            </a:extLst>
          </p:cNvPr>
          <p:cNvSpPr/>
          <p:nvPr/>
        </p:nvSpPr>
        <p:spPr>
          <a:xfrm>
            <a:off x="258956" y="523512"/>
            <a:ext cx="1620957" cy="523220"/>
          </a:xfrm>
          <a:prstGeom prst="rect">
            <a:avLst/>
          </a:prstGeom>
        </p:spPr>
        <p:txBody>
          <a:bodyPr wrap="none">
            <a:spAutoFit/>
          </a:bodyPr>
          <a:lstStyle/>
          <a:p>
            <a:r>
              <a:rPr lang="zh-CN" altLang="en-US" sz="2800" b="1" dirty="0"/>
              <a:t>文献回顾</a:t>
            </a:r>
          </a:p>
        </p:txBody>
      </p:sp>
    </p:spTree>
    <p:extLst>
      <p:ext uri="{BB962C8B-B14F-4D97-AF65-F5344CB8AC3E}">
        <p14:creationId xmlns:p14="http://schemas.microsoft.com/office/powerpoint/2010/main" val="15682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0523"/>
            <a:ext cx="1874872" cy="307777"/>
          </a:xfrm>
          <a:prstGeom prst="rect">
            <a:avLst/>
          </a:prstGeom>
        </p:spPr>
        <p:txBody>
          <a:bodyPr wrap="none">
            <a:spAutoFit/>
          </a:bodyPr>
          <a:lstStyle/>
          <a:p>
            <a:r>
              <a:rPr lang="en-US" altLang="zh-CN" sz="1400" b="1" dirty="0"/>
              <a:t>PART TWO </a:t>
            </a:r>
            <a:r>
              <a:rPr lang="zh-CN" altLang="en-US" sz="1400" b="1" dirty="0"/>
              <a:t>研究综述</a:t>
            </a:r>
          </a:p>
        </p:txBody>
      </p:sp>
      <p:sp>
        <p:nvSpPr>
          <p:cNvPr id="3" name="椭圆 2"/>
          <p:cNvSpPr/>
          <p:nvPr/>
        </p:nvSpPr>
        <p:spPr>
          <a:xfrm>
            <a:off x="182260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grpSp>
        <p:nvGrpSpPr>
          <p:cNvPr id="22" name="组合 21"/>
          <p:cNvGrpSpPr/>
          <p:nvPr/>
        </p:nvGrpSpPr>
        <p:grpSpPr>
          <a:xfrm>
            <a:off x="-211666" y="2970613"/>
            <a:ext cx="12778491" cy="912541"/>
            <a:chOff x="0" y="2158337"/>
            <a:chExt cx="12778491" cy="912541"/>
          </a:xfrm>
        </p:grpSpPr>
        <p:sp>
          <p:nvSpPr>
            <p:cNvPr id="5" name="矩形 4"/>
            <p:cNvSpPr/>
            <p:nvPr/>
          </p:nvSpPr>
          <p:spPr>
            <a:xfrm>
              <a:off x="211666" y="2513302"/>
              <a:ext cx="12192000" cy="211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 name="等腰三角形 5"/>
            <p:cNvSpPr/>
            <p:nvPr/>
          </p:nvSpPr>
          <p:spPr>
            <a:xfrm>
              <a:off x="0"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等腰三角形 7"/>
            <p:cNvSpPr/>
            <p:nvPr/>
          </p:nvSpPr>
          <p:spPr>
            <a:xfrm>
              <a:off x="1056391" y="2160196"/>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8"/>
            <p:cNvSpPr/>
            <p:nvPr/>
          </p:nvSpPr>
          <p:spPr>
            <a:xfrm>
              <a:off x="2120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p:cNvSpPr/>
            <p:nvPr/>
          </p:nvSpPr>
          <p:spPr>
            <a:xfrm>
              <a:off x="3187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10"/>
            <p:cNvSpPr/>
            <p:nvPr/>
          </p:nvSpPr>
          <p:spPr>
            <a:xfrm>
              <a:off x="4254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p:cNvSpPr/>
            <p:nvPr/>
          </p:nvSpPr>
          <p:spPr>
            <a:xfrm>
              <a:off x="5321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等腰三角形 12"/>
            <p:cNvSpPr/>
            <p:nvPr/>
          </p:nvSpPr>
          <p:spPr>
            <a:xfrm>
              <a:off x="6388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等腰三角形 13"/>
            <p:cNvSpPr/>
            <p:nvPr/>
          </p:nvSpPr>
          <p:spPr>
            <a:xfrm>
              <a:off x="74549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等腰三角形 14"/>
            <p:cNvSpPr/>
            <p:nvPr/>
          </p:nvSpPr>
          <p:spPr>
            <a:xfrm>
              <a:off x="85217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等腰三角形 15"/>
            <p:cNvSpPr/>
            <p:nvPr/>
          </p:nvSpPr>
          <p:spPr>
            <a:xfrm>
              <a:off x="95885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等腰三角形 16"/>
            <p:cNvSpPr/>
            <p:nvPr/>
          </p:nvSpPr>
          <p:spPr>
            <a:xfrm>
              <a:off x="106553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等腰三角形 17"/>
            <p:cNvSpPr/>
            <p:nvPr/>
          </p:nvSpPr>
          <p:spPr>
            <a:xfrm>
              <a:off x="11722100" y="2158337"/>
              <a:ext cx="1056391" cy="910682"/>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20" name="直接连接符 19"/>
            <p:cNvCxnSpPr/>
            <p:nvPr/>
          </p:nvCxnSpPr>
          <p:spPr>
            <a:xfrm>
              <a:off x="0" y="3060294"/>
              <a:ext cx="127784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flipH="1">
            <a:off x="258956" y="291304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787152" y="3823548"/>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1320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2387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3454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4521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flipH="1">
            <a:off x="5588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flipH="1">
            <a:off x="6654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77216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87884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98552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09220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11988800" y="29083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flipH="1">
            <a:off x="1854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flipH="1">
            <a:off x="2921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flipH="1">
            <a:off x="3987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flipH="1">
            <a:off x="5054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flipH="1">
            <a:off x="6121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flipH="1">
            <a:off x="71882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82550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H="1">
            <a:off x="93218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103886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flipH="1">
            <a:off x="11455400" y="3822700"/>
            <a:ext cx="115146" cy="1151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2968682" y="1093399"/>
            <a:ext cx="2529363" cy="1589432"/>
            <a:chOff x="1356175" y="1093399"/>
            <a:chExt cx="2300757" cy="1589432"/>
          </a:xfrm>
        </p:grpSpPr>
        <p:sp>
          <p:nvSpPr>
            <p:cNvPr id="58" name="矩形 57"/>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9" name="椭圆 58"/>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椭圆 59"/>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1" name="椭圆 60"/>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2" name="椭圆 61"/>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68" name="组合 67"/>
          <p:cNvGrpSpPr/>
          <p:nvPr/>
        </p:nvGrpSpPr>
        <p:grpSpPr>
          <a:xfrm>
            <a:off x="8503020" y="1093399"/>
            <a:ext cx="2252356" cy="1589432"/>
            <a:chOff x="1356175" y="1093399"/>
            <a:chExt cx="2300757" cy="1589432"/>
          </a:xfrm>
        </p:grpSpPr>
        <p:sp>
          <p:nvSpPr>
            <p:cNvPr id="69" name="矩形 68"/>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0" name="椭圆 69"/>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椭圆 70"/>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2" name="椭圆 71"/>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3" name="椭圆 72"/>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0" name="组合 79"/>
          <p:cNvGrpSpPr/>
          <p:nvPr/>
        </p:nvGrpSpPr>
        <p:grpSpPr>
          <a:xfrm>
            <a:off x="6404813" y="4038186"/>
            <a:ext cx="2462045" cy="1589432"/>
            <a:chOff x="1356175" y="1093399"/>
            <a:chExt cx="2300757" cy="1589432"/>
          </a:xfrm>
        </p:grpSpPr>
        <p:sp>
          <p:nvSpPr>
            <p:cNvPr id="81" name="矩形 80"/>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2" name="椭圆 81"/>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椭圆 82"/>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4" name="椭圆 83"/>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5" name="椭圆 84"/>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8" name="矩形 97"/>
          <p:cNvSpPr/>
          <p:nvPr/>
        </p:nvSpPr>
        <p:spPr>
          <a:xfrm>
            <a:off x="3020508" y="1215813"/>
            <a:ext cx="2495107" cy="307777"/>
          </a:xfrm>
          <a:prstGeom prst="rect">
            <a:avLst/>
          </a:prstGeom>
        </p:spPr>
        <p:txBody>
          <a:bodyPr wrap="none">
            <a:spAutoFit/>
          </a:bodyPr>
          <a:lstStyle/>
          <a:p>
            <a:r>
              <a:rPr lang="en-US" altLang="zh-CN" sz="1400" b="1" dirty="0"/>
              <a:t>Vishwakarma</a:t>
            </a:r>
            <a:r>
              <a:rPr lang="zh-CN" altLang="en-US" sz="1400" b="1" dirty="0"/>
              <a:t> </a:t>
            </a:r>
            <a:r>
              <a:rPr lang="en-US" altLang="zh-CN" sz="1400" b="1" dirty="0"/>
              <a:t>et.al</a:t>
            </a:r>
            <a:r>
              <a:rPr lang="zh-CN" altLang="en-US" sz="1400" b="1" dirty="0"/>
              <a:t>（</a:t>
            </a:r>
            <a:r>
              <a:rPr lang="en-US" altLang="zh-CN" sz="1400" b="1" dirty="0"/>
              <a:t>2015</a:t>
            </a:r>
            <a:r>
              <a:rPr lang="zh-CN" altLang="en-US" sz="1400" b="1" dirty="0"/>
              <a:t>）</a:t>
            </a:r>
          </a:p>
        </p:txBody>
      </p:sp>
      <p:sp>
        <p:nvSpPr>
          <p:cNvPr id="99" name="矩形 98"/>
          <p:cNvSpPr/>
          <p:nvPr/>
        </p:nvSpPr>
        <p:spPr>
          <a:xfrm>
            <a:off x="3020508" y="1460337"/>
            <a:ext cx="2188812" cy="731098"/>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运用</a:t>
            </a:r>
            <a:r>
              <a:rPr lang="en-US" altLang="zh-CN" sz="1100" dirty="0">
                <a:solidFill>
                  <a:schemeClr val="bg1">
                    <a:lumMod val="50000"/>
                  </a:schemeClr>
                </a:solidFill>
                <a:latin typeface="微软雅黑" charset="0"/>
                <a:ea typeface="微软雅黑" charset="0"/>
              </a:rPr>
              <a:t>GARCH-M</a:t>
            </a:r>
            <a:r>
              <a:rPr lang="zh-CN" altLang="en-US" sz="1100" dirty="0">
                <a:solidFill>
                  <a:schemeClr val="bg1">
                    <a:lumMod val="50000"/>
                  </a:schemeClr>
                </a:solidFill>
                <a:latin typeface="微软雅黑" charset="0"/>
                <a:ea typeface="微软雅黑" charset="0"/>
              </a:rPr>
              <a:t>方法验证了台湾、纽约等房地产市场的投资者风险溢价</a:t>
            </a:r>
          </a:p>
        </p:txBody>
      </p:sp>
      <p:sp>
        <p:nvSpPr>
          <p:cNvPr id="102" name="矩形 101"/>
          <p:cNvSpPr/>
          <p:nvPr/>
        </p:nvSpPr>
        <p:spPr>
          <a:xfrm>
            <a:off x="8566564" y="1215813"/>
            <a:ext cx="1672253" cy="307777"/>
          </a:xfrm>
          <a:prstGeom prst="rect">
            <a:avLst/>
          </a:prstGeom>
        </p:spPr>
        <p:txBody>
          <a:bodyPr wrap="none">
            <a:spAutoFit/>
          </a:bodyPr>
          <a:lstStyle/>
          <a:p>
            <a:r>
              <a:rPr lang="zh-CN" altLang="en-US" sz="1400" b="1" dirty="0"/>
              <a:t>徐光远等（</a:t>
            </a:r>
            <a:r>
              <a:rPr lang="en-US" altLang="zh-CN" sz="1400" b="1" dirty="0"/>
              <a:t>2016</a:t>
            </a:r>
            <a:r>
              <a:rPr lang="zh-CN" altLang="en-US" sz="1400" b="1" dirty="0"/>
              <a:t>）</a:t>
            </a:r>
          </a:p>
        </p:txBody>
      </p:sp>
      <p:sp>
        <p:nvSpPr>
          <p:cNvPr id="103" name="矩形 102"/>
          <p:cNvSpPr/>
          <p:nvPr/>
        </p:nvSpPr>
        <p:spPr>
          <a:xfrm>
            <a:off x="8566564" y="1460337"/>
            <a:ext cx="2188812" cy="951158"/>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研究了我国房地产市场风险对</a:t>
            </a:r>
            <a:r>
              <a:rPr lang="en-US" altLang="zh-CN" sz="1100" dirty="0">
                <a:solidFill>
                  <a:schemeClr val="bg1">
                    <a:lumMod val="50000"/>
                  </a:schemeClr>
                </a:solidFill>
                <a:latin typeface="微软雅黑" charset="0"/>
                <a:ea typeface="微软雅黑" charset="0"/>
              </a:rPr>
              <a:t>REITs </a:t>
            </a:r>
            <a:r>
              <a:rPr lang="zh-CN" altLang="en-US" sz="1100" dirty="0">
                <a:solidFill>
                  <a:schemeClr val="bg1">
                    <a:lumMod val="50000"/>
                  </a:schemeClr>
                </a:solidFill>
                <a:latin typeface="微软雅黑" charset="0"/>
                <a:ea typeface="微软雅黑" charset="0"/>
              </a:rPr>
              <a:t>发展的影响，以此为我国进一步发展房地产投资信托基金提供风险管控建议</a:t>
            </a:r>
          </a:p>
        </p:txBody>
      </p:sp>
      <p:sp>
        <p:nvSpPr>
          <p:cNvPr id="106" name="矩形 105"/>
          <p:cNvSpPr/>
          <p:nvPr/>
        </p:nvSpPr>
        <p:spPr>
          <a:xfrm>
            <a:off x="6457737" y="4158503"/>
            <a:ext cx="2409121" cy="307777"/>
          </a:xfrm>
          <a:prstGeom prst="rect">
            <a:avLst/>
          </a:prstGeom>
        </p:spPr>
        <p:txBody>
          <a:bodyPr wrap="none">
            <a:spAutoFit/>
          </a:bodyPr>
          <a:lstStyle/>
          <a:p>
            <a:r>
              <a:rPr lang="en-US" altLang="zh-CN" sz="1400" b="1" dirty="0"/>
              <a:t>Steven Chan</a:t>
            </a:r>
            <a:r>
              <a:rPr lang="zh-CN" altLang="en-US" sz="1400" b="1" dirty="0"/>
              <a:t> </a:t>
            </a:r>
            <a:r>
              <a:rPr lang="en-US" altLang="zh-CN" sz="1400" b="1" dirty="0"/>
              <a:t>et.al</a:t>
            </a:r>
            <a:r>
              <a:rPr lang="zh-CN" altLang="en-US" sz="1400" b="1" dirty="0"/>
              <a:t>（</a:t>
            </a:r>
            <a:r>
              <a:rPr lang="en-US" altLang="zh-CN" sz="1400" b="1" dirty="0"/>
              <a:t>2016</a:t>
            </a:r>
            <a:r>
              <a:rPr lang="zh-CN" altLang="en-US" sz="1400" b="1" dirty="0"/>
              <a:t>）</a:t>
            </a:r>
          </a:p>
        </p:txBody>
      </p:sp>
      <p:sp>
        <p:nvSpPr>
          <p:cNvPr id="107" name="矩形 106"/>
          <p:cNvSpPr/>
          <p:nvPr/>
        </p:nvSpPr>
        <p:spPr>
          <a:xfrm>
            <a:off x="6457737" y="4403027"/>
            <a:ext cx="2188812" cy="731098"/>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通过</a:t>
            </a:r>
            <a:r>
              <a:rPr lang="en-US" altLang="zh-CN" sz="1100" dirty="0">
                <a:solidFill>
                  <a:schemeClr val="bg1">
                    <a:lumMod val="50000"/>
                  </a:schemeClr>
                </a:solidFill>
                <a:latin typeface="微软雅黑" charset="0"/>
                <a:ea typeface="微软雅黑" charset="0"/>
              </a:rPr>
              <a:t>DAG</a:t>
            </a:r>
            <a:r>
              <a:rPr lang="zh-CN" altLang="en-US" sz="1100" dirty="0">
                <a:solidFill>
                  <a:schemeClr val="bg1">
                    <a:lumMod val="50000"/>
                  </a:schemeClr>
                </a:solidFill>
                <a:latin typeface="微软雅黑" charset="0"/>
                <a:ea typeface="微软雅黑" charset="0"/>
              </a:rPr>
              <a:t>与</a:t>
            </a:r>
            <a:r>
              <a:rPr lang="en-US" altLang="zh-CN" sz="1100" dirty="0">
                <a:solidFill>
                  <a:schemeClr val="bg1">
                    <a:lumMod val="50000"/>
                  </a:schemeClr>
                </a:solidFill>
                <a:latin typeface="微软雅黑" charset="0"/>
                <a:ea typeface="微软雅黑" charset="0"/>
              </a:rPr>
              <a:t>SVAR</a:t>
            </a:r>
            <a:r>
              <a:rPr lang="zh-CN" altLang="en-US" sz="1100" dirty="0">
                <a:solidFill>
                  <a:schemeClr val="bg1">
                    <a:lumMod val="50000"/>
                  </a:schemeClr>
                </a:solidFill>
                <a:latin typeface="微软雅黑" charset="0"/>
                <a:ea typeface="微软雅黑" charset="0"/>
              </a:rPr>
              <a:t>研究了中国房地产与其他实体经济和金融的风险与联系</a:t>
            </a:r>
          </a:p>
        </p:txBody>
      </p:sp>
      <p:grpSp>
        <p:nvGrpSpPr>
          <p:cNvPr id="100" name="组合 99">
            <a:extLst>
              <a:ext uri="{FF2B5EF4-FFF2-40B4-BE49-F238E27FC236}">
                <a16:creationId xmlns:a16="http://schemas.microsoft.com/office/drawing/2014/main" id="{6239C19C-D08C-45D5-848A-B47FF442F78B}"/>
              </a:ext>
            </a:extLst>
          </p:cNvPr>
          <p:cNvGrpSpPr/>
          <p:nvPr/>
        </p:nvGrpSpPr>
        <p:grpSpPr>
          <a:xfrm>
            <a:off x="998740" y="4077074"/>
            <a:ext cx="2300757" cy="1589432"/>
            <a:chOff x="1356175" y="1093399"/>
            <a:chExt cx="2300757" cy="1589432"/>
          </a:xfrm>
        </p:grpSpPr>
        <p:sp>
          <p:nvSpPr>
            <p:cNvPr id="101" name="矩形 100">
              <a:extLst>
                <a:ext uri="{FF2B5EF4-FFF2-40B4-BE49-F238E27FC236}">
                  <a16:creationId xmlns:a16="http://schemas.microsoft.com/office/drawing/2014/main" id="{FFCA59BA-A0C4-49E9-B658-7B06A61AF6D0}"/>
                </a:ext>
              </a:extLst>
            </p:cNvPr>
            <p:cNvSpPr/>
            <p:nvPr/>
          </p:nvSpPr>
          <p:spPr>
            <a:xfrm>
              <a:off x="1368667" y="1118935"/>
              <a:ext cx="2268157" cy="154954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0" name="椭圆 109">
              <a:extLst>
                <a:ext uri="{FF2B5EF4-FFF2-40B4-BE49-F238E27FC236}">
                  <a16:creationId xmlns:a16="http://schemas.microsoft.com/office/drawing/2014/main" id="{D4B76ACA-9489-4120-9791-717FD7600C55}"/>
                </a:ext>
              </a:extLst>
            </p:cNvPr>
            <p:cNvSpPr/>
            <p:nvPr/>
          </p:nvSpPr>
          <p:spPr>
            <a:xfrm>
              <a:off x="1356175" y="1093399"/>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1" name="椭圆 110">
              <a:extLst>
                <a:ext uri="{FF2B5EF4-FFF2-40B4-BE49-F238E27FC236}">
                  <a16:creationId xmlns:a16="http://schemas.microsoft.com/office/drawing/2014/main" id="{59EEACA8-3275-4EF8-A3A0-5F0B4AE137E4}"/>
                </a:ext>
              </a:extLst>
            </p:cNvPr>
            <p:cNvSpPr/>
            <p:nvPr/>
          </p:nvSpPr>
          <p:spPr>
            <a:xfrm>
              <a:off x="1356175"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2" name="椭圆 111">
              <a:extLst>
                <a:ext uri="{FF2B5EF4-FFF2-40B4-BE49-F238E27FC236}">
                  <a16:creationId xmlns:a16="http://schemas.microsoft.com/office/drawing/2014/main" id="{394E7C2B-33BC-4959-A16D-228300F24B05}"/>
                </a:ext>
              </a:extLst>
            </p:cNvPr>
            <p:cNvSpPr/>
            <p:nvPr/>
          </p:nvSpPr>
          <p:spPr>
            <a:xfrm>
              <a:off x="3618044" y="264394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3" name="椭圆 112">
              <a:extLst>
                <a:ext uri="{FF2B5EF4-FFF2-40B4-BE49-F238E27FC236}">
                  <a16:creationId xmlns:a16="http://schemas.microsoft.com/office/drawing/2014/main" id="{5198ECCA-6D2D-4A15-A266-52574DBABB2D}"/>
                </a:ext>
              </a:extLst>
            </p:cNvPr>
            <p:cNvSpPr/>
            <p:nvPr/>
          </p:nvSpPr>
          <p:spPr>
            <a:xfrm>
              <a:off x="3617381" y="1098493"/>
              <a:ext cx="38888" cy="3888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14" name="矩形 113">
            <a:extLst>
              <a:ext uri="{FF2B5EF4-FFF2-40B4-BE49-F238E27FC236}">
                <a16:creationId xmlns:a16="http://schemas.microsoft.com/office/drawing/2014/main" id="{409C9DF7-8EF2-4A0E-A4D6-D770B9BA4E76}"/>
              </a:ext>
            </a:extLst>
          </p:cNvPr>
          <p:cNvSpPr/>
          <p:nvPr/>
        </p:nvSpPr>
        <p:spPr>
          <a:xfrm>
            <a:off x="1071557" y="4199488"/>
            <a:ext cx="1492716" cy="307777"/>
          </a:xfrm>
          <a:prstGeom prst="rect">
            <a:avLst/>
          </a:prstGeom>
        </p:spPr>
        <p:txBody>
          <a:bodyPr wrap="none">
            <a:spAutoFit/>
          </a:bodyPr>
          <a:lstStyle/>
          <a:p>
            <a:r>
              <a:rPr lang="zh-CN" altLang="en-US" sz="1400" b="1" dirty="0"/>
              <a:t>谭晓红（</a:t>
            </a:r>
            <a:r>
              <a:rPr lang="en-US" altLang="zh-CN" sz="1400" b="1" dirty="0"/>
              <a:t>2012</a:t>
            </a:r>
            <a:r>
              <a:rPr lang="zh-CN" altLang="en-US" sz="1400" b="1" dirty="0"/>
              <a:t>）</a:t>
            </a:r>
          </a:p>
        </p:txBody>
      </p:sp>
      <p:sp>
        <p:nvSpPr>
          <p:cNvPr id="115" name="矩形 114">
            <a:extLst>
              <a:ext uri="{FF2B5EF4-FFF2-40B4-BE49-F238E27FC236}">
                <a16:creationId xmlns:a16="http://schemas.microsoft.com/office/drawing/2014/main" id="{B993BDFC-63BD-4724-A8C8-73AF34FC16A9}"/>
              </a:ext>
            </a:extLst>
          </p:cNvPr>
          <p:cNvSpPr/>
          <p:nvPr/>
        </p:nvSpPr>
        <p:spPr>
          <a:xfrm>
            <a:off x="1071557" y="4444012"/>
            <a:ext cx="2188812" cy="1192634"/>
          </a:xfrm>
          <a:prstGeom prst="rect">
            <a:avLst/>
          </a:prstGeom>
        </p:spPr>
        <p:txBody>
          <a:bodyPr wrap="square">
            <a:spAutoFit/>
          </a:bodyPr>
          <a:lstStyle/>
          <a:p>
            <a:pPr lvl="0">
              <a:lnSpc>
                <a:spcPct val="130000"/>
              </a:lnSpc>
            </a:pPr>
            <a:r>
              <a:rPr lang="zh-CN" altLang="en-US" sz="1100" dirty="0">
                <a:solidFill>
                  <a:schemeClr val="bg1">
                    <a:lumMod val="50000"/>
                  </a:schemeClr>
                </a:solidFill>
                <a:latin typeface="微软雅黑" charset="0"/>
                <a:ea typeface="微软雅黑" charset="0"/>
              </a:rPr>
              <a:t>从房地产泡沫的角度、房地产市场与宏观经济协调性的角度、房地产市场与金融风险的角度建立了房地产市场风险测度体系，并提出了政策建议</a:t>
            </a:r>
          </a:p>
        </p:txBody>
      </p:sp>
      <p:sp>
        <p:nvSpPr>
          <p:cNvPr id="116" name="矩形 115">
            <a:extLst>
              <a:ext uri="{FF2B5EF4-FFF2-40B4-BE49-F238E27FC236}">
                <a16:creationId xmlns:a16="http://schemas.microsoft.com/office/drawing/2014/main" id="{3B85628E-1783-45C6-BD86-0E25F9115B8B}"/>
              </a:ext>
            </a:extLst>
          </p:cNvPr>
          <p:cNvSpPr/>
          <p:nvPr/>
        </p:nvSpPr>
        <p:spPr>
          <a:xfrm>
            <a:off x="258956" y="523512"/>
            <a:ext cx="1620957" cy="523220"/>
          </a:xfrm>
          <a:prstGeom prst="rect">
            <a:avLst/>
          </a:prstGeom>
        </p:spPr>
        <p:txBody>
          <a:bodyPr wrap="none">
            <a:spAutoFit/>
          </a:bodyPr>
          <a:lstStyle/>
          <a:p>
            <a:r>
              <a:rPr lang="zh-CN" altLang="en-US" sz="2800" b="1" dirty="0"/>
              <a:t>文献回顾</a:t>
            </a:r>
          </a:p>
        </p:txBody>
      </p:sp>
    </p:spTree>
    <p:extLst>
      <p:ext uri="{BB962C8B-B14F-4D97-AF65-F5344CB8AC3E}">
        <p14:creationId xmlns:p14="http://schemas.microsoft.com/office/powerpoint/2010/main" val="416974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8C2F5F6-5852-456A-AD24-7D72D870F34E}"/>
              </a:ext>
            </a:extLst>
          </p:cNvPr>
          <p:cNvSpPr/>
          <p:nvPr/>
        </p:nvSpPr>
        <p:spPr>
          <a:xfrm>
            <a:off x="0" y="60523"/>
            <a:ext cx="1874872" cy="307777"/>
          </a:xfrm>
          <a:prstGeom prst="rect">
            <a:avLst/>
          </a:prstGeom>
        </p:spPr>
        <p:txBody>
          <a:bodyPr wrap="none">
            <a:spAutoFit/>
          </a:bodyPr>
          <a:lstStyle/>
          <a:p>
            <a:r>
              <a:rPr lang="en-US" altLang="zh-CN" sz="1400" b="1" dirty="0"/>
              <a:t>PART TWO </a:t>
            </a:r>
            <a:r>
              <a:rPr lang="zh-CN" altLang="en-US" sz="1400" b="1" dirty="0"/>
              <a:t>研究综述</a:t>
            </a:r>
          </a:p>
        </p:txBody>
      </p:sp>
      <p:sp>
        <p:nvSpPr>
          <p:cNvPr id="8" name="椭圆 7">
            <a:extLst>
              <a:ext uri="{FF2B5EF4-FFF2-40B4-BE49-F238E27FC236}">
                <a16:creationId xmlns:a16="http://schemas.microsoft.com/office/drawing/2014/main" id="{39A25AEE-631E-4D44-90D3-EF9EFB529E94}"/>
              </a:ext>
            </a:extLst>
          </p:cNvPr>
          <p:cNvSpPr/>
          <p:nvPr/>
        </p:nvSpPr>
        <p:spPr>
          <a:xfrm>
            <a:off x="1822608" y="157740"/>
            <a:ext cx="130917" cy="1133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9" name="矩形 8">
            <a:extLst>
              <a:ext uri="{FF2B5EF4-FFF2-40B4-BE49-F238E27FC236}">
                <a16:creationId xmlns:a16="http://schemas.microsoft.com/office/drawing/2014/main" id="{2667EE6F-390E-4E9E-9EB1-93B842A11628}"/>
              </a:ext>
            </a:extLst>
          </p:cNvPr>
          <p:cNvSpPr/>
          <p:nvPr/>
        </p:nvSpPr>
        <p:spPr>
          <a:xfrm>
            <a:off x="950374" y="600844"/>
            <a:ext cx="2441694" cy="769441"/>
          </a:xfrm>
          <a:prstGeom prst="rect">
            <a:avLst/>
          </a:prstGeom>
        </p:spPr>
        <p:txBody>
          <a:bodyPr wrap="none">
            <a:spAutoFit/>
          </a:bodyPr>
          <a:lstStyle/>
          <a:p>
            <a:r>
              <a:rPr lang="zh-CN" altLang="en-US" sz="4400" dirty="0"/>
              <a:t>研究思路</a:t>
            </a:r>
            <a:endParaRPr lang="en-US" altLang="zh-CN" sz="4400" dirty="0"/>
          </a:p>
        </p:txBody>
      </p:sp>
      <p:sp>
        <p:nvSpPr>
          <p:cNvPr id="10" name="矩形 9">
            <a:extLst>
              <a:ext uri="{FF2B5EF4-FFF2-40B4-BE49-F238E27FC236}">
                <a16:creationId xmlns:a16="http://schemas.microsoft.com/office/drawing/2014/main" id="{1ECBB899-2398-46C7-BDBF-28A2245FCD6E}"/>
              </a:ext>
            </a:extLst>
          </p:cNvPr>
          <p:cNvSpPr/>
          <p:nvPr/>
        </p:nvSpPr>
        <p:spPr>
          <a:xfrm>
            <a:off x="959621" y="2118025"/>
            <a:ext cx="7207836" cy="1497654"/>
          </a:xfrm>
          <a:prstGeom prst="rect">
            <a:avLst/>
          </a:prstGeom>
        </p:spPr>
        <p:txBody>
          <a:bodyPr wrap="square">
            <a:spAutoFit/>
          </a:bodyPr>
          <a:lstStyle/>
          <a:p>
            <a:pPr indent="468000">
              <a:lnSpc>
                <a:spcPct val="130000"/>
              </a:lnSpc>
            </a:pPr>
            <a:r>
              <a:rPr lang="zh-CN" altLang="en-US" dirty="0">
                <a:solidFill>
                  <a:schemeClr val="bg1">
                    <a:lumMod val="50000"/>
                  </a:schemeClr>
                </a:solidFill>
                <a:latin typeface="微软雅黑" charset="0"/>
                <a:ea typeface="微软雅黑" charset="0"/>
              </a:rPr>
              <a:t>本文基于我国经济发展进入新常态以来房地产市场运行特点，以山东省济南市房地产市场发展状况为</a:t>
            </a:r>
            <a:r>
              <a:rPr lang="zh-CN" altLang="en-US" b="1" dirty="0">
                <a:solidFill>
                  <a:schemeClr val="bg1">
                    <a:lumMod val="50000"/>
                  </a:schemeClr>
                </a:solidFill>
                <a:latin typeface="微软雅黑" charset="0"/>
                <a:ea typeface="微软雅黑" charset="0"/>
              </a:rPr>
              <a:t>实证数据来源</a:t>
            </a:r>
            <a:r>
              <a:rPr lang="zh-CN" altLang="en-US" dirty="0">
                <a:solidFill>
                  <a:schemeClr val="bg1">
                    <a:lumMod val="50000"/>
                  </a:schemeClr>
                </a:solidFill>
                <a:latin typeface="微软雅黑" charset="0"/>
                <a:ea typeface="微软雅黑" charset="0"/>
              </a:rPr>
              <a:t>，运用层次分析法与熵值法结合的</a:t>
            </a:r>
            <a:r>
              <a:rPr lang="zh-CN" altLang="en-US" b="1" dirty="0">
                <a:solidFill>
                  <a:schemeClr val="bg1">
                    <a:lumMod val="50000"/>
                  </a:schemeClr>
                </a:solidFill>
                <a:latin typeface="微软雅黑" charset="0"/>
                <a:ea typeface="微软雅黑" charset="0"/>
              </a:rPr>
              <a:t>综合赋权方法</a:t>
            </a:r>
            <a:r>
              <a:rPr lang="zh-CN" altLang="en-US" dirty="0">
                <a:solidFill>
                  <a:schemeClr val="bg1">
                    <a:lumMod val="50000"/>
                  </a:schemeClr>
                </a:solidFill>
                <a:latin typeface="微软雅黑" charset="0"/>
                <a:ea typeface="微软雅黑" charset="0"/>
              </a:rPr>
              <a:t>确定各指标权重，最后运用</a:t>
            </a:r>
            <a:r>
              <a:rPr lang="zh-CN" altLang="en-US" b="1" dirty="0">
                <a:solidFill>
                  <a:schemeClr val="bg1">
                    <a:lumMod val="50000"/>
                  </a:schemeClr>
                </a:solidFill>
                <a:latin typeface="微软雅黑" charset="0"/>
                <a:ea typeface="微软雅黑" charset="0"/>
              </a:rPr>
              <a:t>直线加权综合评价方法</a:t>
            </a:r>
            <a:r>
              <a:rPr lang="zh-CN" altLang="en-US" dirty="0">
                <a:solidFill>
                  <a:schemeClr val="bg1">
                    <a:lumMod val="50000"/>
                  </a:schemeClr>
                </a:solidFill>
                <a:latin typeface="微软雅黑" charset="0"/>
                <a:ea typeface="微软雅黑" charset="0"/>
              </a:rPr>
              <a:t>对济南市进行房地产市场风险评价实证研究。</a:t>
            </a:r>
          </a:p>
        </p:txBody>
      </p:sp>
    </p:spTree>
    <p:extLst>
      <p:ext uri="{BB962C8B-B14F-4D97-AF65-F5344CB8AC3E}">
        <p14:creationId xmlns:p14="http://schemas.microsoft.com/office/powerpoint/2010/main" val="372447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94927" y="3280457"/>
            <a:ext cx="3602146" cy="880306"/>
          </a:xfrm>
          <a:prstGeom prst="rect">
            <a:avLst/>
          </a:prstGeom>
          <a:noFill/>
        </p:spPr>
        <p:txBody>
          <a:bodyPr wrap="square" rtlCol="0">
            <a:spAutoFit/>
          </a:bodyPr>
          <a:lstStyle/>
          <a:p>
            <a:pPr algn="ctr" defTabSz="609585">
              <a:lnSpc>
                <a:spcPct val="130000"/>
              </a:lnSpc>
            </a:pPr>
            <a:r>
              <a:rPr lang="en-US" altLang="zh-CN" sz="4400" b="1" dirty="0">
                <a:latin typeface="+mj-lt"/>
                <a:ea typeface="微软雅黑" charset="0"/>
              </a:rPr>
              <a:t>PART</a:t>
            </a:r>
            <a:r>
              <a:rPr lang="zh-CN" altLang="en-US" sz="4400" b="1" dirty="0">
                <a:latin typeface="+mj-lt"/>
                <a:ea typeface="微软雅黑" charset="0"/>
              </a:rPr>
              <a:t> </a:t>
            </a:r>
            <a:r>
              <a:rPr lang="en-US" altLang="zh-CN" sz="4400" b="1" dirty="0">
                <a:latin typeface="+mj-lt"/>
                <a:ea typeface="微软雅黑" charset="0"/>
              </a:rPr>
              <a:t>THREE</a:t>
            </a:r>
          </a:p>
        </p:txBody>
      </p:sp>
      <p:sp>
        <p:nvSpPr>
          <p:cNvPr id="3" name="文本框 2"/>
          <p:cNvSpPr txBox="1"/>
          <p:nvPr/>
        </p:nvSpPr>
        <p:spPr>
          <a:xfrm>
            <a:off x="3936733" y="2417412"/>
            <a:ext cx="4318534" cy="1173976"/>
          </a:xfrm>
          <a:prstGeom prst="rect">
            <a:avLst/>
          </a:prstGeom>
          <a:noFill/>
        </p:spPr>
        <p:txBody>
          <a:bodyPr wrap="square" rtlCol="0">
            <a:spAutoFit/>
          </a:bodyPr>
          <a:lstStyle/>
          <a:p>
            <a:pPr algn="ctr" defTabSz="609585">
              <a:lnSpc>
                <a:spcPct val="130000"/>
              </a:lnSpc>
            </a:pPr>
            <a:r>
              <a:rPr lang="zh-CN" altLang="en-US" sz="6000" dirty="0">
                <a:latin typeface="+mj-lt"/>
                <a:ea typeface="微软雅黑" charset="0"/>
              </a:rPr>
              <a:t>研究意义</a:t>
            </a:r>
          </a:p>
        </p:txBody>
      </p:sp>
      <p:sp>
        <p:nvSpPr>
          <p:cNvPr id="4" name="矩形 3"/>
          <p:cNvSpPr/>
          <p:nvPr/>
        </p:nvSpPr>
        <p:spPr>
          <a:xfrm>
            <a:off x="4889817" y="4139690"/>
            <a:ext cx="2412366" cy="1133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400"/>
          </a:p>
        </p:txBody>
      </p:sp>
      <p:sp>
        <p:nvSpPr>
          <p:cNvPr id="7" name="矩形 6">
            <a:extLst>
              <a:ext uri="{FF2B5EF4-FFF2-40B4-BE49-F238E27FC236}">
                <a16:creationId xmlns:a16="http://schemas.microsoft.com/office/drawing/2014/main" id="{91A55AE3-32F7-418B-A5CA-183183777E34}"/>
              </a:ext>
            </a:extLst>
          </p:cNvPr>
          <p:cNvSpPr/>
          <p:nvPr/>
        </p:nvSpPr>
        <p:spPr>
          <a:xfrm>
            <a:off x="0" y="60523"/>
            <a:ext cx="6223248" cy="307777"/>
          </a:xfrm>
          <a:prstGeom prst="rect">
            <a:avLst/>
          </a:prstGeom>
        </p:spPr>
        <p:txBody>
          <a:bodyPr wrap="square">
            <a:spAutoFit/>
          </a:bodyPr>
          <a:lstStyle/>
          <a:p>
            <a:r>
              <a:rPr lang="en-US" altLang="zh-CN" sz="1400" b="1" dirty="0"/>
              <a:t>2017</a:t>
            </a:r>
            <a:r>
              <a:rPr lang="zh-CN" altLang="en-US" sz="1400" b="1" dirty="0"/>
              <a:t>年第十一届中国房地产学术研讨会暨全国高等院校房地产学者联谊会</a:t>
            </a:r>
            <a:endParaRPr lang="en-US" altLang="zh-CN" sz="1400" b="1" dirty="0"/>
          </a:p>
        </p:txBody>
      </p:sp>
    </p:spTree>
    <p:extLst>
      <p:ext uri="{BB962C8B-B14F-4D97-AF65-F5344CB8AC3E}">
        <p14:creationId xmlns:p14="http://schemas.microsoft.com/office/powerpoint/2010/main" val="1550049376"/>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6">
      <a:majorFont>
        <a:latin typeface="Segoe UI"/>
        <a:ea typeface="宋体"/>
        <a:cs typeface=""/>
      </a:majorFont>
      <a:minorFont>
        <a:latin typeface="Segoe U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TotalTime>
  <Words>2387</Words>
  <Application>Microsoft Office PowerPoint</Application>
  <PresentationFormat>宽屏</PresentationFormat>
  <Paragraphs>182</Paragraphs>
  <Slides>29</Slides>
  <Notes>13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7" baseType="lpstr">
      <vt:lpstr>等线</vt:lpstr>
      <vt:lpstr>微软雅黑</vt:lpstr>
      <vt:lpstr>Arial</vt:lpstr>
      <vt:lpstr>Century Gothic</vt:lpstr>
      <vt:lpstr>Segoe UI</vt:lpstr>
      <vt:lpstr>Segoe UI Light</vt: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何恺</dc:creator>
  <cp:keywords/>
  <dc:description/>
  <cp:lastModifiedBy>HE Kai</cp:lastModifiedBy>
  <cp:revision>96</cp:revision>
  <dcterms:created xsi:type="dcterms:W3CDTF">2015-08-18T02:51:41Z</dcterms:created>
  <dcterms:modified xsi:type="dcterms:W3CDTF">2017-11-05T10:51:16Z</dcterms:modified>
  <cp:category/>
</cp:coreProperties>
</file>